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
  </p:notesMasterIdLst>
  <p:sldIdLst>
    <p:sldId id="257" r:id="rId2"/>
    <p:sldId id="258" r:id="rId3"/>
    <p:sldId id="259"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9"/>
  </p:normalViewPr>
  <p:slideViewPr>
    <p:cSldViewPr snapToGrid="0" snapToObjects="1">
      <p:cViewPr varScale="1">
        <p:scale>
          <a:sx n="106" d="100"/>
          <a:sy n="106" d="100"/>
        </p:scale>
        <p:origin x="1800"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D2AC86-0B2C-A545-A3D3-37D43410DF2F}" type="datetimeFigureOut">
              <a:rPr lang="en-US" smtClean="0"/>
              <a:t>4/8/19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B84FD-95A5-2B47-B530-8D1B8AB6060E}" type="slidenum">
              <a:rPr lang="en-US" smtClean="0"/>
              <a:t>‹#›</a:t>
            </a:fld>
            <a:endParaRPr lang="en-US"/>
          </a:p>
        </p:txBody>
      </p:sp>
    </p:spTree>
    <p:extLst>
      <p:ext uri="{BB962C8B-B14F-4D97-AF65-F5344CB8AC3E}">
        <p14:creationId xmlns:p14="http://schemas.microsoft.com/office/powerpoint/2010/main" val="125751032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Free Cash - $500k</a:t>
            </a:r>
          </a:p>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solidFill>
                  <a:prstClr val="black"/>
                </a:solidFill>
                <a:latin typeface="Calibri"/>
              </a:rPr>
              <a:pPr/>
              <a:t>1</a:t>
            </a:fld>
            <a:endParaRPr lang="en-US">
              <a:solidFill>
                <a:prstClr val="black"/>
              </a:solidFill>
              <a:latin typeface="Calibri"/>
            </a:endParaRPr>
          </a:p>
        </p:txBody>
      </p:sp>
    </p:spTree>
    <p:extLst>
      <p:ext uri="{BB962C8B-B14F-4D97-AF65-F5344CB8AC3E}">
        <p14:creationId xmlns:p14="http://schemas.microsoft.com/office/powerpoint/2010/main" val="3606563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solidFill>
                  <a:prstClr val="black"/>
                </a:solidFill>
                <a:latin typeface="Calibri"/>
              </a:rPr>
              <a:pPr/>
              <a:t>2</a:t>
            </a:fld>
            <a:endParaRPr lang="en-US">
              <a:solidFill>
                <a:prstClr val="black"/>
              </a:solidFill>
              <a:latin typeface="Calibri"/>
            </a:endParaRPr>
          </a:p>
        </p:txBody>
      </p:sp>
    </p:spTree>
    <p:extLst>
      <p:ext uri="{BB962C8B-B14F-4D97-AF65-F5344CB8AC3E}">
        <p14:creationId xmlns:p14="http://schemas.microsoft.com/office/powerpoint/2010/main" val="781052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solidFill>
                  <a:prstClr val="black"/>
                </a:solidFill>
                <a:latin typeface="Calibri"/>
              </a:rPr>
              <a:pPr/>
              <a:t>3</a:t>
            </a:fld>
            <a:endParaRPr lang="en-US">
              <a:solidFill>
                <a:prstClr val="black"/>
              </a:solidFill>
              <a:latin typeface="Calibri"/>
            </a:endParaRPr>
          </a:p>
        </p:txBody>
      </p:sp>
    </p:spTree>
    <p:extLst>
      <p:ext uri="{BB962C8B-B14F-4D97-AF65-F5344CB8AC3E}">
        <p14:creationId xmlns:p14="http://schemas.microsoft.com/office/powerpoint/2010/main" val="781052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Free Cash - $500k</a:t>
            </a:r>
          </a:p>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solidFill>
                  <a:prstClr val="black"/>
                </a:solidFill>
                <a:latin typeface="Calibri"/>
              </a:rPr>
              <a:pPr/>
              <a:t>4</a:t>
            </a:fld>
            <a:endParaRPr lang="en-US">
              <a:solidFill>
                <a:prstClr val="black"/>
              </a:solidFill>
              <a:latin typeface="Calibri"/>
            </a:endParaRPr>
          </a:p>
        </p:txBody>
      </p:sp>
    </p:spTree>
    <p:extLst>
      <p:ext uri="{BB962C8B-B14F-4D97-AF65-F5344CB8AC3E}">
        <p14:creationId xmlns:p14="http://schemas.microsoft.com/office/powerpoint/2010/main" val="2307929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dirty="0">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dirty="0">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dirty="0">
              <a:solidFill>
                <a:prstClr val="white">
                  <a:tint val="75000"/>
                </a:prstClr>
              </a:solidFill>
              <a:latin typeface="Calibri"/>
            </a:endParaRPr>
          </a:p>
        </p:txBody>
      </p:sp>
      <p:sp>
        <p:nvSpPr>
          <p:cNvPr id="7" name="Rectangle 6"/>
          <p:cNvSpPr/>
          <p:nvPr userDrawn="1"/>
        </p:nvSpPr>
        <p:spPr>
          <a:xfrm>
            <a:off x="381000" y="482600"/>
            <a:ext cx="8382000" cy="56896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Calibri"/>
            </a:endParaRPr>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7" name="Slide Number Placeholder 6"/>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dirty="0">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dirty="0">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dirty="0">
              <a:solidFill>
                <a:prstClr val="white">
                  <a:tint val="75000"/>
                </a:prstClr>
              </a:solidFill>
              <a:latin typeface="Calibri"/>
            </a:endParaRPr>
          </a:p>
        </p:txBody>
      </p:sp>
      <p:sp>
        <p:nvSpPr>
          <p:cNvPr id="7" name="Rectangle 6"/>
          <p:cNvSpPr/>
          <p:nvPr userDrawn="1"/>
        </p:nvSpPr>
        <p:spPr>
          <a:xfrm>
            <a:off x="381000" y="482600"/>
            <a:ext cx="8382000" cy="56896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Calibri"/>
            </a:endParaRPr>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7" name="Slide Number Placeholder 6"/>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8" name="Footer Placeholder 7"/>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9" name="Slide Number Placeholder 8"/>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4" name="Footer Placeholder 3"/>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5" name="Slide Number Placeholder 4"/>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3" name="Footer Placeholder 2"/>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7" name="Slide Number Placeholder 6"/>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18362CF7-34D8-4635-A9AE-FBAFA8966551}" type="slidenum">
              <a:rPr lang="en-US" smtClean="0">
                <a:solidFill>
                  <a:prstClr val="white">
                    <a:tint val="75000"/>
                  </a:prstClr>
                </a:solidFill>
                <a:latin typeface="Calibri"/>
              </a:rPr>
              <a:pPr defTabSz="914400"/>
              <a:t>‹#›</a:t>
            </a:fld>
            <a:endParaRPr lang="en-US" dirty="0">
              <a:solidFill>
                <a:prstClr val="white">
                  <a:tint val="75000"/>
                </a:prstClr>
              </a:solidFill>
              <a:latin typeface="Calibri"/>
            </a:endParaRPr>
          </a:p>
        </p:txBody>
      </p:sp>
      <p:sp>
        <p:nvSpPr>
          <p:cNvPr id="7" name="Rectangle 6"/>
          <p:cNvSpPr/>
          <p:nvPr userDrawn="1"/>
        </p:nvSpPr>
        <p:spPr>
          <a:xfrm>
            <a:off x="381000" y="482600"/>
            <a:ext cx="8382000" cy="56896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Calibri"/>
            </a:endParaRPr>
          </a:p>
        </p:txBody>
      </p:sp>
      <p:pic>
        <p:nvPicPr>
          <p:cNvPr id="10" name="Picture 23" descr="Town Seal"/>
          <p:cNvPicPr>
            <a:picLocks noChangeAspect="1" noChangeArrowheads="1"/>
          </p:cNvPicPr>
          <p:nvPr userDrawn="1"/>
        </p:nvPicPr>
        <p:blipFill>
          <a:blip r:embed="rId14">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537193"/>
            <a:ext cx="1066800" cy="1407584"/>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84200"/>
            <a:ext cx="7162800" cy="1727200"/>
          </a:xfrm>
        </p:spPr>
        <p:txBody>
          <a:bodyPr>
            <a:noAutofit/>
          </a:bodyPr>
          <a:lstStyle/>
          <a:p>
            <a:r>
              <a:rPr lang="en-US" sz="2800" b="1" dirty="0">
                <a:latin typeface="Arial" panose="020B0604020202020204" pitchFamily="34" charset="0"/>
                <a:cs typeface="Arial" panose="020B0604020202020204" pitchFamily="34" charset="0"/>
              </a:rPr>
              <a:t>ARTICLE 23. APPROPRIATE FUNDS FOR AFFORDABLE HOUSING DEVELOPMENT</a:t>
            </a:r>
          </a:p>
        </p:txBody>
      </p:sp>
      <p:sp>
        <p:nvSpPr>
          <p:cNvPr id="3" name="Subtitle 2"/>
          <p:cNvSpPr>
            <a:spLocks noGrp="1"/>
          </p:cNvSpPr>
          <p:nvPr>
            <p:ph type="subTitle" idx="1"/>
          </p:nvPr>
        </p:nvSpPr>
        <p:spPr>
          <a:xfrm>
            <a:off x="533400" y="2413002"/>
            <a:ext cx="8077200" cy="3556001"/>
          </a:xfrm>
        </p:spPr>
        <p:txBody>
          <a:bodyPr>
            <a:noAutofit/>
          </a:bodyPr>
          <a:lstStyle/>
          <a:p>
            <a:pPr algn="l"/>
            <a:r>
              <a:rPr lang="en-US" sz="2800" dirty="0">
                <a:latin typeface="Arial" panose="020B0604020202020204" pitchFamily="34" charset="0"/>
                <a:cs typeface="Arial" panose="020B0604020202020204" pitchFamily="34" charset="0"/>
              </a:rPr>
              <a:t>ARTICLE 23. Mr. Lawson moves: that the Town appropriate and transfer from the Certified Free Cash Balance of June 30, 2018 the sum of </a:t>
            </a:r>
            <a:r>
              <a:rPr lang="en-US" sz="2800" b="1" dirty="0">
                <a:latin typeface="Arial" panose="020B0604020202020204" pitchFamily="34" charset="0"/>
                <a:cs typeface="Arial" panose="020B0604020202020204" pitchFamily="34" charset="0"/>
              </a:rPr>
              <a:t>$500,000</a:t>
            </a:r>
            <a:r>
              <a:rPr lang="en-US" sz="2800" dirty="0">
                <a:latin typeface="Arial" panose="020B0604020202020204" pitchFamily="34" charset="0"/>
                <a:cs typeface="Arial" panose="020B0604020202020204" pitchFamily="34" charset="0"/>
              </a:rPr>
              <a:t>, for the purpose of developing affordable housing within the Town, said funds to be expended under the direction of the Town Manager on such terms and conditions as the Select Board may determine.</a:t>
            </a: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1</a:t>
            </a:fld>
            <a:endParaRPr lang="en-US" dirty="0">
              <a:solidFill>
                <a:prstClr val="white">
                  <a:tint val="75000"/>
                </a:prstClr>
              </a:solidFill>
              <a:latin typeface="Calibri"/>
            </a:endParaRPr>
          </a:p>
        </p:txBody>
      </p:sp>
    </p:spTree>
    <p:extLst>
      <p:ext uri="{BB962C8B-B14F-4D97-AF65-F5344CB8AC3E}">
        <p14:creationId xmlns:p14="http://schemas.microsoft.com/office/powerpoint/2010/main" val="1105182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82252" y="685802"/>
            <a:ext cx="6304547" cy="1069180"/>
          </a:xfrm>
        </p:spPr>
        <p:txBody>
          <a:bodyPr>
            <a:noAutofit/>
          </a:bodyPr>
          <a:lstStyle/>
          <a:p>
            <a:pPr algn="r"/>
            <a:r>
              <a:rPr lang="en-US"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ARTICLE 23. APPROPRIATE FUNDS FOR AFFORDABLE HOUSING</a:t>
            </a:r>
            <a:br>
              <a:rPr lang="en-US" sz="2000" b="1" dirty="0">
                <a:latin typeface="Arial" panose="020B0604020202020204" pitchFamily="34" charset="0"/>
                <a:cs typeface="Arial" panose="020B0604020202020204" pitchFamily="34" charset="0"/>
              </a:rPr>
            </a:br>
            <a:br>
              <a:rPr lang="en-US" sz="3000" b="1" dirty="0">
                <a:latin typeface="Arial" panose="020B0604020202020204" pitchFamily="34" charset="0"/>
                <a:cs typeface="Arial" panose="020B0604020202020204" pitchFamily="34" charset="0"/>
              </a:rPr>
            </a:br>
            <a:endParaRPr lang="en-US" sz="30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2</a:t>
            </a:fld>
            <a:endParaRPr lang="en-US" dirty="0">
              <a:solidFill>
                <a:prstClr val="white">
                  <a:tint val="75000"/>
                </a:prstClr>
              </a:solidFill>
              <a:latin typeface="Calibri"/>
            </a:endParaRPr>
          </a:p>
        </p:txBody>
      </p:sp>
      <p:sp>
        <p:nvSpPr>
          <p:cNvPr id="6" name="TextBox 5"/>
          <p:cNvSpPr txBox="1"/>
          <p:nvPr/>
        </p:nvSpPr>
        <p:spPr>
          <a:xfrm>
            <a:off x="421106" y="1852863"/>
            <a:ext cx="8349916" cy="5016758"/>
          </a:xfrm>
          <a:prstGeom prst="rect">
            <a:avLst/>
          </a:prstGeom>
          <a:noFill/>
        </p:spPr>
        <p:txBody>
          <a:bodyPr wrap="square" rtlCol="0">
            <a:spAutoFit/>
          </a:bodyPr>
          <a:lstStyle/>
          <a:p>
            <a:pPr marL="342900" indent="-342900" defTabSz="914400">
              <a:buFont typeface="Arial"/>
              <a:buChar char="•"/>
            </a:pPr>
            <a:r>
              <a:rPr lang="en-US" sz="2800" dirty="0">
                <a:solidFill>
                  <a:prstClr val="white"/>
                </a:solidFill>
                <a:latin typeface="Calibri"/>
              </a:rPr>
              <a:t>Appropriate funds from Free Cash to support affordable housing when the fund balance is  greater than 5%</a:t>
            </a:r>
          </a:p>
          <a:p>
            <a:pPr marL="342900" indent="-342900" defTabSz="914400">
              <a:buFont typeface="Arial"/>
              <a:buChar char="•"/>
            </a:pPr>
            <a:endParaRPr lang="en-US" sz="2800" dirty="0">
              <a:solidFill>
                <a:prstClr val="white"/>
              </a:solidFill>
              <a:latin typeface="Calibri"/>
            </a:endParaRPr>
          </a:p>
          <a:p>
            <a:pPr marL="342900" indent="-342900" defTabSz="914400">
              <a:buFont typeface="Arial"/>
              <a:buChar char="•"/>
            </a:pPr>
            <a:r>
              <a:rPr lang="en-US" sz="2800" dirty="0">
                <a:solidFill>
                  <a:prstClr val="white"/>
                </a:solidFill>
                <a:latin typeface="Calibri"/>
              </a:rPr>
              <a:t>Requires Town Meeting vote each year funds are requested</a:t>
            </a:r>
          </a:p>
          <a:p>
            <a:pPr marL="342900" indent="-342900" defTabSz="914400">
              <a:buFont typeface="Arial"/>
              <a:buChar char="•"/>
            </a:pPr>
            <a:endParaRPr lang="en-US" sz="2800" dirty="0">
              <a:solidFill>
                <a:prstClr val="white"/>
              </a:solidFill>
              <a:latin typeface="Calibri"/>
            </a:endParaRPr>
          </a:p>
          <a:p>
            <a:pPr marL="342900" indent="-342900" defTabSz="914400">
              <a:buFont typeface="Arial"/>
              <a:buChar char="•"/>
            </a:pPr>
            <a:r>
              <a:rPr lang="en-US" sz="2800" dirty="0">
                <a:solidFill>
                  <a:prstClr val="white"/>
                </a:solidFill>
                <a:latin typeface="Calibri"/>
              </a:rPr>
              <a:t>Viewed as a temporary strategy while the Town develops other funding mechanisms  (articles 25 and 26)</a:t>
            </a:r>
          </a:p>
          <a:p>
            <a:pPr defTabSz="914400"/>
            <a:endParaRPr lang="en-US" sz="2000" dirty="0">
              <a:solidFill>
                <a:prstClr val="white"/>
              </a:solidFill>
              <a:latin typeface="Calibri"/>
            </a:endParaRPr>
          </a:p>
          <a:p>
            <a:pPr defTabSz="914400"/>
            <a:endParaRPr lang="en-US" sz="2000" dirty="0">
              <a:solidFill>
                <a:prstClr val="white"/>
              </a:solidFill>
              <a:latin typeface="Calibri"/>
            </a:endParaRPr>
          </a:p>
        </p:txBody>
      </p:sp>
    </p:spTree>
    <p:extLst>
      <p:ext uri="{BB962C8B-B14F-4D97-AF65-F5344CB8AC3E}">
        <p14:creationId xmlns:p14="http://schemas.microsoft.com/office/powerpoint/2010/main" val="4163115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61146" y="685802"/>
            <a:ext cx="6725653" cy="806114"/>
          </a:xfrm>
        </p:spPr>
        <p:txBody>
          <a:bodyPr>
            <a:noAutofit/>
          </a:bodyPr>
          <a:lstStyle/>
          <a:p>
            <a:pPr algn="r"/>
            <a:r>
              <a:rPr lang="en-US"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ARTICLE 23. APPROPRIATE FUNDS FOR AFFORDABLE HOUSING</a:t>
            </a:r>
            <a:br>
              <a:rPr lang="en-US" sz="2000" b="1" dirty="0">
                <a:latin typeface="Arial" panose="020B0604020202020204" pitchFamily="34" charset="0"/>
                <a:cs typeface="Arial" panose="020B0604020202020204" pitchFamily="34" charset="0"/>
              </a:rPr>
            </a:br>
            <a:br>
              <a:rPr lang="en-US" sz="3000" b="1" dirty="0">
                <a:latin typeface="Arial" panose="020B0604020202020204" pitchFamily="34" charset="0"/>
                <a:cs typeface="Arial" panose="020B0604020202020204" pitchFamily="34" charset="0"/>
              </a:rPr>
            </a:br>
            <a:endParaRPr lang="en-US" sz="30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3</a:t>
            </a:fld>
            <a:endParaRPr lang="en-US" dirty="0">
              <a:solidFill>
                <a:prstClr val="white">
                  <a:tint val="75000"/>
                </a:prstClr>
              </a:solidFill>
              <a:latin typeface="Calibri"/>
            </a:endParaRPr>
          </a:p>
        </p:txBody>
      </p:sp>
      <p:sp>
        <p:nvSpPr>
          <p:cNvPr id="3" name="TextBox 2"/>
          <p:cNvSpPr txBox="1"/>
          <p:nvPr/>
        </p:nvSpPr>
        <p:spPr>
          <a:xfrm>
            <a:off x="695036" y="2778758"/>
            <a:ext cx="7991763" cy="1077218"/>
          </a:xfrm>
          <a:prstGeom prst="rect">
            <a:avLst/>
          </a:prstGeom>
          <a:noFill/>
        </p:spPr>
        <p:txBody>
          <a:bodyPr wrap="square" rtlCol="0">
            <a:spAutoFit/>
          </a:bodyPr>
          <a:lstStyle/>
          <a:p>
            <a:pPr algn="ctr"/>
            <a:r>
              <a:rPr lang="en-US" sz="3200" b="1" dirty="0"/>
              <a:t>The Select Board unanimously urges AFFIRMATIVE ACTION on Article 23.</a:t>
            </a:r>
          </a:p>
        </p:txBody>
      </p:sp>
    </p:spTree>
    <p:extLst>
      <p:ext uri="{BB962C8B-B14F-4D97-AF65-F5344CB8AC3E}">
        <p14:creationId xmlns:p14="http://schemas.microsoft.com/office/powerpoint/2010/main" val="2603361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84200"/>
            <a:ext cx="7162800" cy="1727200"/>
          </a:xfrm>
        </p:spPr>
        <p:txBody>
          <a:bodyPr>
            <a:noAutofit/>
          </a:bodyPr>
          <a:lstStyle/>
          <a:p>
            <a:r>
              <a:rPr lang="en-US" sz="2800" b="1" dirty="0">
                <a:latin typeface="Arial" panose="020B0604020202020204" pitchFamily="34" charset="0"/>
                <a:cs typeface="Arial" panose="020B0604020202020204" pitchFamily="34" charset="0"/>
              </a:rPr>
              <a:t>ARTICLE 23. APPROPRIATE FUNDS FOR AFFORDABLE HOUSING DEVELOPMENT</a:t>
            </a:r>
          </a:p>
        </p:txBody>
      </p:sp>
      <p:sp>
        <p:nvSpPr>
          <p:cNvPr id="3" name="Subtitle 2"/>
          <p:cNvSpPr>
            <a:spLocks noGrp="1"/>
          </p:cNvSpPr>
          <p:nvPr>
            <p:ph type="subTitle" idx="1"/>
          </p:nvPr>
        </p:nvSpPr>
        <p:spPr>
          <a:xfrm>
            <a:off x="533400" y="2413002"/>
            <a:ext cx="8077200" cy="3556001"/>
          </a:xfrm>
        </p:spPr>
        <p:txBody>
          <a:bodyPr>
            <a:noAutofit/>
          </a:bodyPr>
          <a:lstStyle/>
          <a:p>
            <a:pPr algn="l"/>
            <a:r>
              <a:rPr lang="en-US" sz="2800" dirty="0">
                <a:latin typeface="Arial" panose="020B0604020202020204" pitchFamily="34" charset="0"/>
                <a:cs typeface="Arial" panose="020B0604020202020204" pitchFamily="34" charset="0"/>
              </a:rPr>
              <a:t>ARTICLE 23. Mr. Lawson moves: that </a:t>
            </a:r>
            <a:r>
              <a:rPr lang="en-US" sz="2800">
                <a:latin typeface="Arial" panose="020B0604020202020204" pitchFamily="34" charset="0"/>
                <a:cs typeface="Arial" panose="020B0604020202020204" pitchFamily="34" charset="0"/>
              </a:rPr>
              <a:t>the Town appropriate </a:t>
            </a:r>
            <a:r>
              <a:rPr lang="en-US" sz="2800" dirty="0">
                <a:latin typeface="Arial" panose="020B0604020202020204" pitchFamily="34" charset="0"/>
                <a:cs typeface="Arial" panose="020B0604020202020204" pitchFamily="34" charset="0"/>
              </a:rPr>
              <a:t>and transfer from the Certified Free Cash Balance of June 30, 2018 the sum of </a:t>
            </a:r>
            <a:r>
              <a:rPr lang="en-US" sz="2800" b="1" dirty="0">
                <a:latin typeface="Arial" panose="020B0604020202020204" pitchFamily="34" charset="0"/>
                <a:cs typeface="Arial" panose="020B0604020202020204" pitchFamily="34" charset="0"/>
              </a:rPr>
              <a:t>$500,000</a:t>
            </a:r>
            <a:r>
              <a:rPr lang="en-US" sz="2800" dirty="0">
                <a:latin typeface="Arial" panose="020B0604020202020204" pitchFamily="34" charset="0"/>
                <a:cs typeface="Arial" panose="020B0604020202020204" pitchFamily="34" charset="0"/>
              </a:rPr>
              <a:t>, for the purpose of developing affordable housing within the Town, said funds to be expended under the direction of the Town Manager on such terms and conditions as the Select Board may determine.</a:t>
            </a: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4</a:t>
            </a:fld>
            <a:endParaRPr lang="en-US" dirty="0">
              <a:solidFill>
                <a:prstClr val="white">
                  <a:tint val="75000"/>
                </a:prstClr>
              </a:solidFill>
              <a:latin typeface="Calibri"/>
            </a:endParaRPr>
          </a:p>
        </p:txBody>
      </p:sp>
    </p:spTree>
    <p:extLst>
      <p:ext uri="{BB962C8B-B14F-4D97-AF65-F5344CB8AC3E}">
        <p14:creationId xmlns:p14="http://schemas.microsoft.com/office/powerpoint/2010/main" val="222925090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TotalTime>
  <Words>226</Words>
  <Application>Microsoft Macintosh PowerPoint</Application>
  <PresentationFormat>On-screen Show (4:3)</PresentationFormat>
  <Paragraphs>22</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1_Office Theme</vt:lpstr>
      <vt:lpstr>ARTICLE 23. APPROPRIATE FUNDS FOR AFFORDABLE HOUSING DEVELOPMENT</vt:lpstr>
      <vt:lpstr>             ARTICLE 23. APPROPRIATE FUNDS FOR AFFORDABLE HOUSING  </vt:lpstr>
      <vt:lpstr>             ARTICLE 23. APPROPRIATE FUNDS FOR AFFORDABLE HOUSING  </vt:lpstr>
      <vt:lpstr>ARTICLE 23. APPROPRIATE FUNDS FOR AFFORDABLE HOUSING DEVELOPMENT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Alice Kaufman</dc:creator>
  <cp:lastModifiedBy>Carmin Reiss</cp:lastModifiedBy>
  <cp:revision>9</cp:revision>
  <dcterms:created xsi:type="dcterms:W3CDTF">2019-04-06T17:24:59Z</dcterms:created>
  <dcterms:modified xsi:type="dcterms:W3CDTF">2019-04-08T14:35:33Z</dcterms:modified>
</cp:coreProperties>
</file>