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272" r:id="rId3"/>
    <p:sldId id="295" r:id="rId4"/>
    <p:sldId id="307" r:id="rId5"/>
    <p:sldId id="306" r:id="rId6"/>
    <p:sldId id="299" r:id="rId7"/>
    <p:sldId id="293" r:id="rId8"/>
    <p:sldId id="303" r:id="rId9"/>
    <p:sldId id="301" r:id="rId10"/>
    <p:sldId id="304" r:id="rId11"/>
    <p:sldId id="308" r:id="rId12"/>
    <p:sldId id="283" r:id="rId13"/>
    <p:sldId id="259" r:id="rId14"/>
    <p:sldId id="302" r:id="rId15"/>
    <p:sldId id="290" r:id="rId16"/>
    <p:sldId id="276" r:id="rId17"/>
    <p:sldId id="277" r:id="rId18"/>
    <p:sldId id="289" r:id="rId19"/>
    <p:sldId id="266" r:id="rId20"/>
    <p:sldId id="292" r:id="rId21"/>
    <p:sldId id="279" r:id="rId22"/>
    <p:sldId id="280" r:id="rId23"/>
    <p:sldId id="285" r:id="rId24"/>
    <p:sldId id="287" r:id="rId25"/>
    <p:sldId id="305" r:id="rId26"/>
    <p:sldId id="309" r:id="rId27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CC"/>
    <a:srgbClr val="0000CC"/>
    <a:srgbClr val="0000FF"/>
    <a:srgbClr val="000099"/>
    <a:srgbClr val="0033CC"/>
    <a:srgbClr val="1D328B"/>
    <a:srgbClr val="0C2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6D250-37D8-491E-8F16-51A5FA5A8067}" v="140" dt="2019-04-09T02:40:32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0" autoAdjust="0"/>
    <p:restoredTop sz="93453" autoAdjust="0"/>
  </p:normalViewPr>
  <p:slideViewPr>
    <p:cSldViewPr>
      <p:cViewPr>
        <p:scale>
          <a:sx n="75" d="100"/>
          <a:sy n="75" d="100"/>
        </p:scale>
        <p:origin x="1281" y="20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8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42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5806F-6B6E-413C-8A0B-EED0BC2940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BAFA19-D9B6-4D59-8764-F42383990325}">
      <dgm:prSet phldrT="[Text]" custT="1"/>
      <dgm:spPr/>
      <dgm:t>
        <a:bodyPr/>
        <a:lstStyle/>
        <a:p>
          <a:r>
            <a:rPr lang="en-US" sz="2000" b="1" u="sng" dirty="0"/>
            <a:t>Now</a:t>
          </a:r>
          <a:r>
            <a:rPr lang="en-US" sz="2000" b="1" dirty="0"/>
            <a:t>: Approve article to authorize Town to talk to the State</a:t>
          </a:r>
        </a:p>
      </dgm:t>
    </dgm:pt>
    <dgm:pt modelId="{FC1055FA-C201-4F69-ADEB-49181DAF4747}" type="parTrans" cxnId="{02D35F4C-DDA8-42E5-BE24-E15C1CDB5E02}">
      <dgm:prSet/>
      <dgm:spPr/>
      <dgm:t>
        <a:bodyPr/>
        <a:lstStyle/>
        <a:p>
          <a:endParaRPr lang="en-US"/>
        </a:p>
      </dgm:t>
    </dgm:pt>
    <dgm:pt modelId="{DDD1C59F-AF54-413C-AC21-F76F8E4DBA5B}" type="sibTrans" cxnId="{02D35F4C-DDA8-42E5-BE24-E15C1CDB5E02}">
      <dgm:prSet/>
      <dgm:spPr/>
      <dgm:t>
        <a:bodyPr/>
        <a:lstStyle/>
        <a:p>
          <a:endParaRPr lang="en-US"/>
        </a:p>
      </dgm:t>
    </dgm:pt>
    <dgm:pt modelId="{1CF381C1-C64F-45F9-8473-E4CA9EEEF469}">
      <dgm:prSet phldrT="[Text]" custT="1"/>
      <dgm:spPr/>
      <dgm:t>
        <a:bodyPr/>
        <a:lstStyle/>
        <a:p>
          <a:r>
            <a:rPr lang="en-US" sz="2000" dirty="0"/>
            <a:t>State decides whether or not to allow Town’s request</a:t>
          </a:r>
        </a:p>
      </dgm:t>
    </dgm:pt>
    <dgm:pt modelId="{905564BC-9E6A-42F9-BDA4-7F4D34FC0F5C}" type="parTrans" cxnId="{51E9762E-E764-4152-A1D8-03F312C03816}">
      <dgm:prSet/>
      <dgm:spPr/>
      <dgm:t>
        <a:bodyPr/>
        <a:lstStyle/>
        <a:p>
          <a:endParaRPr lang="en-US"/>
        </a:p>
      </dgm:t>
    </dgm:pt>
    <dgm:pt modelId="{6F6FC96F-84EB-474F-A13E-368FA9EDBDAA}" type="sibTrans" cxnId="{51E9762E-E764-4152-A1D8-03F312C03816}">
      <dgm:prSet/>
      <dgm:spPr/>
      <dgm:t>
        <a:bodyPr/>
        <a:lstStyle/>
        <a:p>
          <a:endParaRPr lang="en-US"/>
        </a:p>
      </dgm:t>
    </dgm:pt>
    <dgm:pt modelId="{46FA3FB8-5635-486C-BFFD-AF0D83628321}">
      <dgm:prSet phldrT="[Text]" custT="1"/>
      <dgm:spPr/>
      <dgm:t>
        <a:bodyPr/>
        <a:lstStyle/>
        <a:p>
          <a:r>
            <a:rPr lang="en-US" sz="2000" b="1" dirty="0"/>
            <a:t>Residents vote </a:t>
          </a:r>
          <a:r>
            <a:rPr lang="en-US" sz="2000" dirty="0"/>
            <a:t>at a </a:t>
          </a:r>
          <a:r>
            <a:rPr lang="en-US" sz="2000" b="1" dirty="0"/>
            <a:t>future Town Meeting</a:t>
          </a:r>
          <a:r>
            <a:rPr lang="en-US" sz="2000" dirty="0"/>
            <a:t> </a:t>
          </a:r>
          <a:r>
            <a:rPr lang="en-US" sz="2000" b="1" dirty="0"/>
            <a:t>to determine details </a:t>
          </a:r>
          <a:r>
            <a:rPr lang="en-US" sz="2000" dirty="0"/>
            <a:t>of final articles</a:t>
          </a:r>
        </a:p>
      </dgm:t>
    </dgm:pt>
    <dgm:pt modelId="{CF154576-51D0-4D25-A6E2-7B78D667CDF8}" type="parTrans" cxnId="{5962EE0B-2892-4DC4-9B1F-E5C0FEAC7FD9}">
      <dgm:prSet/>
      <dgm:spPr/>
      <dgm:t>
        <a:bodyPr/>
        <a:lstStyle/>
        <a:p>
          <a:endParaRPr lang="en-US"/>
        </a:p>
      </dgm:t>
    </dgm:pt>
    <dgm:pt modelId="{637D1834-9154-4534-AAD1-1B1F5FBC3F3B}" type="sibTrans" cxnId="{5962EE0B-2892-4DC4-9B1F-E5C0FEAC7FD9}">
      <dgm:prSet/>
      <dgm:spPr/>
      <dgm:t>
        <a:bodyPr/>
        <a:lstStyle/>
        <a:p>
          <a:endParaRPr lang="en-US"/>
        </a:p>
      </dgm:t>
    </dgm:pt>
    <dgm:pt modelId="{FD4872DB-EDEE-4C31-83B1-1A7DD53BB973}" type="pres">
      <dgm:prSet presAssocID="{B055806F-6B6E-413C-8A0B-EED0BC29406D}" presName="Name0" presStyleCnt="0">
        <dgm:presLayoutVars>
          <dgm:dir/>
          <dgm:resizeHandles val="exact"/>
        </dgm:presLayoutVars>
      </dgm:prSet>
      <dgm:spPr/>
    </dgm:pt>
    <dgm:pt modelId="{483B7CBE-2FD8-4112-BE7A-679B65C1F35B}" type="pres">
      <dgm:prSet presAssocID="{6CBAFA19-D9B6-4D59-8764-F42383990325}" presName="node" presStyleLbl="node1" presStyleIdx="0" presStyleCnt="3">
        <dgm:presLayoutVars>
          <dgm:bulletEnabled val="1"/>
        </dgm:presLayoutVars>
      </dgm:prSet>
      <dgm:spPr/>
    </dgm:pt>
    <dgm:pt modelId="{8E240AF1-2691-4C83-921F-2540A9CE24CE}" type="pres">
      <dgm:prSet presAssocID="{DDD1C59F-AF54-413C-AC21-F76F8E4DBA5B}" presName="sibTrans" presStyleLbl="sibTrans2D1" presStyleIdx="0" presStyleCnt="2"/>
      <dgm:spPr/>
    </dgm:pt>
    <dgm:pt modelId="{B8422C2A-38A5-44AC-AB04-A80B0358B76B}" type="pres">
      <dgm:prSet presAssocID="{DDD1C59F-AF54-413C-AC21-F76F8E4DBA5B}" presName="connectorText" presStyleLbl="sibTrans2D1" presStyleIdx="0" presStyleCnt="2"/>
      <dgm:spPr/>
    </dgm:pt>
    <dgm:pt modelId="{FAC60E0D-41CB-4C3C-893C-24F7F8F57AE9}" type="pres">
      <dgm:prSet presAssocID="{1CF381C1-C64F-45F9-8473-E4CA9EEEF469}" presName="node" presStyleLbl="node1" presStyleIdx="1" presStyleCnt="3">
        <dgm:presLayoutVars>
          <dgm:bulletEnabled val="1"/>
        </dgm:presLayoutVars>
      </dgm:prSet>
      <dgm:spPr/>
    </dgm:pt>
    <dgm:pt modelId="{D914504C-2B68-485E-ADCA-710257A672FB}" type="pres">
      <dgm:prSet presAssocID="{6F6FC96F-84EB-474F-A13E-368FA9EDBDAA}" presName="sibTrans" presStyleLbl="sibTrans2D1" presStyleIdx="1" presStyleCnt="2"/>
      <dgm:spPr/>
    </dgm:pt>
    <dgm:pt modelId="{CA8496D5-E337-4EC1-A2FE-B6B574DA0D73}" type="pres">
      <dgm:prSet presAssocID="{6F6FC96F-84EB-474F-A13E-368FA9EDBDAA}" presName="connectorText" presStyleLbl="sibTrans2D1" presStyleIdx="1" presStyleCnt="2"/>
      <dgm:spPr/>
    </dgm:pt>
    <dgm:pt modelId="{FE6495DC-66EB-4F4A-9284-5E6F3785EDF7}" type="pres">
      <dgm:prSet presAssocID="{46FA3FB8-5635-486C-BFFD-AF0D83628321}" presName="node" presStyleLbl="node1" presStyleIdx="2" presStyleCnt="3">
        <dgm:presLayoutVars>
          <dgm:bulletEnabled val="1"/>
        </dgm:presLayoutVars>
      </dgm:prSet>
      <dgm:spPr/>
    </dgm:pt>
  </dgm:ptLst>
  <dgm:cxnLst>
    <dgm:cxn modelId="{C751B203-B4FC-4010-9102-84C4A312F48C}" type="presOf" srcId="{46FA3FB8-5635-486C-BFFD-AF0D83628321}" destId="{FE6495DC-66EB-4F4A-9284-5E6F3785EDF7}" srcOrd="0" destOrd="0" presId="urn:microsoft.com/office/officeart/2005/8/layout/process1"/>
    <dgm:cxn modelId="{5962EE0B-2892-4DC4-9B1F-E5C0FEAC7FD9}" srcId="{B055806F-6B6E-413C-8A0B-EED0BC29406D}" destId="{46FA3FB8-5635-486C-BFFD-AF0D83628321}" srcOrd="2" destOrd="0" parTransId="{CF154576-51D0-4D25-A6E2-7B78D667CDF8}" sibTransId="{637D1834-9154-4534-AAD1-1B1F5FBC3F3B}"/>
    <dgm:cxn modelId="{0EC04615-A37C-4363-9758-8DFCEE44CE9C}" type="presOf" srcId="{6F6FC96F-84EB-474F-A13E-368FA9EDBDAA}" destId="{D914504C-2B68-485E-ADCA-710257A672FB}" srcOrd="0" destOrd="0" presId="urn:microsoft.com/office/officeart/2005/8/layout/process1"/>
    <dgm:cxn modelId="{51E9762E-E764-4152-A1D8-03F312C03816}" srcId="{B055806F-6B6E-413C-8A0B-EED0BC29406D}" destId="{1CF381C1-C64F-45F9-8473-E4CA9EEEF469}" srcOrd="1" destOrd="0" parTransId="{905564BC-9E6A-42F9-BDA4-7F4D34FC0F5C}" sibTransId="{6F6FC96F-84EB-474F-A13E-368FA9EDBDAA}"/>
    <dgm:cxn modelId="{65E78F48-BD4A-47D0-B182-992376223EFB}" type="presOf" srcId="{6CBAFA19-D9B6-4D59-8764-F42383990325}" destId="{483B7CBE-2FD8-4112-BE7A-679B65C1F35B}" srcOrd="0" destOrd="0" presId="urn:microsoft.com/office/officeart/2005/8/layout/process1"/>
    <dgm:cxn modelId="{02D35F4C-DDA8-42E5-BE24-E15C1CDB5E02}" srcId="{B055806F-6B6E-413C-8A0B-EED0BC29406D}" destId="{6CBAFA19-D9B6-4D59-8764-F42383990325}" srcOrd="0" destOrd="0" parTransId="{FC1055FA-C201-4F69-ADEB-49181DAF4747}" sibTransId="{DDD1C59F-AF54-413C-AC21-F76F8E4DBA5B}"/>
    <dgm:cxn modelId="{C57FF688-4CC3-4BAE-B404-46B7EFDF7916}" type="presOf" srcId="{DDD1C59F-AF54-413C-AC21-F76F8E4DBA5B}" destId="{8E240AF1-2691-4C83-921F-2540A9CE24CE}" srcOrd="0" destOrd="0" presId="urn:microsoft.com/office/officeart/2005/8/layout/process1"/>
    <dgm:cxn modelId="{B9D9688F-C06E-4966-BF93-02AF68381CA7}" type="presOf" srcId="{DDD1C59F-AF54-413C-AC21-F76F8E4DBA5B}" destId="{B8422C2A-38A5-44AC-AB04-A80B0358B76B}" srcOrd="1" destOrd="0" presId="urn:microsoft.com/office/officeart/2005/8/layout/process1"/>
    <dgm:cxn modelId="{BD7300CC-03CE-40C4-95CC-0C72456AD90A}" type="presOf" srcId="{6F6FC96F-84EB-474F-A13E-368FA9EDBDAA}" destId="{CA8496D5-E337-4EC1-A2FE-B6B574DA0D73}" srcOrd="1" destOrd="0" presId="urn:microsoft.com/office/officeart/2005/8/layout/process1"/>
    <dgm:cxn modelId="{ACB2A7E6-A23D-4D5B-A024-61E10F45CAB2}" type="presOf" srcId="{1CF381C1-C64F-45F9-8473-E4CA9EEEF469}" destId="{FAC60E0D-41CB-4C3C-893C-24F7F8F57AE9}" srcOrd="0" destOrd="0" presId="urn:microsoft.com/office/officeart/2005/8/layout/process1"/>
    <dgm:cxn modelId="{D82572F0-77E9-4221-BC90-9F125851536F}" type="presOf" srcId="{B055806F-6B6E-413C-8A0B-EED0BC29406D}" destId="{FD4872DB-EDEE-4C31-83B1-1A7DD53BB973}" srcOrd="0" destOrd="0" presId="urn:microsoft.com/office/officeart/2005/8/layout/process1"/>
    <dgm:cxn modelId="{189B58F3-A286-4C9A-BDB5-D265424F2D2B}" type="presParOf" srcId="{FD4872DB-EDEE-4C31-83B1-1A7DD53BB973}" destId="{483B7CBE-2FD8-4112-BE7A-679B65C1F35B}" srcOrd="0" destOrd="0" presId="urn:microsoft.com/office/officeart/2005/8/layout/process1"/>
    <dgm:cxn modelId="{1F3F7CF7-6806-4AED-A2CA-5AA398617F79}" type="presParOf" srcId="{FD4872DB-EDEE-4C31-83B1-1A7DD53BB973}" destId="{8E240AF1-2691-4C83-921F-2540A9CE24CE}" srcOrd="1" destOrd="0" presId="urn:microsoft.com/office/officeart/2005/8/layout/process1"/>
    <dgm:cxn modelId="{3DAC592F-0687-4FF0-90E0-99F39ABBCB6C}" type="presParOf" srcId="{8E240AF1-2691-4C83-921F-2540A9CE24CE}" destId="{B8422C2A-38A5-44AC-AB04-A80B0358B76B}" srcOrd="0" destOrd="0" presId="urn:microsoft.com/office/officeart/2005/8/layout/process1"/>
    <dgm:cxn modelId="{EAB1C003-BC8D-4FC8-865C-915A23EB84B4}" type="presParOf" srcId="{FD4872DB-EDEE-4C31-83B1-1A7DD53BB973}" destId="{FAC60E0D-41CB-4C3C-893C-24F7F8F57AE9}" srcOrd="2" destOrd="0" presId="urn:microsoft.com/office/officeart/2005/8/layout/process1"/>
    <dgm:cxn modelId="{D9669E01-1F5B-4537-B29C-F5D5E6A33AAB}" type="presParOf" srcId="{FD4872DB-EDEE-4C31-83B1-1A7DD53BB973}" destId="{D914504C-2B68-485E-ADCA-710257A672FB}" srcOrd="3" destOrd="0" presId="urn:microsoft.com/office/officeart/2005/8/layout/process1"/>
    <dgm:cxn modelId="{DBA36B30-072F-4807-B808-76E214F76642}" type="presParOf" srcId="{D914504C-2B68-485E-ADCA-710257A672FB}" destId="{CA8496D5-E337-4EC1-A2FE-B6B574DA0D73}" srcOrd="0" destOrd="0" presId="urn:microsoft.com/office/officeart/2005/8/layout/process1"/>
    <dgm:cxn modelId="{D593E07E-59C9-4041-A66C-07572D30242C}" type="presParOf" srcId="{FD4872DB-EDEE-4C31-83B1-1A7DD53BB973}" destId="{FE6495DC-66EB-4F4A-9284-5E6F3785ED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5806F-6B6E-413C-8A0B-EED0BC2940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CBAFA19-D9B6-4D59-8764-F42383990325}">
      <dgm:prSet phldrT="[Text]" custT="1"/>
      <dgm:spPr/>
      <dgm:t>
        <a:bodyPr/>
        <a:lstStyle/>
        <a:p>
          <a:r>
            <a:rPr lang="en-US" sz="2000" b="1" u="sng" dirty="0"/>
            <a:t>Now</a:t>
          </a:r>
          <a:r>
            <a:rPr lang="en-US" sz="2000" b="1" dirty="0"/>
            <a:t>: Approve article to authorize Town to talk to the State</a:t>
          </a:r>
        </a:p>
      </dgm:t>
    </dgm:pt>
    <dgm:pt modelId="{FC1055FA-C201-4F69-ADEB-49181DAF4747}" type="parTrans" cxnId="{02D35F4C-DDA8-42E5-BE24-E15C1CDB5E02}">
      <dgm:prSet/>
      <dgm:spPr/>
      <dgm:t>
        <a:bodyPr/>
        <a:lstStyle/>
        <a:p>
          <a:endParaRPr lang="en-US"/>
        </a:p>
      </dgm:t>
    </dgm:pt>
    <dgm:pt modelId="{DDD1C59F-AF54-413C-AC21-F76F8E4DBA5B}" type="sibTrans" cxnId="{02D35F4C-DDA8-42E5-BE24-E15C1CDB5E02}">
      <dgm:prSet/>
      <dgm:spPr/>
      <dgm:t>
        <a:bodyPr/>
        <a:lstStyle/>
        <a:p>
          <a:endParaRPr lang="en-US"/>
        </a:p>
      </dgm:t>
    </dgm:pt>
    <dgm:pt modelId="{1CF381C1-C64F-45F9-8473-E4CA9EEEF469}">
      <dgm:prSet phldrT="[Text]" custT="1"/>
      <dgm:spPr/>
      <dgm:t>
        <a:bodyPr/>
        <a:lstStyle/>
        <a:p>
          <a:r>
            <a:rPr lang="en-US" sz="2000" dirty="0"/>
            <a:t>State decides whether or not to allow Town’s request</a:t>
          </a:r>
        </a:p>
      </dgm:t>
    </dgm:pt>
    <dgm:pt modelId="{905564BC-9E6A-42F9-BDA4-7F4D34FC0F5C}" type="parTrans" cxnId="{51E9762E-E764-4152-A1D8-03F312C03816}">
      <dgm:prSet/>
      <dgm:spPr/>
      <dgm:t>
        <a:bodyPr/>
        <a:lstStyle/>
        <a:p>
          <a:endParaRPr lang="en-US"/>
        </a:p>
      </dgm:t>
    </dgm:pt>
    <dgm:pt modelId="{6F6FC96F-84EB-474F-A13E-368FA9EDBDAA}" type="sibTrans" cxnId="{51E9762E-E764-4152-A1D8-03F312C03816}">
      <dgm:prSet/>
      <dgm:spPr/>
      <dgm:t>
        <a:bodyPr/>
        <a:lstStyle/>
        <a:p>
          <a:endParaRPr lang="en-US"/>
        </a:p>
      </dgm:t>
    </dgm:pt>
    <dgm:pt modelId="{46FA3FB8-5635-486C-BFFD-AF0D83628321}">
      <dgm:prSet phldrT="[Text]" custT="1"/>
      <dgm:spPr/>
      <dgm:t>
        <a:bodyPr/>
        <a:lstStyle/>
        <a:p>
          <a:r>
            <a:rPr lang="en-US" sz="2000" b="1" dirty="0"/>
            <a:t>Residents vote </a:t>
          </a:r>
          <a:r>
            <a:rPr lang="en-US" sz="2000" dirty="0"/>
            <a:t>at a </a:t>
          </a:r>
          <a:r>
            <a:rPr lang="en-US" sz="2000" b="1" dirty="0"/>
            <a:t>future Town Meeting to determine details </a:t>
          </a:r>
          <a:r>
            <a:rPr lang="en-US" sz="2000" dirty="0"/>
            <a:t>of final articles</a:t>
          </a:r>
        </a:p>
      </dgm:t>
    </dgm:pt>
    <dgm:pt modelId="{CF154576-51D0-4D25-A6E2-7B78D667CDF8}" type="parTrans" cxnId="{5962EE0B-2892-4DC4-9B1F-E5C0FEAC7FD9}">
      <dgm:prSet/>
      <dgm:spPr/>
      <dgm:t>
        <a:bodyPr/>
        <a:lstStyle/>
        <a:p>
          <a:endParaRPr lang="en-US"/>
        </a:p>
      </dgm:t>
    </dgm:pt>
    <dgm:pt modelId="{637D1834-9154-4534-AAD1-1B1F5FBC3F3B}" type="sibTrans" cxnId="{5962EE0B-2892-4DC4-9B1F-E5C0FEAC7FD9}">
      <dgm:prSet/>
      <dgm:spPr/>
      <dgm:t>
        <a:bodyPr/>
        <a:lstStyle/>
        <a:p>
          <a:endParaRPr lang="en-US"/>
        </a:p>
      </dgm:t>
    </dgm:pt>
    <dgm:pt modelId="{FD4872DB-EDEE-4C31-83B1-1A7DD53BB973}" type="pres">
      <dgm:prSet presAssocID="{B055806F-6B6E-413C-8A0B-EED0BC29406D}" presName="Name0" presStyleCnt="0">
        <dgm:presLayoutVars>
          <dgm:dir/>
          <dgm:resizeHandles val="exact"/>
        </dgm:presLayoutVars>
      </dgm:prSet>
      <dgm:spPr/>
    </dgm:pt>
    <dgm:pt modelId="{483B7CBE-2FD8-4112-BE7A-679B65C1F35B}" type="pres">
      <dgm:prSet presAssocID="{6CBAFA19-D9B6-4D59-8764-F42383990325}" presName="node" presStyleLbl="node1" presStyleIdx="0" presStyleCnt="3">
        <dgm:presLayoutVars>
          <dgm:bulletEnabled val="1"/>
        </dgm:presLayoutVars>
      </dgm:prSet>
      <dgm:spPr/>
    </dgm:pt>
    <dgm:pt modelId="{8E240AF1-2691-4C83-921F-2540A9CE24CE}" type="pres">
      <dgm:prSet presAssocID="{DDD1C59F-AF54-413C-AC21-F76F8E4DBA5B}" presName="sibTrans" presStyleLbl="sibTrans2D1" presStyleIdx="0" presStyleCnt="2"/>
      <dgm:spPr/>
    </dgm:pt>
    <dgm:pt modelId="{B8422C2A-38A5-44AC-AB04-A80B0358B76B}" type="pres">
      <dgm:prSet presAssocID="{DDD1C59F-AF54-413C-AC21-F76F8E4DBA5B}" presName="connectorText" presStyleLbl="sibTrans2D1" presStyleIdx="0" presStyleCnt="2"/>
      <dgm:spPr/>
    </dgm:pt>
    <dgm:pt modelId="{FAC60E0D-41CB-4C3C-893C-24F7F8F57AE9}" type="pres">
      <dgm:prSet presAssocID="{1CF381C1-C64F-45F9-8473-E4CA9EEEF469}" presName="node" presStyleLbl="node1" presStyleIdx="1" presStyleCnt="3">
        <dgm:presLayoutVars>
          <dgm:bulletEnabled val="1"/>
        </dgm:presLayoutVars>
      </dgm:prSet>
      <dgm:spPr/>
    </dgm:pt>
    <dgm:pt modelId="{D914504C-2B68-485E-ADCA-710257A672FB}" type="pres">
      <dgm:prSet presAssocID="{6F6FC96F-84EB-474F-A13E-368FA9EDBDAA}" presName="sibTrans" presStyleLbl="sibTrans2D1" presStyleIdx="1" presStyleCnt="2"/>
      <dgm:spPr/>
    </dgm:pt>
    <dgm:pt modelId="{CA8496D5-E337-4EC1-A2FE-B6B574DA0D73}" type="pres">
      <dgm:prSet presAssocID="{6F6FC96F-84EB-474F-A13E-368FA9EDBDAA}" presName="connectorText" presStyleLbl="sibTrans2D1" presStyleIdx="1" presStyleCnt="2"/>
      <dgm:spPr/>
    </dgm:pt>
    <dgm:pt modelId="{FE6495DC-66EB-4F4A-9284-5E6F3785EDF7}" type="pres">
      <dgm:prSet presAssocID="{46FA3FB8-5635-486C-BFFD-AF0D83628321}" presName="node" presStyleLbl="node1" presStyleIdx="2" presStyleCnt="3">
        <dgm:presLayoutVars>
          <dgm:bulletEnabled val="1"/>
        </dgm:presLayoutVars>
      </dgm:prSet>
      <dgm:spPr/>
    </dgm:pt>
  </dgm:ptLst>
  <dgm:cxnLst>
    <dgm:cxn modelId="{C751B203-B4FC-4010-9102-84C4A312F48C}" type="presOf" srcId="{46FA3FB8-5635-486C-BFFD-AF0D83628321}" destId="{FE6495DC-66EB-4F4A-9284-5E6F3785EDF7}" srcOrd="0" destOrd="0" presId="urn:microsoft.com/office/officeart/2005/8/layout/process1"/>
    <dgm:cxn modelId="{5962EE0B-2892-4DC4-9B1F-E5C0FEAC7FD9}" srcId="{B055806F-6B6E-413C-8A0B-EED0BC29406D}" destId="{46FA3FB8-5635-486C-BFFD-AF0D83628321}" srcOrd="2" destOrd="0" parTransId="{CF154576-51D0-4D25-A6E2-7B78D667CDF8}" sibTransId="{637D1834-9154-4534-AAD1-1B1F5FBC3F3B}"/>
    <dgm:cxn modelId="{0EC04615-A37C-4363-9758-8DFCEE44CE9C}" type="presOf" srcId="{6F6FC96F-84EB-474F-A13E-368FA9EDBDAA}" destId="{D914504C-2B68-485E-ADCA-710257A672FB}" srcOrd="0" destOrd="0" presId="urn:microsoft.com/office/officeart/2005/8/layout/process1"/>
    <dgm:cxn modelId="{51E9762E-E764-4152-A1D8-03F312C03816}" srcId="{B055806F-6B6E-413C-8A0B-EED0BC29406D}" destId="{1CF381C1-C64F-45F9-8473-E4CA9EEEF469}" srcOrd="1" destOrd="0" parTransId="{905564BC-9E6A-42F9-BDA4-7F4D34FC0F5C}" sibTransId="{6F6FC96F-84EB-474F-A13E-368FA9EDBDAA}"/>
    <dgm:cxn modelId="{65E78F48-BD4A-47D0-B182-992376223EFB}" type="presOf" srcId="{6CBAFA19-D9B6-4D59-8764-F42383990325}" destId="{483B7CBE-2FD8-4112-BE7A-679B65C1F35B}" srcOrd="0" destOrd="0" presId="urn:microsoft.com/office/officeart/2005/8/layout/process1"/>
    <dgm:cxn modelId="{02D35F4C-DDA8-42E5-BE24-E15C1CDB5E02}" srcId="{B055806F-6B6E-413C-8A0B-EED0BC29406D}" destId="{6CBAFA19-D9B6-4D59-8764-F42383990325}" srcOrd="0" destOrd="0" parTransId="{FC1055FA-C201-4F69-ADEB-49181DAF4747}" sibTransId="{DDD1C59F-AF54-413C-AC21-F76F8E4DBA5B}"/>
    <dgm:cxn modelId="{C57FF688-4CC3-4BAE-B404-46B7EFDF7916}" type="presOf" srcId="{DDD1C59F-AF54-413C-AC21-F76F8E4DBA5B}" destId="{8E240AF1-2691-4C83-921F-2540A9CE24CE}" srcOrd="0" destOrd="0" presId="urn:microsoft.com/office/officeart/2005/8/layout/process1"/>
    <dgm:cxn modelId="{B9D9688F-C06E-4966-BF93-02AF68381CA7}" type="presOf" srcId="{DDD1C59F-AF54-413C-AC21-F76F8E4DBA5B}" destId="{B8422C2A-38A5-44AC-AB04-A80B0358B76B}" srcOrd="1" destOrd="0" presId="urn:microsoft.com/office/officeart/2005/8/layout/process1"/>
    <dgm:cxn modelId="{BD7300CC-03CE-40C4-95CC-0C72456AD90A}" type="presOf" srcId="{6F6FC96F-84EB-474F-A13E-368FA9EDBDAA}" destId="{CA8496D5-E337-4EC1-A2FE-B6B574DA0D73}" srcOrd="1" destOrd="0" presId="urn:microsoft.com/office/officeart/2005/8/layout/process1"/>
    <dgm:cxn modelId="{ACB2A7E6-A23D-4D5B-A024-61E10F45CAB2}" type="presOf" srcId="{1CF381C1-C64F-45F9-8473-E4CA9EEEF469}" destId="{FAC60E0D-41CB-4C3C-893C-24F7F8F57AE9}" srcOrd="0" destOrd="0" presId="urn:microsoft.com/office/officeart/2005/8/layout/process1"/>
    <dgm:cxn modelId="{D82572F0-77E9-4221-BC90-9F125851536F}" type="presOf" srcId="{B055806F-6B6E-413C-8A0B-EED0BC29406D}" destId="{FD4872DB-EDEE-4C31-83B1-1A7DD53BB973}" srcOrd="0" destOrd="0" presId="urn:microsoft.com/office/officeart/2005/8/layout/process1"/>
    <dgm:cxn modelId="{189B58F3-A286-4C9A-BDB5-D265424F2D2B}" type="presParOf" srcId="{FD4872DB-EDEE-4C31-83B1-1A7DD53BB973}" destId="{483B7CBE-2FD8-4112-BE7A-679B65C1F35B}" srcOrd="0" destOrd="0" presId="urn:microsoft.com/office/officeart/2005/8/layout/process1"/>
    <dgm:cxn modelId="{1F3F7CF7-6806-4AED-A2CA-5AA398617F79}" type="presParOf" srcId="{FD4872DB-EDEE-4C31-83B1-1A7DD53BB973}" destId="{8E240AF1-2691-4C83-921F-2540A9CE24CE}" srcOrd="1" destOrd="0" presId="urn:microsoft.com/office/officeart/2005/8/layout/process1"/>
    <dgm:cxn modelId="{3DAC592F-0687-4FF0-90E0-99F39ABBCB6C}" type="presParOf" srcId="{8E240AF1-2691-4C83-921F-2540A9CE24CE}" destId="{B8422C2A-38A5-44AC-AB04-A80B0358B76B}" srcOrd="0" destOrd="0" presId="urn:microsoft.com/office/officeart/2005/8/layout/process1"/>
    <dgm:cxn modelId="{EAB1C003-BC8D-4FC8-865C-915A23EB84B4}" type="presParOf" srcId="{FD4872DB-EDEE-4C31-83B1-1A7DD53BB973}" destId="{FAC60E0D-41CB-4C3C-893C-24F7F8F57AE9}" srcOrd="2" destOrd="0" presId="urn:microsoft.com/office/officeart/2005/8/layout/process1"/>
    <dgm:cxn modelId="{D9669E01-1F5B-4537-B29C-F5D5E6A33AAB}" type="presParOf" srcId="{FD4872DB-EDEE-4C31-83B1-1A7DD53BB973}" destId="{D914504C-2B68-485E-ADCA-710257A672FB}" srcOrd="3" destOrd="0" presId="urn:microsoft.com/office/officeart/2005/8/layout/process1"/>
    <dgm:cxn modelId="{DBA36B30-072F-4807-B808-76E214F76642}" type="presParOf" srcId="{D914504C-2B68-485E-ADCA-710257A672FB}" destId="{CA8496D5-E337-4EC1-A2FE-B6B574DA0D73}" srcOrd="0" destOrd="0" presId="urn:microsoft.com/office/officeart/2005/8/layout/process1"/>
    <dgm:cxn modelId="{D593E07E-59C9-4041-A66C-07572D30242C}" type="presParOf" srcId="{FD4872DB-EDEE-4C31-83B1-1A7DD53BB973}" destId="{FE6495DC-66EB-4F4A-9284-5E6F3785ED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7CBE-2FD8-4112-BE7A-679B65C1F35B}">
      <dsp:nvSpPr>
        <dsp:cNvPr id="0" name=""/>
        <dsp:cNvSpPr/>
      </dsp:nvSpPr>
      <dsp:spPr>
        <a:xfrm>
          <a:off x="7366" y="571356"/>
          <a:ext cx="2201912" cy="168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Now</a:t>
          </a:r>
          <a:r>
            <a:rPr lang="en-US" sz="2000" b="1" kern="1200" dirty="0"/>
            <a:t>: Approve article to authorize Town to talk to the State</a:t>
          </a:r>
        </a:p>
      </dsp:txBody>
      <dsp:txXfrm>
        <a:off x="56661" y="620651"/>
        <a:ext cx="2103322" cy="1584453"/>
      </dsp:txXfrm>
    </dsp:sp>
    <dsp:sp modelId="{8E240AF1-2691-4C83-921F-2540A9CE24CE}">
      <dsp:nvSpPr>
        <dsp:cNvPr id="0" name=""/>
        <dsp:cNvSpPr/>
      </dsp:nvSpPr>
      <dsp:spPr>
        <a:xfrm>
          <a:off x="2429470" y="1139840"/>
          <a:ext cx="466805" cy="546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429470" y="1249055"/>
        <a:ext cx="326764" cy="327644"/>
      </dsp:txXfrm>
    </dsp:sp>
    <dsp:sp modelId="{FAC60E0D-41CB-4C3C-893C-24F7F8F57AE9}">
      <dsp:nvSpPr>
        <dsp:cNvPr id="0" name=""/>
        <dsp:cNvSpPr/>
      </dsp:nvSpPr>
      <dsp:spPr>
        <a:xfrm>
          <a:off x="3090043" y="571356"/>
          <a:ext cx="2201912" cy="168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 decides whether or not to allow Town’s request</a:t>
          </a:r>
        </a:p>
      </dsp:txBody>
      <dsp:txXfrm>
        <a:off x="3139338" y="620651"/>
        <a:ext cx="2103322" cy="1584453"/>
      </dsp:txXfrm>
    </dsp:sp>
    <dsp:sp modelId="{D914504C-2B68-485E-ADCA-710257A672FB}">
      <dsp:nvSpPr>
        <dsp:cNvPr id="0" name=""/>
        <dsp:cNvSpPr/>
      </dsp:nvSpPr>
      <dsp:spPr>
        <a:xfrm>
          <a:off x="5512147" y="1139840"/>
          <a:ext cx="466805" cy="546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512147" y="1249055"/>
        <a:ext cx="326764" cy="327644"/>
      </dsp:txXfrm>
    </dsp:sp>
    <dsp:sp modelId="{FE6495DC-66EB-4F4A-9284-5E6F3785EDF7}">
      <dsp:nvSpPr>
        <dsp:cNvPr id="0" name=""/>
        <dsp:cNvSpPr/>
      </dsp:nvSpPr>
      <dsp:spPr>
        <a:xfrm>
          <a:off x="6172720" y="571356"/>
          <a:ext cx="2201912" cy="168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Residents vote </a:t>
          </a:r>
          <a:r>
            <a:rPr lang="en-US" sz="2000" kern="1200" dirty="0"/>
            <a:t>at a </a:t>
          </a:r>
          <a:r>
            <a:rPr lang="en-US" sz="2000" b="1" kern="1200" dirty="0"/>
            <a:t>future Town Meeting</a:t>
          </a:r>
          <a:r>
            <a:rPr lang="en-US" sz="2000" kern="1200" dirty="0"/>
            <a:t> </a:t>
          </a:r>
          <a:r>
            <a:rPr lang="en-US" sz="2000" b="1" kern="1200" dirty="0"/>
            <a:t>to determine details </a:t>
          </a:r>
          <a:r>
            <a:rPr lang="en-US" sz="2000" kern="1200" dirty="0"/>
            <a:t>of final articles</a:t>
          </a:r>
        </a:p>
      </dsp:txBody>
      <dsp:txXfrm>
        <a:off x="6222015" y="620651"/>
        <a:ext cx="2103322" cy="1584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7CBE-2FD8-4112-BE7A-679B65C1F35B}">
      <dsp:nvSpPr>
        <dsp:cNvPr id="0" name=""/>
        <dsp:cNvSpPr/>
      </dsp:nvSpPr>
      <dsp:spPr>
        <a:xfrm>
          <a:off x="7366" y="707877"/>
          <a:ext cx="2201912" cy="168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Now</a:t>
          </a:r>
          <a:r>
            <a:rPr lang="en-US" sz="2000" b="1" kern="1200" dirty="0"/>
            <a:t>: Approve article to authorize Town to talk to the State</a:t>
          </a:r>
        </a:p>
      </dsp:txBody>
      <dsp:txXfrm>
        <a:off x="56661" y="757172"/>
        <a:ext cx="2103322" cy="1584453"/>
      </dsp:txXfrm>
    </dsp:sp>
    <dsp:sp modelId="{8E240AF1-2691-4C83-921F-2540A9CE24CE}">
      <dsp:nvSpPr>
        <dsp:cNvPr id="0" name=""/>
        <dsp:cNvSpPr/>
      </dsp:nvSpPr>
      <dsp:spPr>
        <a:xfrm>
          <a:off x="2429470" y="1276362"/>
          <a:ext cx="466805" cy="546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429470" y="1385577"/>
        <a:ext cx="326764" cy="327644"/>
      </dsp:txXfrm>
    </dsp:sp>
    <dsp:sp modelId="{FAC60E0D-41CB-4C3C-893C-24F7F8F57AE9}">
      <dsp:nvSpPr>
        <dsp:cNvPr id="0" name=""/>
        <dsp:cNvSpPr/>
      </dsp:nvSpPr>
      <dsp:spPr>
        <a:xfrm>
          <a:off x="3090043" y="707877"/>
          <a:ext cx="2201912" cy="168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 decides whether or not to allow Town’s request</a:t>
          </a:r>
        </a:p>
      </dsp:txBody>
      <dsp:txXfrm>
        <a:off x="3139338" y="757172"/>
        <a:ext cx="2103322" cy="1584453"/>
      </dsp:txXfrm>
    </dsp:sp>
    <dsp:sp modelId="{D914504C-2B68-485E-ADCA-710257A672FB}">
      <dsp:nvSpPr>
        <dsp:cNvPr id="0" name=""/>
        <dsp:cNvSpPr/>
      </dsp:nvSpPr>
      <dsp:spPr>
        <a:xfrm>
          <a:off x="5512147" y="1276362"/>
          <a:ext cx="466805" cy="546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512147" y="1385577"/>
        <a:ext cx="326764" cy="327644"/>
      </dsp:txXfrm>
    </dsp:sp>
    <dsp:sp modelId="{FE6495DC-66EB-4F4A-9284-5E6F3785EDF7}">
      <dsp:nvSpPr>
        <dsp:cNvPr id="0" name=""/>
        <dsp:cNvSpPr/>
      </dsp:nvSpPr>
      <dsp:spPr>
        <a:xfrm>
          <a:off x="6172720" y="707877"/>
          <a:ext cx="2201912" cy="168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Residents vote </a:t>
          </a:r>
          <a:r>
            <a:rPr lang="en-US" sz="2000" kern="1200" dirty="0"/>
            <a:t>at a </a:t>
          </a:r>
          <a:r>
            <a:rPr lang="en-US" sz="2000" b="1" kern="1200" dirty="0"/>
            <a:t>future Town Meeting to determine details </a:t>
          </a:r>
          <a:r>
            <a:rPr lang="en-US" sz="2000" kern="1200" dirty="0"/>
            <a:t>of final articles</a:t>
          </a:r>
        </a:p>
      </dsp:txBody>
      <dsp:txXfrm>
        <a:off x="6222015" y="757172"/>
        <a:ext cx="2103322" cy="158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8573D05-6575-4EDC-B64A-CFB6DC1CF850}" type="datetimeFigureOut">
              <a:rPr lang="en-US" smtClean="0"/>
              <a:t>04/08/2019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6449471-CD9B-4060-9245-E5C00C25A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Northeastern University survey of businesses in Greater Boston, April 2017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HubSpot chief people officer as quoted in the Boston Globe, 9/21/2017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MassEcon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report, March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costs including soft costs is expected to be $300,000. 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 cost would probably be approximately $150,000.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58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050" b="0" i="0" u="none" dirty="0">
                <a:latin typeface="Arial" panose="020B0604020202020204" pitchFamily="34" charset="0"/>
                <a:cs typeface="Arial" panose="020B0604020202020204" pitchFamily="34" charset="0"/>
              </a:rPr>
              <a:t>Town Treasurer is custodian of the </a:t>
            </a:r>
            <a:r>
              <a:rPr lang="en-US" sz="1050" b="0" i="0" u="none">
                <a:latin typeface="Arial" panose="020B0604020202020204" pitchFamily="34" charset="0"/>
                <a:cs typeface="Arial" panose="020B0604020202020204" pitchFamily="34" charset="0"/>
              </a:rPr>
              <a:t>Trust Fund</a:t>
            </a:r>
          </a:p>
          <a:p>
            <a:pPr algn="l"/>
            <a:endParaRPr lang="en-US" sz="1050" b="0" i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50" b="0" i="0" u="sng" dirty="0">
                <a:latin typeface="Arial" panose="020B0604020202020204" pitchFamily="34" charset="0"/>
                <a:cs typeface="Arial" panose="020B0604020202020204" pitchFamily="34" charset="0"/>
              </a:rPr>
              <a:t>Management of dedicated revenues for affordable homes</a:t>
            </a:r>
          </a:p>
          <a:p>
            <a:pPr algn="l"/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Looked at 7 options - proposed one of the three following options: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municipal affordable housing trust fund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non-profit fund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revolving fund</a:t>
            </a:r>
          </a:p>
          <a:p>
            <a:pPr algn="l"/>
            <a:endParaRPr lang="en-US" sz="105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en-US" sz="105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for funds to be used in a timely manner and a transparent, clearly defined process for dispersing these funds</a:t>
            </a:r>
            <a:r>
              <a:rPr lang="en-US" sz="105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should be an integral part of this process.</a:t>
            </a:r>
            <a:endParaRPr lang="en-US" altLang="en-US" sz="105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58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Terms: Per statute - maximum term of two years for trustees. </a:t>
            </a:r>
          </a:p>
          <a:p>
            <a:pPr algn="l"/>
            <a:endParaRPr lang="en-US" sz="1050" b="0" i="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50" b="0" i="0" u="sng" dirty="0">
                <a:latin typeface="Arial" panose="020B0604020202020204" pitchFamily="34" charset="0"/>
                <a:cs typeface="Arial" panose="020B0604020202020204" pitchFamily="34" charset="0"/>
              </a:rPr>
              <a:t>Management of dedicated revenues for affordable homes</a:t>
            </a:r>
          </a:p>
          <a:p>
            <a:pPr algn="l"/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Looked at 7 options - proposed one of the three following options: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municipal affordable housing trust fund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non-profit fund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revolving fund</a:t>
            </a:r>
          </a:p>
          <a:p>
            <a:pPr algn="l"/>
            <a:endParaRPr lang="en-US" sz="105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en-US" sz="105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for funds to be used in a timely manner and a transparent, clearly defined process for dispersing these funds</a:t>
            </a:r>
            <a:r>
              <a:rPr lang="en-US" sz="1050" b="1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0" dirty="0">
                <a:latin typeface="Arial" panose="020B0604020202020204" pitchFamily="34" charset="0"/>
                <a:cs typeface="Arial" panose="020B0604020202020204" pitchFamily="34" charset="0"/>
              </a:rPr>
              <a:t>should be an integral part of this process.</a:t>
            </a:r>
            <a:endParaRPr lang="en-US" altLang="en-US" sz="105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5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85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Towns pursuing this: Cambridge, Somerville, Lynn, Watertown, Boston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02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news of real estate sales decreasing in these towns due to transfer fees.</a:t>
            </a:r>
          </a:p>
          <a:p>
            <a:r>
              <a:rPr lang="en-US" dirty="0"/>
              <a:t>Other towns around us may implement this too.</a:t>
            </a:r>
          </a:p>
          <a:p>
            <a:r>
              <a:rPr lang="en-US" dirty="0"/>
              <a:t>Realtors will have new inventory to sell – Units for people who want to downsize, …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Bourne	Barnstable		Brewster		Eastham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Sandwich	Dennis		Harwich		Wellfleet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Falmouth	Yarmouth		Chatham		Truro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/>
              <a:t>Mashpee			Orleans		Provincetown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Brokers believe the fee will be “baked into” the list price and will be paid for by the buyer.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seller will have the option to give back or share the fee with the buyer at closing if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 in a down or “buyers’ market.”</a:t>
            </a:r>
          </a:p>
          <a:p>
            <a:endParaRPr lang="en-US" dirty="0"/>
          </a:p>
          <a:p>
            <a:r>
              <a:rPr lang="en-US" dirty="0"/>
              <a:t>No news of real estate sales decreasing in these towns due to transfer fees.</a:t>
            </a:r>
          </a:p>
          <a:p>
            <a:endParaRPr lang="en-US" i="1" dirty="0"/>
          </a:p>
          <a:p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 Authorized – 1% by Seller; 1% by Purchaser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23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VT &amp; CT have income tax even if NH doesn’t.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9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few key points to consider about these options.</a:t>
            </a:r>
          </a:p>
          <a:p>
            <a:r>
              <a:rPr lang="en-US" dirty="0"/>
              <a:t>Town character is something we all cherish.</a:t>
            </a:r>
          </a:p>
          <a:p>
            <a:r>
              <a:rPr lang="en-US" dirty="0"/>
              <a:t>If we don’t start now, it will be very difficult to reach the town’s goals and to be the type of community to which we aspire.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41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Charles Phillips’ concept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per $1,000 of construction value, like Town’s existing building permit fee structure ($12 per $1000 of construction value)</a:t>
            </a:r>
          </a:p>
          <a:p>
            <a:endParaRPr lang="en-US" dirty="0"/>
          </a:p>
          <a:p>
            <a:r>
              <a:rPr lang="en-US" dirty="0"/>
              <a:t>This new fee structure would apply to all building permits, both residential and commercial. An exception would exist</a:t>
            </a:r>
          </a:p>
          <a:p>
            <a:r>
              <a:rPr lang="en-US" dirty="0"/>
              <a:t>for the construction of or addition to deed-restricted affordable units that are at 110% AMI or below. Also, like the</a:t>
            </a:r>
          </a:p>
          <a:p>
            <a:r>
              <a:rPr lang="en-US" dirty="0"/>
              <a:t>existing base permit fee, this surcharge would be based on the value of construction instead of on the size of the new</a:t>
            </a:r>
          </a:p>
          <a:p>
            <a:r>
              <a:rPr lang="en-US" dirty="0"/>
              <a:t>living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5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example would have raised about $2.2 million in 2017, based on permit applications for that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6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0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Concord Journal – front page article: 2/14/2019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6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7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Concord’s current SHI figure is 10.52%.  This includes  357 units of market rate rental.  If you excluded those units, the percentage drops to 5.31%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7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49471-CD9B-4060-9245-E5C00C25A7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14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Decrease wait times: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2 – 3 year wait for a senior with local preference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Family 2-bedroom wait, with Concord connection, can be 6 - 7 yr.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2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 list: Concord Housing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Association of Home Builders: residents in 50 affordable homes generate earnings for local business owners in excess of $1 MM per year increasing employment in retail, health and education, and restaurants</a:t>
            </a:r>
          </a:p>
          <a:p>
            <a:pPr defTabSz="942289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Benefits of building affordable homes are on par with the impacts of comparable market-rate homes</a:t>
            </a:r>
          </a:p>
          <a:p>
            <a:pPr defTabSz="942289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Town employee number EXCLUDES school employees.  26 of the 277 town employees live in Concord.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Concord Police: 50 employees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9471-CD9B-4060-9245-E5C00C25A7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3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5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361950"/>
            <a:ext cx="8382000" cy="42672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895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oolkits.lincolninst.edu/subcenters/significant-features-property-tax/Report_Real_Estate_Transfer_Charges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14394"/>
            <a:ext cx="7467600" cy="80008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Affordable Housing Funding Committee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28750"/>
            <a:ext cx="8305800" cy="31242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Town Meeting Charge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committee shall, generally, be charged with the responsibility of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 and determining cost-effective means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which the town may fund the continuing expansion of its inventory of affordable housing.”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D7743-81DE-4DFD-9542-1AEB5BD43DC3}"/>
              </a:ext>
            </a:extLst>
          </p:cNvPr>
          <p:cNvSpPr/>
          <p:nvPr/>
        </p:nvSpPr>
        <p:spPr>
          <a:xfrm>
            <a:off x="2514600" y="398264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4920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47750"/>
            <a:ext cx="8001000" cy="419085"/>
          </a:xfrm>
        </p:spPr>
        <p:txBody>
          <a:bodyPr>
            <a:normAutofit fontScale="32500" lnSpcReduction="20000"/>
          </a:bodyPr>
          <a:lstStyle/>
          <a:p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C593E3-FB90-4F13-B38B-93048CC85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424038"/>
            <a:ext cx="7162800" cy="699912"/>
          </a:xfrm>
        </p:spPr>
        <p:txBody>
          <a:bodyPr>
            <a:normAutofit fontScale="90000"/>
          </a:bodyPr>
          <a:lstStyle/>
          <a:p>
            <a:b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u="sng" dirty="0">
                <a:latin typeface="Arial" panose="020B0604020202020204" pitchFamily="34" charset="0"/>
                <a:cs typeface="Arial" panose="020B0604020202020204" pitchFamily="34" charset="0"/>
              </a:rPr>
              <a:t>Economic Benefits of Affordable Homes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D295EF6-98CE-4FB3-A5B8-1B5DB8156A20}"/>
              </a:ext>
            </a:extLst>
          </p:cNvPr>
          <p:cNvSpPr/>
          <p:nvPr/>
        </p:nvSpPr>
        <p:spPr>
          <a:xfrm>
            <a:off x="470896" y="1466835"/>
            <a:ext cx="2500904" cy="220983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2/3 of employers claim home prices and rental costs have affected their ability to recruit qualified candidates. 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7DF3D56-8E52-41F7-AF72-F2DD91107355}"/>
              </a:ext>
            </a:extLst>
          </p:cNvPr>
          <p:cNvSpPr/>
          <p:nvPr/>
        </p:nvSpPr>
        <p:spPr>
          <a:xfrm>
            <a:off x="3110504" y="1123951"/>
            <a:ext cx="2689275" cy="28788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“The things that keep me up at night about other tech companies considering Boston are transportation and housing [challenges], less so about a fight for talent.”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0CBC658-0BE1-4A22-A65C-82EF824F0A44}"/>
              </a:ext>
            </a:extLst>
          </p:cNvPr>
          <p:cNvSpPr/>
          <p:nvPr/>
        </p:nvSpPr>
        <p:spPr>
          <a:xfrm>
            <a:off x="6060170" y="1194742"/>
            <a:ext cx="2474230" cy="252000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“High housing costs and housing availability are a major concern of businesses looking to expand or relocate in Massachusetts.”</a:t>
            </a:r>
          </a:p>
        </p:txBody>
      </p:sp>
    </p:spTree>
    <p:extLst>
      <p:ext uri="{BB962C8B-B14F-4D97-AF65-F5344CB8AC3E}">
        <p14:creationId xmlns:p14="http://schemas.microsoft.com/office/powerpoint/2010/main" val="324365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28750"/>
            <a:ext cx="8305800" cy="32004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2-bedroom, 1,100 square foot home 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9,400 square foot lot:</a:t>
            </a:r>
          </a:p>
          <a:p>
            <a:pPr lvl="2"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l"/>
            <a:r>
              <a:rPr lang="en-US" sz="7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12,000 –  Site preparation</a:t>
            </a:r>
          </a:p>
          <a:p>
            <a:pPr lvl="3" algn="l"/>
            <a:r>
              <a:rPr lang="en-US" sz="7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40,000 –  Foundation work</a:t>
            </a:r>
            <a:endParaRPr lang="en-US" sz="7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l"/>
            <a:r>
              <a:rPr lang="en-US" sz="7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38,000 –  Utilities</a:t>
            </a:r>
          </a:p>
          <a:p>
            <a:pPr lvl="3" algn="l"/>
            <a:r>
              <a:rPr lang="en-US" sz="7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$130,000 -   House</a:t>
            </a:r>
          </a:p>
          <a:p>
            <a:pPr lvl="3" algn="l"/>
            <a:r>
              <a:rPr lang="en-US" sz="7600" u="sng" dirty="0">
                <a:latin typeface="Arial" panose="020B0604020202020204" pitchFamily="34" charset="0"/>
                <a:cs typeface="Arial" panose="020B0604020202020204" pitchFamily="34" charset="0"/>
              </a:rPr>
              <a:t>$    8,000 -   Landscaping</a:t>
            </a:r>
          </a:p>
          <a:p>
            <a:pPr lvl="3" algn="l"/>
            <a:r>
              <a:rPr lang="en-US" sz="7600" b="1" dirty="0">
                <a:latin typeface="Arial" panose="020B0604020202020204" pitchFamily="34" charset="0"/>
                <a:cs typeface="Arial" panose="020B0604020202020204" pitchFamily="34" charset="0"/>
              </a:rPr>
              <a:t>$228,000 -   Total</a:t>
            </a:r>
          </a:p>
          <a:p>
            <a:pPr algn="l"/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EXCLUDES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cost of land and “soft” development costs such as architect fees, attorney fees, etc.</a:t>
            </a:r>
          </a:p>
          <a:p>
            <a:pPr algn="l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C593E3-FB90-4F13-B38B-93048CC85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4038"/>
            <a:ext cx="7162800" cy="623712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u="sng" dirty="0">
                <a:latin typeface="Arial" panose="020B0604020202020204" pitchFamily="34" charset="0"/>
                <a:cs typeface="Arial" panose="020B0604020202020204" pitchFamily="34" charset="0"/>
              </a:rPr>
              <a:t>Cost of an Affordable Home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139A50-035D-44CD-ADA9-696AE2BCF791}"/>
              </a:ext>
            </a:extLst>
          </p:cNvPr>
          <p:cNvSpPr txBox="1"/>
          <p:nvPr/>
        </p:nvSpPr>
        <p:spPr>
          <a:xfrm>
            <a:off x="1524000" y="946361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Gerow Property Assessment and Feasibility Report - GPI</a:t>
            </a:r>
          </a:p>
        </p:txBody>
      </p:sp>
    </p:spTree>
    <p:extLst>
      <p:ext uri="{BB962C8B-B14F-4D97-AF65-F5344CB8AC3E}">
        <p14:creationId xmlns:p14="http://schemas.microsoft.com/office/powerpoint/2010/main" val="246706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98265"/>
            <a:ext cx="7162800" cy="87808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23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APPROPRIATE FUNDS FOR AFFORDABLE HOUSING DEVELOPMENT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71550"/>
            <a:ext cx="8305800" cy="3581400"/>
          </a:xfrm>
        </p:spPr>
        <p:txBody>
          <a:bodyPr>
            <a:normAutofit fontScale="25000" lnSpcReduction="20000"/>
          </a:bodyPr>
          <a:lstStyle/>
          <a:p>
            <a:endParaRPr lang="en-US" sz="76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7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Allocation must be </a:t>
            </a:r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voted on at each future Town Meeting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this strategy </a:t>
            </a:r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exist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This strategy is only to begin the practice of funding affordable homes while the other articles are going through the process.</a:t>
            </a: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Once the other strategies are in place, this strategy can be kept, reduced, or discontinued.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1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04950"/>
            <a:ext cx="8305800" cy="297179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Board of trustees appointed by the Select Board will: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“accept &amp; receive real property, personal property or money, …”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Town Treasurer would be custodian of the fund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town entity will manage revenues for affordable housing.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Approximately 100 communities have established trust funds. </a:t>
            </a:r>
          </a:p>
          <a:p>
            <a:pPr algn="l"/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3815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Authorization to Accept M.G.L. c. 44, § 55C - Municipal Affordable Housing Trust Fund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B88123-F093-4D7D-B5D9-11218CB2984A}"/>
              </a:ext>
            </a:extLst>
          </p:cNvPr>
          <p:cNvSpPr/>
          <p:nvPr/>
        </p:nvSpPr>
        <p:spPr>
          <a:xfrm>
            <a:off x="1524000" y="1135618"/>
            <a:ext cx="716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3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04950"/>
            <a:ext cx="8305800" cy="33528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Bylaws: must be approved by state Attorney General</a:t>
            </a:r>
          </a:p>
          <a:p>
            <a:pPr algn="l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Municipal Body: Trusts are subject to state laws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Meeting Law: Applies to trusts like other public bodies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Communities can tailor the trust documents:</a:t>
            </a:r>
          </a:p>
          <a:p>
            <a:pPr algn="l"/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3815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Authorization to Accept M.G.L. c. 44, § 55C - Municipal Affordable Housing Trust Fund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B88123-F093-4D7D-B5D9-11218CB2984A}"/>
              </a:ext>
            </a:extLst>
          </p:cNvPr>
          <p:cNvSpPr/>
          <p:nvPr/>
        </p:nvSpPr>
        <p:spPr>
          <a:xfrm>
            <a:off x="1524000" y="1135618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9413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819150"/>
            <a:ext cx="6858000" cy="609600"/>
          </a:xfrm>
        </p:spPr>
        <p:txBody>
          <a:bodyPr>
            <a:noAutofit/>
          </a:bodyPr>
          <a:lstStyle/>
          <a:p>
            <a:pPr algn="l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Authorize Special Legislation – Real Estate Transfer Fee for Affordable Housing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976" y="1047750"/>
            <a:ext cx="7620000" cy="544514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5834B2-40B7-4E65-BDBF-FE2D2B8A3FB2}"/>
              </a:ext>
            </a:extLst>
          </p:cNvPr>
          <p:cNvGraphicFramePr/>
          <p:nvPr>
            <p:extLst/>
          </p:nvPr>
        </p:nvGraphicFramePr>
        <p:xfrm>
          <a:off x="381000" y="1592264"/>
          <a:ext cx="8382000" cy="282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53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04950"/>
            <a:ext cx="8305800" cy="297179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Imposed by 35 states when property changes hands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 has the 2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lowest transfer fee in 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Paid by buyers: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1 of only 3 NE states where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sellers pay everything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Recommended by the Concord Long Range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$2.8M annually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could be generated.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22 other towns in MA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used this approach or are pursuing this strategy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3815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Authorize Special Legislation – Real Estate Transfer Fee for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247158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04950"/>
            <a:ext cx="8305800" cy="3124200"/>
          </a:xfrm>
        </p:spPr>
        <p:txBody>
          <a:bodyPr>
            <a:noAutofit/>
          </a:bodyPr>
          <a:lstStyle/>
          <a:p>
            <a:pPr algn="l"/>
            <a:endParaRPr lang="en-US" sz="2000" u="sng" dirty="0"/>
          </a:p>
          <a:p>
            <a:pPr algn="l"/>
            <a:r>
              <a:rPr lang="en-US" sz="2000" u="sng" dirty="0"/>
              <a:t>Local Transfer Charge and a State Transfer Fee</a:t>
            </a:r>
            <a:r>
              <a:rPr lang="en-US" sz="2000" dirty="0"/>
              <a:t>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Barnstable County/Cape Cod – 15 towns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/>
            <a:r>
              <a:rPr lang="en-US" sz="2000" u="sng" dirty="0"/>
              <a:t>Additional 2% transfer fee on real estate sales approved by State: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Martha’s Vineyard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Nantucket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3815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Authorize Special Legislation – Real Estate Transfer Fee for Affordable Housing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9C2C2-E469-49B1-A9A5-1A3B1A04F443}"/>
              </a:ext>
            </a:extLst>
          </p:cNvPr>
          <p:cNvSpPr txBox="1"/>
          <p:nvPr/>
        </p:nvSpPr>
        <p:spPr>
          <a:xfrm>
            <a:off x="1454029" y="1235839"/>
            <a:ext cx="720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Towns with supplementary transfer fees</a:t>
            </a:r>
          </a:p>
        </p:txBody>
      </p:sp>
    </p:spTree>
    <p:extLst>
      <p:ext uri="{BB962C8B-B14F-4D97-AF65-F5344CB8AC3E}">
        <p14:creationId xmlns:p14="http://schemas.microsoft.com/office/powerpoint/2010/main" val="351120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04950"/>
            <a:ext cx="8305800" cy="31242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Third party consultant hired to evaluate transfer fee.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Interviewed real estate brokers, developers, closing agents, &amp; lenders - all work closely with property buyers and sellers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real estate professionals interviewed were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unanimous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a 1%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transfer fee would 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substantially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change the behavior of buyers and sellers or impact the volume of transactions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3815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Authorize Special Legislation – Real Estate Transfer Fee for Affordable Housing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6E9D7-B32F-419D-A901-16CA7F0D3ACE}"/>
              </a:ext>
            </a:extLst>
          </p:cNvPr>
          <p:cNvSpPr txBox="1"/>
          <p:nvPr/>
        </p:nvSpPr>
        <p:spPr>
          <a:xfrm>
            <a:off x="1624885" y="1200150"/>
            <a:ext cx="601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Somerville Transfer Fee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5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04950"/>
            <a:ext cx="8382000" cy="3048000"/>
          </a:xfrm>
        </p:spPr>
        <p:txBody>
          <a:bodyPr/>
          <a:lstStyle/>
          <a:p>
            <a:pPr marL="342900" lvl="1" indent="-342900" algn="l">
              <a:buFont typeface="Arial" charset="0"/>
              <a:buChar char="•"/>
            </a:pPr>
            <a:endParaRPr lang="en-US" altLang="en-US" sz="2400" dirty="0"/>
          </a:p>
          <a:p>
            <a:pPr marL="342900" lvl="1" indent="-342900" algn="l">
              <a:buFont typeface="Arial" charset="0"/>
              <a:buChar char="•"/>
            </a:pP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38150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Authorize Special Legislation – Real Estate Transfer Fee for Affordable Housing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CDCF785-49B9-4ACF-BABD-73DECB1E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197739"/>
            <a:ext cx="70866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Transfer Fees of New England States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F57D49F-818D-4684-8B4D-B9E5492348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1733550"/>
          <a:ext cx="8229600" cy="2463726"/>
        </p:xfrm>
        <a:graphic>
          <a:graphicData uri="http://schemas.openxmlformats.org/drawingml/2006/table">
            <a:tbl>
              <a:tblPr>
                <a:solidFill>
                  <a:schemeClr val="bg2">
                    <a:lumMod val="75000"/>
                  </a:schemeClr>
                </a:solidFill>
                <a:tableStyleId>{5C22544A-7EE6-4342-B048-85BDC9FD1C3A}</a:tableStyleId>
              </a:tblPr>
              <a:tblGrid>
                <a:gridCol w="1437527">
                  <a:extLst>
                    <a:ext uri="{9D8B030D-6E8A-4147-A177-3AD203B41FA5}">
                      <a16:colId xmlns:a16="http://schemas.microsoft.com/office/drawing/2014/main" val="3920678511"/>
                    </a:ext>
                  </a:extLst>
                </a:gridCol>
                <a:gridCol w="5258068">
                  <a:extLst>
                    <a:ext uri="{9D8B030D-6E8A-4147-A177-3AD203B41FA5}">
                      <a16:colId xmlns:a16="http://schemas.microsoft.com/office/drawing/2014/main" val="1765472738"/>
                    </a:ext>
                  </a:extLst>
                </a:gridCol>
                <a:gridCol w="1534005">
                  <a:extLst>
                    <a:ext uri="{9D8B030D-6E8A-4147-A177-3AD203B41FA5}">
                      <a16:colId xmlns:a16="http://schemas.microsoft.com/office/drawing/2014/main" val="2406927910"/>
                    </a:ext>
                  </a:extLst>
                </a:gridCol>
              </a:tblGrid>
              <a:tr h="2498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By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218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.75% - 1.25% (most municipalities: additional fee of .25%; 18 charge an extra .5%)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8641"/>
                  </a:ext>
                </a:extLst>
              </a:tr>
              <a:tr h="242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Seller/Buyer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40358"/>
                  </a:ext>
                </a:extLst>
              </a:tr>
              <a:tr h="242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0.456%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74776"/>
                  </a:ext>
                </a:extLst>
              </a:tr>
              <a:tr h="242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Seller/Buyer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17881"/>
                  </a:ext>
                </a:extLst>
              </a:tr>
              <a:tr h="23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497255"/>
                  </a:ext>
                </a:extLst>
              </a:tr>
              <a:tr h="235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.5% to 1.45%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Buyer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8" marR="3618" marT="36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80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40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42518"/>
            <a:ext cx="7467600" cy="80008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Affordable Housing Funding Committee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23950"/>
            <a:ext cx="8305800" cy="3429000"/>
          </a:xfrm>
        </p:spPr>
        <p:txBody>
          <a:bodyPr>
            <a:normAutofit fontScale="25000" lnSpcReduction="20000"/>
          </a:bodyPr>
          <a:lstStyle/>
          <a:p>
            <a:r>
              <a:rPr lang="en-US" sz="8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A wide perspective that is fair and does not rely on one group for revenue. </a:t>
            </a: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Recapturing our town’s housing diversity requires change.</a:t>
            </a: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By acting now, residents have more control for affordable homes to best fit the town’s #2 goal and maintain town character.  </a:t>
            </a: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This is a fundamental next step to address this issue.  We must start now.</a:t>
            </a:r>
            <a:endParaRPr lang="en-US" alt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8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32693"/>
            <a:ext cx="7620000" cy="544514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5834B2-40B7-4E65-BDBF-FE2D2B8A3FB2}"/>
              </a:ext>
            </a:extLst>
          </p:cNvPr>
          <p:cNvGraphicFramePr/>
          <p:nvPr>
            <p:extLst/>
          </p:nvPr>
        </p:nvGraphicFramePr>
        <p:xfrm>
          <a:off x="381000" y="1504950"/>
          <a:ext cx="8382000" cy="309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859C08C-8759-403A-B7BF-322B64BFFA96}"/>
              </a:ext>
            </a:extLst>
          </p:cNvPr>
          <p:cNvSpPr/>
          <p:nvPr/>
        </p:nvSpPr>
        <p:spPr>
          <a:xfrm>
            <a:off x="2057400" y="429220"/>
            <a:ext cx="665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Authorize Special Legislation – Building Permit Fee Surcharge for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303019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04950"/>
            <a:ext cx="8305800" cy="297179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previous Town Meeting Warrant Motion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per $1,000 of construction value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progressive approach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Larger projects pay more than smaller projects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 could be $1 MM - $2 MM/year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3815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Article 26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Authorize Special Legislation – Building Permit Fee Surcharge for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124768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3815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Article 26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Authorize Special Legislation – Building Permit Fee Surcharge for Affordable Housing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FC0D33-4968-41AC-BB14-4BEAAB1EA3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5012" y="1478347"/>
          <a:ext cx="8181788" cy="3038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0246">
                  <a:extLst>
                    <a:ext uri="{9D8B030D-6E8A-4147-A177-3AD203B41FA5}">
                      <a16:colId xmlns:a16="http://schemas.microsoft.com/office/drawing/2014/main" val="656244679"/>
                    </a:ext>
                  </a:extLst>
                </a:gridCol>
                <a:gridCol w="2253498">
                  <a:extLst>
                    <a:ext uri="{9D8B030D-6E8A-4147-A177-3AD203B41FA5}">
                      <a16:colId xmlns:a16="http://schemas.microsoft.com/office/drawing/2014/main" val="1451673464"/>
                    </a:ext>
                  </a:extLst>
                </a:gridCol>
                <a:gridCol w="2188044">
                  <a:extLst>
                    <a:ext uri="{9D8B030D-6E8A-4147-A177-3AD203B41FA5}">
                      <a16:colId xmlns:a16="http://schemas.microsoft.com/office/drawing/2014/main" val="3441122567"/>
                    </a:ext>
                  </a:extLst>
                </a:gridCol>
              </a:tblGrid>
              <a:tr h="2464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Value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Base Permit Fee ($12/$1,000*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Additional Fee 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0336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$50,000 ($20,000 new bathroom)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$240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$9/$1k =&gt; $180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73357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$50,000 - $100,000 ($100k addition)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$10/$1k =&gt; $1,000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48777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$100,001 - $500,000 ($500k home)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$15/$1k =&gt; $7,500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649825"/>
                  </a:ext>
                </a:extLst>
              </a:tr>
              <a:tr h="2545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&gt;$500,000 ($1.0M new home)</a:t>
                      </a:r>
                      <a:endParaRPr lang="en-US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$18,000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$20/$1ks =&gt; $20,000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29498"/>
                  </a:ext>
                </a:extLst>
              </a:tr>
              <a:tr h="25458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Excludes plumbing, electrical, mechanical fees</a:t>
                      </a: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7" marR="3527" marT="352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04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35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2373"/>
            <a:ext cx="8305800" cy="3810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Quarry North-Sudbury: 274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DE0E6F0-12B0-4E0B-94D4-956B28CD9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19150"/>
            <a:ext cx="6781800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422090"/>
            <a:ext cx="8305800" cy="3810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 Mill Place-Maynard/Acton: 254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 descr="A picture containing animal&#10;&#10;Description automatically generated">
            <a:extLst>
              <a:ext uri="{FF2B5EF4-FFF2-40B4-BE49-F238E27FC236}">
                <a16:creationId xmlns:a16="http://schemas.microsoft.com/office/drawing/2014/main" id="{F729F30F-EFA8-4D29-84F9-6AEDFA60D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95350"/>
            <a:ext cx="70104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47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585452"/>
            <a:ext cx="7086600" cy="80008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Affordable Housing Funding Committee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28750"/>
            <a:ext cx="8305800" cy="3124200"/>
          </a:xfrm>
        </p:spPr>
        <p:txBody>
          <a:bodyPr>
            <a:normAutofit fontScale="25000" lnSpcReduction="20000"/>
          </a:bodyPr>
          <a:lstStyle/>
          <a:p>
            <a:pPr lvl="1"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AHFC Committee Meetings</a:t>
            </a:r>
          </a:p>
          <a:p>
            <a:pPr lvl="1"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Quarterly Joint Housing Meetings with the Concord Housing Authority, Concord Housing Foundation, &amp; the Concord Housing Development Corporation</a:t>
            </a:r>
          </a:p>
          <a:p>
            <a:pPr lvl="1"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meetings with the Select Board, Finance Committee</a:t>
            </a:r>
          </a:p>
          <a:p>
            <a:pPr lvl="1"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Public Hearings</a:t>
            </a:r>
          </a:p>
          <a:p>
            <a:pPr lvl="1"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 in the Concord Journal</a:t>
            </a:r>
          </a:p>
          <a:p>
            <a:pPr algn="l"/>
            <a:endParaRPr lang="en-US" altLang="en-US" sz="7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2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28750"/>
            <a:ext cx="8305800" cy="3200400"/>
          </a:xfrm>
        </p:spPr>
        <p:txBody>
          <a:bodyPr>
            <a:normAutofit fontScale="25000" lnSpcReduction="20000"/>
          </a:bodyPr>
          <a:lstStyle/>
          <a:p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Approving these articles is a first step to reaching residents’ goals.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Approving these articles helps residents have more control. </a:t>
            </a:r>
          </a:p>
          <a:p>
            <a:pPr algn="l"/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3) Affordable homes help local businesses and town employees.</a:t>
            </a:r>
          </a:p>
          <a:p>
            <a:pPr algn="l"/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4) We are not alone.  Other communities are also acting proactively and many more will follow.</a:t>
            </a:r>
          </a:p>
          <a:p>
            <a:pPr algn="l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C593E3-FB90-4F13-B38B-93048CC85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4038"/>
            <a:ext cx="5715000" cy="395112"/>
          </a:xfrm>
        </p:spPr>
        <p:txBody>
          <a:bodyPr>
            <a:normAutofit fontScale="90000"/>
          </a:bodyPr>
          <a:lstStyle/>
          <a:p>
            <a:b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9083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1C65E3-7FA2-4C18-A7AC-4F90FE49AA73}"/>
              </a:ext>
            </a:extLst>
          </p:cNvPr>
          <p:cNvSpPr/>
          <p:nvPr/>
        </p:nvSpPr>
        <p:spPr>
          <a:xfrm>
            <a:off x="457200" y="333902"/>
            <a:ext cx="1066800" cy="1104884"/>
          </a:xfrm>
          <a:prstGeom prst="flowChartConnector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600" y="405578"/>
            <a:ext cx="7216200" cy="707228"/>
          </a:xfrm>
        </p:spPr>
        <p:txBody>
          <a:bodyPr>
            <a:noAutofit/>
          </a:bodyPr>
          <a:lstStyle/>
          <a:p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Housing Costs Are Out of Reach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3</a:t>
            </a:fld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130AC11-3953-4C0B-8B82-0D728CC8E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5507"/>
            <a:ext cx="6064934" cy="33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0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1C65E3-7FA2-4C18-A7AC-4F90FE49AA73}"/>
              </a:ext>
            </a:extLst>
          </p:cNvPr>
          <p:cNvSpPr/>
          <p:nvPr/>
        </p:nvSpPr>
        <p:spPr>
          <a:xfrm>
            <a:off x="457200" y="333902"/>
            <a:ext cx="1066800" cy="1104884"/>
          </a:xfrm>
          <a:prstGeom prst="flowChartConnector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600" y="405578"/>
            <a:ext cx="7216200" cy="489772"/>
          </a:xfrm>
        </p:spPr>
        <p:txBody>
          <a:bodyPr>
            <a:noAutofit/>
          </a:bodyPr>
          <a:lstStyle/>
          <a:p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Housing Costs Are Out of Reach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4</a:t>
            </a:fld>
            <a:endParaRPr lang="en-US" dirty="0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F2C34C-4849-4129-B1FD-A74B84F1A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95350"/>
            <a:ext cx="6324600" cy="36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18362CF7-34D8-4635-A9AE-FBAFA8966551}" type="slidenum">
              <a:rPr lang="en-US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378"/>
              <a:t>5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1897" b="15324"/>
          <a:stretch/>
        </p:blipFill>
        <p:spPr>
          <a:xfrm>
            <a:off x="2371406" y="1870607"/>
            <a:ext cx="1905000" cy="1175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5" y="1733550"/>
            <a:ext cx="1889589" cy="1370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4" y="3107665"/>
            <a:ext cx="1975104" cy="1481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15028" r="23393" b="11885"/>
          <a:stretch/>
        </p:blipFill>
        <p:spPr>
          <a:xfrm>
            <a:off x="2489179" y="3116100"/>
            <a:ext cx="1485103" cy="1485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A9CAF-B8FB-4B0D-BF6F-9425B745FB5D}"/>
              </a:ext>
            </a:extLst>
          </p:cNvPr>
          <p:cNvSpPr txBox="1"/>
          <p:nvPr/>
        </p:nvSpPr>
        <p:spPr>
          <a:xfrm>
            <a:off x="1598735" y="47322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Home Options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Sudbury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Concord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FFD5C7E-FD71-467B-87AC-F66F8234F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02" y="413488"/>
            <a:ext cx="4257994" cy="416951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EB83821-9597-4F86-A71B-18A867ED104B}"/>
              </a:ext>
            </a:extLst>
          </p:cNvPr>
          <p:cNvSpPr/>
          <p:nvPr/>
        </p:nvSpPr>
        <p:spPr>
          <a:xfrm>
            <a:off x="2680259" y="1302465"/>
            <a:ext cx="231530" cy="5654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B0A160A-343F-4F80-98D0-607156544B15}"/>
              </a:ext>
            </a:extLst>
          </p:cNvPr>
          <p:cNvSpPr/>
          <p:nvPr/>
        </p:nvSpPr>
        <p:spPr>
          <a:xfrm>
            <a:off x="2834256" y="801254"/>
            <a:ext cx="1577802" cy="2550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1C65E3-7FA2-4C18-A7AC-4F90FE49AA73}"/>
              </a:ext>
            </a:extLst>
          </p:cNvPr>
          <p:cNvSpPr/>
          <p:nvPr/>
        </p:nvSpPr>
        <p:spPr>
          <a:xfrm>
            <a:off x="457200" y="361951"/>
            <a:ext cx="1066800" cy="1104884"/>
          </a:xfrm>
          <a:prstGeom prst="flowChartConnector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1951"/>
            <a:ext cx="7239000" cy="533400"/>
          </a:xfrm>
        </p:spPr>
        <p:txBody>
          <a:bodyPr>
            <a:noAutofit/>
          </a:bodyPr>
          <a:lstStyle/>
          <a:p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Affordable Housing Goals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E987D-E1DE-44EF-8E58-C0A3EFFB3F6E}"/>
              </a:ext>
            </a:extLst>
          </p:cNvPr>
          <p:cNvSpPr txBox="1"/>
          <p:nvPr/>
        </p:nvSpPr>
        <p:spPr>
          <a:xfrm>
            <a:off x="457200" y="59055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town character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10% of housing stock affordable: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9-10 affordable homes/year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affordable home can cost $400k - $500k.  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eed $4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$5 MM/year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/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Lower wait times: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2–3 year wait for a senior, 6–7 years for a family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 downsizing options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40 units - 10 affordable, 30 market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Enhance economic development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our town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0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8362CF7-34D8-4635-A9AE-FBAFA8966551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FD68BA-F44C-4082-AD98-D909BE4C0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15402"/>
            <a:ext cx="1773008" cy="1737548"/>
          </a:xfrm>
          <a:prstGeom prst="rect">
            <a:avLst/>
          </a:prstGeom>
        </p:spPr>
      </p:pic>
      <p:pic>
        <p:nvPicPr>
          <p:cNvPr id="10" name="Picture 9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38DE8534-AFE9-4E8A-B8F4-BACFC5617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8" y="452059"/>
            <a:ext cx="2247182" cy="1662492"/>
          </a:xfrm>
          <a:prstGeom prst="rect">
            <a:avLst/>
          </a:prstGeom>
        </p:spPr>
      </p:pic>
      <p:pic>
        <p:nvPicPr>
          <p:cNvPr id="14" name="Picture 1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8FEBE51-F6F8-4CC7-9159-CBAC62AEA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4" y="2729917"/>
            <a:ext cx="2009335" cy="1879421"/>
          </a:xfrm>
          <a:prstGeom prst="rect">
            <a:avLst/>
          </a:prstGeom>
        </p:spPr>
      </p:pic>
      <p:pic>
        <p:nvPicPr>
          <p:cNvPr id="21" name="Picture 20" descr="A person standing in a room&#10;&#10;Description automatically generated">
            <a:extLst>
              <a:ext uri="{FF2B5EF4-FFF2-40B4-BE49-F238E27FC236}">
                <a16:creationId xmlns:a16="http://schemas.microsoft.com/office/drawing/2014/main" id="{22668CEA-8691-4300-8A7B-ADC0A4CBA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6" y="1428750"/>
            <a:ext cx="1775241" cy="1181342"/>
          </a:xfrm>
          <a:prstGeom prst="rect">
            <a:avLst/>
          </a:prstGeom>
        </p:spPr>
      </p:pic>
      <p:pic>
        <p:nvPicPr>
          <p:cNvPr id="23" name="Picture 22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5920C965-2ED8-430B-AE0A-FC3CE93453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0595"/>
            <a:ext cx="2097968" cy="1181342"/>
          </a:xfrm>
          <a:prstGeom prst="rect">
            <a:avLst/>
          </a:prstGeom>
        </p:spPr>
      </p:pic>
      <p:pic>
        <p:nvPicPr>
          <p:cNvPr id="27" name="Picture 2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211E3-A1FE-4487-B048-7C5C2A06B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14" y="452059"/>
            <a:ext cx="1568489" cy="1568489"/>
          </a:xfrm>
          <a:prstGeom prst="rect">
            <a:avLst/>
          </a:prstGeom>
        </p:spPr>
      </p:pic>
      <p:pic>
        <p:nvPicPr>
          <p:cNvPr id="29" name="Picture 28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936790B3-ACC7-40E8-832E-3964740477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56" y="2696457"/>
            <a:ext cx="2157849" cy="1827698"/>
          </a:xfrm>
          <a:prstGeom prst="rect">
            <a:avLst/>
          </a:prstGeom>
        </p:spPr>
      </p:pic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9DAAC4F4-A769-445B-86BD-2641F88060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28950"/>
            <a:ext cx="1985068" cy="13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Flowchart: Connector 4">
            <a:extLst>
              <a:ext uri="{FF2B5EF4-FFF2-40B4-BE49-F238E27FC236}">
                <a16:creationId xmlns:a16="http://schemas.microsoft.com/office/drawing/2014/main" id="{AB1C65E3-7FA2-4C18-A7AC-4F90FE49AA73}"/>
              </a:ext>
            </a:extLst>
          </p:cNvPr>
          <p:cNvSpPr/>
          <p:nvPr/>
        </p:nvSpPr>
        <p:spPr>
          <a:xfrm>
            <a:off x="457200" y="361951"/>
            <a:ext cx="1066800" cy="1104884"/>
          </a:xfrm>
          <a:prstGeom prst="flowChartConnector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56750"/>
            <a:ext cx="8382000" cy="80008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  <a:b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0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47750"/>
            <a:ext cx="8305800" cy="3581400"/>
          </a:xfrm>
        </p:spPr>
        <p:txBody>
          <a:bodyPr>
            <a:normAutofit fontScale="25000" lnSpcReduction="20000"/>
          </a:bodyPr>
          <a:lstStyle/>
          <a:p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1) Affordable homes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help employers attract and keep workers for town and independent business opportunities</a:t>
            </a: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Of Concord’s 277 town employees, only 9% live in our town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Increases revenue &amp;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decreases traffic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: long daily commutes increase congestion &amp; reduce profitability of local businesses by increasing costs and shrinking the area from which to draw customers and workers (Cambridge Systematics, Inc. 2005).</a:t>
            </a:r>
          </a:p>
          <a:p>
            <a:pPr algn="l"/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of a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ffordable homes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generate earnings for local businesses and revenue for local governments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C593E3-FB90-4F13-B38B-93048CC85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4038"/>
            <a:ext cx="7086600" cy="699912"/>
          </a:xfrm>
        </p:spPr>
        <p:txBody>
          <a:bodyPr>
            <a:normAutofit fontScale="90000"/>
          </a:bodyPr>
          <a:lstStyle/>
          <a:p>
            <a:b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u="sng" dirty="0">
                <a:latin typeface="Arial" panose="020B0604020202020204" pitchFamily="34" charset="0"/>
                <a:cs typeface="Arial" panose="020B0604020202020204" pitchFamily="34" charset="0"/>
              </a:rPr>
              <a:t>Economic Benefits of Affordable Homes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275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Electronic Presentation Guidelines 2019</Template>
  <TotalTime>7265</TotalTime>
  <Words>1792</Words>
  <Application>Microsoft Office PowerPoint</Application>
  <PresentationFormat>On-screen Show (16:9)</PresentationFormat>
  <Paragraphs>313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Affordable Housing Funding Committee </vt:lpstr>
      <vt:lpstr>Affordable Housing Funding Committee </vt:lpstr>
      <vt:lpstr> Housing Costs Are Out of Reach </vt:lpstr>
      <vt:lpstr> Housing Costs Are Out of Reach </vt:lpstr>
      <vt:lpstr>PowerPoint Presentation</vt:lpstr>
      <vt:lpstr> Affordable Housing Goals </vt:lpstr>
      <vt:lpstr>PowerPoint Presentation</vt:lpstr>
      <vt:lpstr>APPENDIX </vt:lpstr>
      <vt:lpstr>       Economic Benefits of Affordable Homes </vt:lpstr>
      <vt:lpstr>       Economic Benefits of Affordable Homes </vt:lpstr>
      <vt:lpstr> Cost of an Affordable Home </vt:lpstr>
      <vt:lpstr>             Article 23 – APPROPRIATE FUNDS FOR AFFORDABLE HOUSING DEVELOPMENT  </vt:lpstr>
      <vt:lpstr>PowerPoint Presentation</vt:lpstr>
      <vt:lpstr>PowerPoint Presentation</vt:lpstr>
      <vt:lpstr>Article 25: Authorize Special Legislation – Real Estate Transfer Fee for Affordable Housing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Affordable Housing Funding Committee </vt:lpstr>
      <vt:lpstr>          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Presentation Guidelines</dc:title>
  <dc:creator>Carmin Reiss</dc:creator>
  <cp:lastModifiedBy>T B</cp:lastModifiedBy>
  <cp:revision>33</cp:revision>
  <cp:lastPrinted>2019-03-30T18:47:07Z</cp:lastPrinted>
  <dcterms:created xsi:type="dcterms:W3CDTF">2018-11-06T01:42:37Z</dcterms:created>
  <dcterms:modified xsi:type="dcterms:W3CDTF">2019-04-09T02:41:11Z</dcterms:modified>
</cp:coreProperties>
</file>