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1"/>
  </p:notesMasterIdLst>
  <p:sldIdLst>
    <p:sldId id="257" r:id="rId2"/>
    <p:sldId id="263" r:id="rId3"/>
    <p:sldId id="264" r:id="rId4"/>
    <p:sldId id="270" r:id="rId5"/>
    <p:sldId id="266" r:id="rId6"/>
    <p:sldId id="267" r:id="rId7"/>
    <p:sldId id="271" r:id="rId8"/>
    <p:sldId id="268" r:id="rId9"/>
    <p:sldId id="269"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599"/>
  </p:normalViewPr>
  <p:slideViewPr>
    <p:cSldViewPr snapToGrid="0" snapToObjects="1">
      <p:cViewPr varScale="1">
        <p:scale>
          <a:sx n="73" d="100"/>
          <a:sy n="73" d="100"/>
        </p:scale>
        <p:origin x="1314"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5C328F-4131-4649-B5DD-D9F0A5914C6E}" type="datetimeFigureOut">
              <a:rPr lang="en-US" smtClean="0"/>
              <a:t>4/9/2019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A23488-9BEE-014F-B7C6-9B14F63221E6}" type="slidenum">
              <a:rPr lang="en-US" smtClean="0"/>
              <a:t>‹#›</a:t>
            </a:fld>
            <a:endParaRPr lang="en-US"/>
          </a:p>
        </p:txBody>
      </p:sp>
    </p:spTree>
    <p:extLst>
      <p:ext uri="{BB962C8B-B14F-4D97-AF65-F5344CB8AC3E}">
        <p14:creationId xmlns:p14="http://schemas.microsoft.com/office/powerpoint/2010/main" val="56146488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449471-CD9B-4060-9245-E5C00C25A7D6}" type="slidenum">
              <a:rPr lang="en-US" smtClean="0">
                <a:solidFill>
                  <a:prstClr val="black"/>
                </a:solidFill>
                <a:latin typeface="Calibri"/>
              </a:rPr>
              <a:pPr/>
              <a:t>1</a:t>
            </a:fld>
            <a:endParaRPr lang="en-US">
              <a:solidFill>
                <a:prstClr val="black"/>
              </a:solidFill>
              <a:latin typeface="Calibri"/>
            </a:endParaRPr>
          </a:p>
        </p:txBody>
      </p:sp>
    </p:spTree>
    <p:extLst>
      <p:ext uri="{BB962C8B-B14F-4D97-AF65-F5344CB8AC3E}">
        <p14:creationId xmlns:p14="http://schemas.microsoft.com/office/powerpoint/2010/main" val="2604699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Section 2 (</a:t>
            </a:r>
            <a:r>
              <a:rPr lang="en-US" dirty="0" err="1"/>
              <a:t>i</a:t>
            </a:r>
            <a:r>
              <a:rPr lang="en-US" dirty="0"/>
              <a:t>) is</a:t>
            </a:r>
            <a:r>
              <a:rPr lang="en-US" baseline="0" dirty="0"/>
              <a:t> deleted since an exemption of the first $600,000 of the purchase price is not subject to the RE Transfer Tax</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a:t>The  numbering then is changed</a:t>
            </a:r>
            <a:r>
              <a:rPr lang="mr-IN" baseline="0" dirty="0"/>
              <a:t>…</a:t>
            </a:r>
            <a:r>
              <a:rPr lang="en-US" baseline="0" dirty="0"/>
              <a:t>.</a:t>
            </a:r>
            <a:endParaRPr lang="en-US" dirty="0"/>
          </a:p>
          <a:p>
            <a:endParaRPr lang="en-US" dirty="0"/>
          </a:p>
        </p:txBody>
      </p:sp>
      <p:sp>
        <p:nvSpPr>
          <p:cNvPr id="4" name="Slide Number Placeholder 3"/>
          <p:cNvSpPr>
            <a:spLocks noGrp="1"/>
          </p:cNvSpPr>
          <p:nvPr>
            <p:ph type="sldNum" sz="quarter" idx="10"/>
          </p:nvPr>
        </p:nvSpPr>
        <p:spPr/>
        <p:txBody>
          <a:bodyPr/>
          <a:lstStyle/>
          <a:p>
            <a:fld id="{D0BAFA4D-3DC0-C945-A37F-20BCE9536D4A}" type="slidenum">
              <a:rPr lang="en-US" smtClean="0"/>
              <a:t>2</a:t>
            </a:fld>
            <a:endParaRPr lang="en-US"/>
          </a:p>
        </p:txBody>
      </p:sp>
    </p:spTree>
    <p:extLst>
      <p:ext uri="{BB962C8B-B14F-4D97-AF65-F5344CB8AC3E}">
        <p14:creationId xmlns:p14="http://schemas.microsoft.com/office/powerpoint/2010/main" val="35111250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Section 2 (</a:t>
            </a:r>
            <a:r>
              <a:rPr lang="en-US" dirty="0" err="1"/>
              <a:t>i</a:t>
            </a:r>
            <a:r>
              <a:rPr lang="en-US" dirty="0"/>
              <a:t>) is</a:t>
            </a:r>
            <a:r>
              <a:rPr lang="en-US" baseline="0" dirty="0"/>
              <a:t> deleted since there is noted in Section 1 that an exemption of the first $600,000 of the purchase price is not subject to the RE Transfer Tax</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a:t>The  numbering then is changed</a:t>
            </a:r>
            <a:r>
              <a:rPr lang="mr-IN" baseline="0" dirty="0"/>
              <a:t>…</a:t>
            </a:r>
            <a:r>
              <a:rPr lang="en-US" baseline="0" dirty="0"/>
              <a:t>.</a:t>
            </a:r>
            <a:endParaRPr lang="en-US" dirty="0"/>
          </a:p>
          <a:p>
            <a:endParaRPr lang="en-US" dirty="0"/>
          </a:p>
        </p:txBody>
      </p:sp>
      <p:sp>
        <p:nvSpPr>
          <p:cNvPr id="4" name="Slide Number Placeholder 3"/>
          <p:cNvSpPr>
            <a:spLocks noGrp="1"/>
          </p:cNvSpPr>
          <p:nvPr>
            <p:ph type="sldNum" sz="quarter" idx="10"/>
          </p:nvPr>
        </p:nvSpPr>
        <p:spPr/>
        <p:txBody>
          <a:bodyPr/>
          <a:lstStyle/>
          <a:p>
            <a:fld id="{D0BAFA4D-3DC0-C945-A37F-20BCE9536D4A}" type="slidenum">
              <a:rPr lang="en-US" smtClean="0"/>
              <a:t>3</a:t>
            </a:fld>
            <a:endParaRPr lang="en-US"/>
          </a:p>
        </p:txBody>
      </p:sp>
    </p:spTree>
    <p:extLst>
      <p:ext uri="{BB962C8B-B14F-4D97-AF65-F5344CB8AC3E}">
        <p14:creationId xmlns:p14="http://schemas.microsoft.com/office/powerpoint/2010/main" val="35111250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BAFA4D-3DC0-C945-A37F-20BCE9536D4A}" type="slidenum">
              <a:rPr lang="en-US" smtClean="0">
                <a:solidFill>
                  <a:prstClr val="black"/>
                </a:solidFill>
                <a:latin typeface="Calibri"/>
              </a:rPr>
              <a:pPr/>
              <a:t>7</a:t>
            </a:fld>
            <a:endParaRPr lang="en-US">
              <a:solidFill>
                <a:prstClr val="black"/>
              </a:solidFill>
              <a:latin typeface="Calibri"/>
            </a:endParaRPr>
          </a:p>
        </p:txBody>
      </p:sp>
    </p:spTree>
    <p:extLst>
      <p:ext uri="{BB962C8B-B14F-4D97-AF65-F5344CB8AC3E}">
        <p14:creationId xmlns:p14="http://schemas.microsoft.com/office/powerpoint/2010/main" val="2362599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449471-CD9B-4060-9245-E5C00C25A7D6}" type="slidenum">
              <a:rPr lang="en-US" smtClean="0">
                <a:solidFill>
                  <a:prstClr val="black"/>
                </a:solidFill>
                <a:latin typeface="Calibri"/>
              </a:rPr>
              <a:pPr/>
              <a:t>9</a:t>
            </a:fld>
            <a:endParaRPr lang="en-US">
              <a:solidFill>
                <a:prstClr val="black"/>
              </a:solidFill>
              <a:latin typeface="Calibri"/>
            </a:endParaRPr>
          </a:p>
        </p:txBody>
      </p:sp>
    </p:spTree>
    <p:extLst>
      <p:ext uri="{BB962C8B-B14F-4D97-AF65-F5344CB8AC3E}">
        <p14:creationId xmlns:p14="http://schemas.microsoft.com/office/powerpoint/2010/main" val="28531747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1"/>
            <a:ext cx="2133600" cy="365125"/>
          </a:xfrm>
          <a:prstGeom prst="rect">
            <a:avLst/>
          </a:prstGeom>
        </p:spPr>
        <p:txBody>
          <a:bodyPr/>
          <a:lstStyle/>
          <a:p>
            <a:pPr defTabSz="914400"/>
            <a:endParaRPr lang="en-US" dirty="0">
              <a:solidFill>
                <a:prstClr val="white"/>
              </a:solidFill>
              <a:latin typeface="Calibri"/>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pPr defTabSz="914400"/>
            <a:endParaRPr lang="en-US" dirty="0">
              <a:solidFill>
                <a:prstClr val="white"/>
              </a:solidFill>
              <a:latin typeface="Calibri"/>
            </a:endParaRPr>
          </a:p>
        </p:txBody>
      </p:sp>
      <p:sp>
        <p:nvSpPr>
          <p:cNvPr id="6" name="Slide Number Placeholder 5"/>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dirty="0">
              <a:solidFill>
                <a:prstClr val="white">
                  <a:tint val="75000"/>
                </a:prstClr>
              </a:solidFill>
              <a:latin typeface="Calibri"/>
            </a:endParaRPr>
          </a:p>
        </p:txBody>
      </p:sp>
      <p:sp>
        <p:nvSpPr>
          <p:cNvPr id="7" name="Rectangle 6"/>
          <p:cNvSpPr/>
          <p:nvPr userDrawn="1"/>
        </p:nvSpPr>
        <p:spPr>
          <a:xfrm>
            <a:off x="381000" y="482600"/>
            <a:ext cx="8382000" cy="56896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Calibri"/>
            </a:endParaRPr>
          </a:p>
        </p:txBody>
      </p:sp>
    </p:spTree>
    <p:extLst>
      <p:ext uri="{BB962C8B-B14F-4D97-AF65-F5344CB8AC3E}">
        <p14:creationId xmlns:p14="http://schemas.microsoft.com/office/powerpoint/2010/main" val="287327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6" name="Footer Placeholder 5"/>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7" name="Slide Number Placeholder 6"/>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3749575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6" name="Slide Number Placeholder 5"/>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1528062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6" name="Slide Number Placeholder 5"/>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423589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1"/>
            <a:ext cx="2133600" cy="365125"/>
          </a:xfrm>
          <a:prstGeom prst="rect">
            <a:avLst/>
          </a:prstGeom>
        </p:spPr>
        <p:txBody>
          <a:bodyPr/>
          <a:lstStyle/>
          <a:p>
            <a:pPr defTabSz="914400"/>
            <a:endParaRPr lang="en-US" dirty="0">
              <a:solidFill>
                <a:prstClr val="white"/>
              </a:solidFill>
              <a:latin typeface="Calibri"/>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pPr defTabSz="914400"/>
            <a:endParaRPr lang="en-US" dirty="0">
              <a:solidFill>
                <a:prstClr val="white"/>
              </a:solidFill>
              <a:latin typeface="Calibri"/>
            </a:endParaRPr>
          </a:p>
        </p:txBody>
      </p:sp>
      <p:sp>
        <p:nvSpPr>
          <p:cNvPr id="6" name="Slide Number Placeholder 5"/>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dirty="0">
              <a:solidFill>
                <a:prstClr val="white">
                  <a:tint val="75000"/>
                </a:prstClr>
              </a:solidFill>
              <a:latin typeface="Calibri"/>
            </a:endParaRPr>
          </a:p>
        </p:txBody>
      </p:sp>
      <p:sp>
        <p:nvSpPr>
          <p:cNvPr id="7" name="Rectangle 6"/>
          <p:cNvSpPr/>
          <p:nvPr userDrawn="1"/>
        </p:nvSpPr>
        <p:spPr>
          <a:xfrm>
            <a:off x="381000" y="482600"/>
            <a:ext cx="8382000" cy="56896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Calibri"/>
            </a:endParaRPr>
          </a:p>
        </p:txBody>
      </p:sp>
    </p:spTree>
    <p:extLst>
      <p:ext uri="{BB962C8B-B14F-4D97-AF65-F5344CB8AC3E}">
        <p14:creationId xmlns:p14="http://schemas.microsoft.com/office/powerpoint/2010/main" val="320568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6" name="Slide Number Placeholder 5"/>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3969757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6" name="Slide Number Placeholder 5"/>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634954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6" name="Footer Placeholder 5"/>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7" name="Slide Number Placeholder 6"/>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530113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8" name="Footer Placeholder 7"/>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9" name="Slide Number Placeholder 8"/>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2628533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4" name="Footer Placeholder 3"/>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5" name="Slide Number Placeholder 4"/>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2460631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3" name="Footer Placeholder 2"/>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4" name="Slide Number Placeholder 3"/>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74645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1"/>
            <a:ext cx="2133600" cy="365125"/>
          </a:xfrm>
          <a:prstGeom prst="rect">
            <a:avLst/>
          </a:prstGeom>
        </p:spPr>
        <p:txBody>
          <a:bodyPr/>
          <a:lstStyle/>
          <a:p>
            <a:pPr defTabSz="914400"/>
            <a:endParaRPr lang="en-US">
              <a:solidFill>
                <a:prstClr val="white"/>
              </a:solidFill>
              <a:latin typeface="Calibri"/>
            </a:endParaRPr>
          </a:p>
        </p:txBody>
      </p:sp>
      <p:sp>
        <p:nvSpPr>
          <p:cNvPr id="6" name="Footer Placeholder 5"/>
          <p:cNvSpPr>
            <a:spLocks noGrp="1"/>
          </p:cNvSpPr>
          <p:nvPr>
            <p:ph type="ftr" sz="quarter" idx="11"/>
          </p:nvPr>
        </p:nvSpPr>
        <p:spPr>
          <a:xfrm>
            <a:off x="3124200" y="6356351"/>
            <a:ext cx="2895600" cy="365125"/>
          </a:xfrm>
          <a:prstGeom prst="rect">
            <a:avLst/>
          </a:prstGeom>
        </p:spPr>
        <p:txBody>
          <a:bodyPr/>
          <a:lstStyle/>
          <a:p>
            <a:pPr defTabSz="914400"/>
            <a:endParaRPr lang="en-US">
              <a:solidFill>
                <a:prstClr val="white"/>
              </a:solidFill>
              <a:latin typeface="Calibri"/>
            </a:endParaRPr>
          </a:p>
        </p:txBody>
      </p:sp>
      <p:sp>
        <p:nvSpPr>
          <p:cNvPr id="7" name="Slide Number Placeholder 6"/>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a:t>
            </a:fld>
            <a:endParaRPr lang="en-US">
              <a:solidFill>
                <a:prstClr val="white">
                  <a:tint val="75000"/>
                </a:prstClr>
              </a:solidFill>
              <a:latin typeface="Calibri"/>
            </a:endParaRPr>
          </a:p>
        </p:txBody>
      </p:sp>
    </p:spTree>
    <p:extLst>
      <p:ext uri="{BB962C8B-B14F-4D97-AF65-F5344CB8AC3E}">
        <p14:creationId xmlns:p14="http://schemas.microsoft.com/office/powerpoint/2010/main" val="2196183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D328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18362CF7-34D8-4635-A9AE-FBAFA8966551}" type="slidenum">
              <a:rPr lang="en-US" smtClean="0">
                <a:solidFill>
                  <a:prstClr val="white">
                    <a:tint val="75000"/>
                  </a:prstClr>
                </a:solidFill>
                <a:latin typeface="Calibri"/>
              </a:rPr>
              <a:pPr defTabSz="914400"/>
              <a:t>‹#›</a:t>
            </a:fld>
            <a:endParaRPr lang="en-US" dirty="0">
              <a:solidFill>
                <a:prstClr val="white">
                  <a:tint val="75000"/>
                </a:prstClr>
              </a:solidFill>
              <a:latin typeface="Calibri"/>
            </a:endParaRPr>
          </a:p>
        </p:txBody>
      </p:sp>
      <p:sp>
        <p:nvSpPr>
          <p:cNvPr id="7" name="Rectangle 6"/>
          <p:cNvSpPr/>
          <p:nvPr userDrawn="1"/>
        </p:nvSpPr>
        <p:spPr>
          <a:xfrm>
            <a:off x="381000" y="482600"/>
            <a:ext cx="8382000" cy="56896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Calibri"/>
            </a:endParaRPr>
          </a:p>
        </p:txBody>
      </p:sp>
      <p:pic>
        <p:nvPicPr>
          <p:cNvPr id="10" name="Picture 23" descr="Town Seal"/>
          <p:cNvPicPr>
            <a:picLocks noChangeAspect="1" noChangeArrowheads="1"/>
          </p:cNvPicPr>
          <p:nvPr userDrawn="1"/>
        </p:nvPicPr>
        <p:blipFill>
          <a:blip r:embed="rId14">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537193"/>
            <a:ext cx="1066800" cy="1407584"/>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33162482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685801"/>
            <a:ext cx="7391400" cy="1184235"/>
          </a:xfrm>
        </p:spPr>
        <p:txBody>
          <a:bodyPr>
            <a:noAutofit/>
          </a:bodyPr>
          <a:lstStyle/>
          <a:p>
            <a:r>
              <a:rPr lang="en-US" sz="2400" b="1" dirty="0">
                <a:latin typeface="Arial" panose="020B0604020202020204" pitchFamily="34" charset="0"/>
                <a:cs typeface="Arial" panose="020B0604020202020204" pitchFamily="34" charset="0"/>
              </a:rPr>
              <a:t>ARTICLE 25. </a:t>
            </a:r>
            <a:r>
              <a:rPr lang="en-US" sz="2400" b="1" dirty="0"/>
              <a:t>AUTHORIZE SPECIAL LEGISLATION – REAL ESTATE TRANSFER FEE FOR AFFORDABLE HOUSING</a:t>
            </a:r>
            <a:endParaRPr lang="en-US" sz="2400" b="1"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457200" y="2406316"/>
            <a:ext cx="8305800" cy="3562684"/>
          </a:xfrm>
        </p:spPr>
        <p:txBody>
          <a:bodyPr>
            <a:noAutofit/>
          </a:bodyPr>
          <a:lstStyle/>
          <a:p>
            <a:pPr algn="l"/>
            <a:r>
              <a:rPr lang="en-US" sz="2800" dirty="0">
                <a:latin typeface="Arial" panose="020B0604020202020204" pitchFamily="34" charset="0"/>
                <a:cs typeface="Arial" panose="020B0604020202020204" pitchFamily="34" charset="0"/>
              </a:rPr>
              <a:t>ARTICLE 25.  Mr. Lawson moves: that the Town take affirmative action on Article 25 as printed in the handout applicable to this Article, except that the words “dedicated to the Concord Housing Development Corporation established by the Town or,” which were deleted from Section 4 of the proposed special legislation as printed in the Warrant, are reinstated.</a:t>
            </a:r>
            <a:endParaRPr lang="en-US" sz="2800" dirty="0"/>
          </a:p>
          <a:p>
            <a:pPr algn="l"/>
            <a:r>
              <a:rPr lang="en-US" dirty="0">
                <a:latin typeface="Arial" panose="020B0604020202020204" pitchFamily="34" charset="0"/>
                <a:cs typeface="Arial" panose="020B0604020202020204" pitchFamily="34" charset="0"/>
              </a:rPr>
              <a:t> </a:t>
            </a:r>
          </a:p>
        </p:txBody>
      </p:sp>
      <p:sp>
        <p:nvSpPr>
          <p:cNvPr id="4" name="Slide Number Placeholder 3"/>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1</a:t>
            </a:fld>
            <a:endParaRPr lang="en-US" dirty="0">
              <a:solidFill>
                <a:prstClr val="white">
                  <a:tint val="75000"/>
                </a:prstClr>
              </a:solidFill>
              <a:latin typeface="Calibri"/>
            </a:endParaRPr>
          </a:p>
        </p:txBody>
      </p:sp>
    </p:spTree>
    <p:extLst>
      <p:ext uri="{BB962C8B-B14F-4D97-AF65-F5344CB8AC3E}">
        <p14:creationId xmlns:p14="http://schemas.microsoft.com/office/powerpoint/2010/main" val="3179752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70221" y="601579"/>
            <a:ext cx="6392779" cy="757747"/>
          </a:xfrm>
        </p:spPr>
        <p:txBody>
          <a:bodyPr>
            <a:noAutofit/>
          </a:bodyPr>
          <a:lstStyle/>
          <a:p>
            <a:pPr algn="r"/>
            <a:r>
              <a:rPr lang="en-US" sz="2000" b="1" dirty="0">
                <a:latin typeface="Arial" panose="020B0604020202020204" pitchFamily="34" charset="0"/>
                <a:cs typeface="Arial" panose="020B0604020202020204" pitchFamily="34" charset="0"/>
              </a:rPr>
              <a:t>ARTICLE 25. </a:t>
            </a:r>
            <a:r>
              <a:rPr lang="en-US" sz="2000" b="1" dirty="0"/>
              <a:t>TRANSFER TAX FOR AFFORDABLE HOUSING</a:t>
            </a:r>
            <a:br>
              <a:rPr lang="en-US" sz="2000" b="1" dirty="0"/>
            </a:br>
            <a:endParaRPr lang="en-US" sz="2000" b="1"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745831" y="3080084"/>
            <a:ext cx="7799865" cy="2744933"/>
          </a:xfrm>
        </p:spPr>
        <p:txBody>
          <a:bodyPr>
            <a:noAutofit/>
          </a:bodyPr>
          <a:lstStyle/>
          <a:p>
            <a:pPr algn="l"/>
            <a:r>
              <a:rPr lang="en-US" sz="1800" dirty="0"/>
              <a:t> </a:t>
            </a:r>
            <a:r>
              <a:rPr lang="en-US" sz="2300" dirty="0">
                <a:latin typeface="Arial"/>
                <a:cs typeface="Arial"/>
              </a:rPr>
              <a:t>Section 1:  There is hereby imposed a real estate transfer fee, hereafter “the fee,” equal to 1 per cent of the </a:t>
            </a:r>
            <a:r>
              <a:rPr lang="en-US" sz="2300" i="1" dirty="0">
                <a:solidFill>
                  <a:srgbClr val="FFC000"/>
                </a:solidFill>
                <a:latin typeface="Arial"/>
                <a:cs typeface="Arial"/>
              </a:rPr>
              <a:t>portion of the</a:t>
            </a:r>
            <a:r>
              <a:rPr lang="en-US" sz="2300" dirty="0">
                <a:latin typeface="Arial"/>
                <a:cs typeface="Arial"/>
              </a:rPr>
              <a:t> purchase price </a:t>
            </a:r>
            <a:r>
              <a:rPr lang="en-US" sz="2300" i="1" dirty="0">
                <a:solidFill>
                  <a:srgbClr val="FFC000"/>
                </a:solidFill>
                <a:latin typeface="Arial"/>
                <a:cs typeface="Arial"/>
              </a:rPr>
              <a:t>exceeding $600,000 </a:t>
            </a:r>
            <a:r>
              <a:rPr lang="en-US" sz="2300" dirty="0">
                <a:latin typeface="Arial"/>
                <a:cs typeface="Arial"/>
              </a:rPr>
              <a:t>upon the transfer of (</a:t>
            </a:r>
            <a:r>
              <a:rPr lang="en-US" sz="2300" dirty="0" err="1">
                <a:latin typeface="Arial"/>
                <a:cs typeface="Arial"/>
              </a:rPr>
              <a:t>i</a:t>
            </a:r>
            <a:r>
              <a:rPr lang="en-US" sz="2300" dirty="0">
                <a:latin typeface="Arial"/>
                <a:cs typeface="Arial"/>
              </a:rPr>
              <a:t>) any real property interest in any residential property situated in the Town of Concord …”</a:t>
            </a:r>
          </a:p>
          <a:p>
            <a:pPr algn="l"/>
            <a:endParaRPr lang="en-US" sz="2000" dirty="0">
              <a:latin typeface="Arial"/>
              <a:cs typeface="Arial"/>
            </a:endParaRPr>
          </a:p>
          <a:p>
            <a:pPr algn="l"/>
            <a:r>
              <a:rPr lang="en-US" sz="2000" dirty="0">
                <a:latin typeface="Arial"/>
                <a:cs typeface="Arial"/>
              </a:rPr>
              <a:t> </a:t>
            </a:r>
            <a:r>
              <a:rPr lang="en-US" sz="1800" dirty="0">
                <a:latin typeface="Arial"/>
                <a:cs typeface="Arial"/>
              </a:rPr>
              <a:t/>
            </a:r>
            <a:br>
              <a:rPr lang="en-US" sz="1800" dirty="0">
                <a:latin typeface="Arial"/>
                <a:cs typeface="Arial"/>
              </a:rPr>
            </a:br>
            <a:endParaRPr lang="en-US" sz="1800" dirty="0">
              <a:latin typeface="Arial"/>
              <a:cs typeface="Arial"/>
            </a:endParaRPr>
          </a:p>
        </p:txBody>
      </p:sp>
      <p:sp>
        <p:nvSpPr>
          <p:cNvPr id="4" name="Slide Number Placeholder 3"/>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2</a:t>
            </a:fld>
            <a:endParaRPr lang="en-US" dirty="0">
              <a:solidFill>
                <a:prstClr val="white">
                  <a:tint val="75000"/>
                </a:prstClr>
              </a:solidFill>
              <a:latin typeface="Calibri"/>
            </a:endParaRPr>
          </a:p>
        </p:txBody>
      </p:sp>
      <p:sp>
        <p:nvSpPr>
          <p:cNvPr id="5" name="TextBox 4">
            <a:extLst>
              <a:ext uri="{FF2B5EF4-FFF2-40B4-BE49-F238E27FC236}">
                <a16:creationId xmlns:a16="http://schemas.microsoft.com/office/drawing/2014/main" id="{09715FC0-5B67-8848-B231-98975DFBFA71}"/>
              </a:ext>
            </a:extLst>
          </p:cNvPr>
          <p:cNvSpPr txBox="1"/>
          <p:nvPr/>
        </p:nvSpPr>
        <p:spPr>
          <a:xfrm>
            <a:off x="745831" y="1890660"/>
            <a:ext cx="7940969" cy="830997"/>
          </a:xfrm>
          <a:prstGeom prst="rect">
            <a:avLst/>
          </a:prstGeom>
          <a:noFill/>
        </p:spPr>
        <p:txBody>
          <a:bodyPr wrap="square" rtlCol="0">
            <a:spAutoFit/>
          </a:bodyPr>
          <a:lstStyle/>
          <a:p>
            <a:pPr algn="ctr" defTabSz="914400"/>
            <a:r>
              <a:rPr lang="en-US" sz="2400" dirty="0">
                <a:solidFill>
                  <a:prstClr val="white"/>
                </a:solidFill>
              </a:rPr>
              <a:t>CHANGES IN PROPOSED SPECIAL LEGISLATION AS MOVED IN THE HANDOUT FROM TEXT PRINTED IN WARRANT </a:t>
            </a:r>
          </a:p>
        </p:txBody>
      </p:sp>
    </p:spTree>
    <p:extLst>
      <p:ext uri="{BB962C8B-B14F-4D97-AF65-F5344CB8AC3E}">
        <p14:creationId xmlns:p14="http://schemas.microsoft.com/office/powerpoint/2010/main" val="2530667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53652" y="493295"/>
            <a:ext cx="6609347" cy="709863"/>
          </a:xfrm>
        </p:spPr>
        <p:txBody>
          <a:bodyPr>
            <a:noAutofit/>
          </a:bodyPr>
          <a:lstStyle/>
          <a:p>
            <a:pPr algn="r"/>
            <a:r>
              <a:rPr lang="en-US" sz="2000" b="1" dirty="0">
                <a:latin typeface="Arial" panose="020B0604020202020204" pitchFamily="34" charset="0"/>
                <a:cs typeface="Arial" panose="020B0604020202020204" pitchFamily="34" charset="0"/>
              </a:rPr>
              <a:t/>
            </a:r>
            <a:br>
              <a:rPr lang="en-US" sz="2000" b="1" dirty="0">
                <a:latin typeface="Arial" panose="020B0604020202020204" pitchFamily="34" charset="0"/>
                <a:cs typeface="Arial" panose="020B0604020202020204" pitchFamily="34" charset="0"/>
              </a:rPr>
            </a:br>
            <a:r>
              <a:rPr lang="en-US" sz="2000" b="1" dirty="0">
                <a:latin typeface="Arial" panose="020B0604020202020204" pitchFamily="34" charset="0"/>
                <a:cs typeface="Arial" panose="020B0604020202020204" pitchFamily="34" charset="0"/>
              </a:rPr>
              <a:t>ARTICLE 25. </a:t>
            </a:r>
            <a:r>
              <a:rPr lang="en-US" sz="2000" b="1" dirty="0"/>
              <a:t>TRANSFER TAX FOR AFFORDABLE HOUSING</a:t>
            </a:r>
            <a:br>
              <a:rPr lang="en-US" sz="2000" b="1" dirty="0"/>
            </a:br>
            <a:endParaRPr lang="en-US" sz="2000" b="1"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409073" y="2225842"/>
            <a:ext cx="8353925" cy="3931384"/>
          </a:xfrm>
        </p:spPr>
        <p:txBody>
          <a:bodyPr>
            <a:noAutofit/>
          </a:bodyPr>
          <a:lstStyle/>
          <a:p>
            <a:pPr algn="l"/>
            <a:r>
              <a:rPr lang="en-US" sz="2200" dirty="0">
                <a:solidFill>
                  <a:schemeClr val="tx1"/>
                </a:solidFill>
                <a:latin typeface="Arial"/>
                <a:cs typeface="Arial"/>
              </a:rPr>
              <a:t>SECTION 2.The following transfers of real property interests shall be exempt from the fee established in Section 1:</a:t>
            </a:r>
          </a:p>
          <a:p>
            <a:pPr marL="514350" indent="-514350" algn="l">
              <a:buAutoNum type="romanLcParenBoth"/>
            </a:pPr>
            <a:r>
              <a:rPr lang="en-US" sz="2200" strike="sngStrike" dirty="0">
                <a:solidFill>
                  <a:srgbClr val="C00000"/>
                </a:solidFill>
                <a:latin typeface="Arial"/>
                <a:cs typeface="Arial"/>
              </a:rPr>
              <a:t>Purchases by first time buyers that reside in the residential property for at least 5 years, provided that a lien shall accompany the deed equal to 1 per cent of the purchase price, plus accumulated interest and penalties, and provided further that the lien shall run with the land until such time as all conditions of this subsection are met;</a:t>
            </a:r>
          </a:p>
          <a:p>
            <a:r>
              <a:rPr lang="en-US" sz="2200" b="1" dirty="0">
                <a:solidFill>
                  <a:schemeClr val="tx1"/>
                </a:solidFill>
                <a:latin typeface="Arial"/>
                <a:cs typeface="Arial"/>
              </a:rPr>
              <a:t>. . .</a:t>
            </a:r>
            <a:r>
              <a:rPr lang="en-US" sz="2200" dirty="0">
                <a:latin typeface="Arial"/>
                <a:cs typeface="Arial"/>
              </a:rPr>
              <a:t>	</a:t>
            </a:r>
          </a:p>
          <a:p>
            <a:pPr algn="l"/>
            <a:r>
              <a:rPr lang="en-US" sz="2200" i="1" dirty="0">
                <a:solidFill>
                  <a:srgbClr val="FFC000"/>
                </a:solidFill>
                <a:latin typeface="Arial"/>
                <a:cs typeface="Arial"/>
              </a:rPr>
              <a:t>(iii) transfers of real property subject to an affordable housing restriction;</a:t>
            </a:r>
          </a:p>
          <a:p>
            <a:pPr algn="l"/>
            <a:endParaRPr lang="en-US" sz="2200" dirty="0">
              <a:solidFill>
                <a:schemeClr val="tx1"/>
              </a:solidFill>
              <a:latin typeface="Arial"/>
              <a:cs typeface="Arial"/>
            </a:endParaRPr>
          </a:p>
          <a:p>
            <a:pPr algn="l"/>
            <a:endParaRPr lang="en-US" sz="2000" dirty="0">
              <a:solidFill>
                <a:schemeClr val="tx1"/>
              </a:solidFill>
              <a:latin typeface="Arial"/>
              <a:cs typeface="Arial"/>
            </a:endParaRPr>
          </a:p>
          <a:p>
            <a:pPr algn="l"/>
            <a:endParaRPr lang="en-US" sz="1800" dirty="0">
              <a:latin typeface="Arial"/>
              <a:cs typeface="Arial"/>
            </a:endParaRPr>
          </a:p>
          <a:p>
            <a:pPr algn="l"/>
            <a:r>
              <a:rPr lang="en-US" sz="1800" b="1" dirty="0"/>
              <a:t> </a:t>
            </a:r>
          </a:p>
          <a:p>
            <a:pPr algn="l"/>
            <a:r>
              <a:rPr lang="en-US" sz="1800" dirty="0">
                <a:latin typeface="Arial"/>
                <a:cs typeface="Arial"/>
              </a:rPr>
              <a:t/>
            </a:r>
            <a:br>
              <a:rPr lang="en-US" sz="1800" dirty="0">
                <a:latin typeface="Arial"/>
                <a:cs typeface="Arial"/>
              </a:rPr>
            </a:br>
            <a:endParaRPr lang="en-US" sz="1800" dirty="0">
              <a:latin typeface="Arial"/>
              <a:cs typeface="Arial"/>
            </a:endParaRPr>
          </a:p>
        </p:txBody>
      </p:sp>
      <p:sp>
        <p:nvSpPr>
          <p:cNvPr id="4" name="Slide Number Placeholder 3"/>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3</a:t>
            </a:fld>
            <a:endParaRPr lang="en-US" dirty="0">
              <a:solidFill>
                <a:prstClr val="white">
                  <a:tint val="75000"/>
                </a:prstClr>
              </a:solidFill>
              <a:latin typeface="Calibri"/>
            </a:endParaRPr>
          </a:p>
        </p:txBody>
      </p:sp>
      <p:sp>
        <p:nvSpPr>
          <p:cNvPr id="6" name="TextBox 5">
            <a:extLst>
              <a:ext uri="{FF2B5EF4-FFF2-40B4-BE49-F238E27FC236}">
                <a16:creationId xmlns:a16="http://schemas.microsoft.com/office/drawing/2014/main" id="{F5AA7D83-BD34-EB41-8B98-F7327525F071}"/>
              </a:ext>
            </a:extLst>
          </p:cNvPr>
          <p:cNvSpPr txBox="1"/>
          <p:nvPr/>
        </p:nvSpPr>
        <p:spPr>
          <a:xfrm>
            <a:off x="1339514" y="1195720"/>
            <a:ext cx="7423484" cy="830997"/>
          </a:xfrm>
          <a:prstGeom prst="rect">
            <a:avLst/>
          </a:prstGeom>
          <a:noFill/>
        </p:spPr>
        <p:txBody>
          <a:bodyPr wrap="square" rtlCol="0">
            <a:spAutoFit/>
          </a:bodyPr>
          <a:lstStyle/>
          <a:p>
            <a:pPr algn="ctr" defTabSz="914400"/>
            <a:r>
              <a:rPr lang="en-US" sz="2400" dirty="0">
                <a:solidFill>
                  <a:prstClr val="white"/>
                </a:solidFill>
              </a:rPr>
              <a:t>CHANGES IN PROPOSED SPECIAL LEGISLATION AS MOVED IN THE HANDOUT FROM TEXT PRINTED IN WARRANT </a:t>
            </a:r>
          </a:p>
        </p:txBody>
      </p:sp>
    </p:spTree>
    <p:extLst>
      <p:ext uri="{BB962C8B-B14F-4D97-AF65-F5344CB8AC3E}">
        <p14:creationId xmlns:p14="http://schemas.microsoft.com/office/powerpoint/2010/main" val="2160274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852C9-A46A-8E49-BD78-E151995381FF}"/>
              </a:ext>
            </a:extLst>
          </p:cNvPr>
          <p:cNvSpPr>
            <a:spLocks noGrp="1"/>
          </p:cNvSpPr>
          <p:nvPr>
            <p:ph type="ctrTitle"/>
          </p:nvPr>
        </p:nvSpPr>
        <p:spPr>
          <a:xfrm>
            <a:off x="2033337" y="589547"/>
            <a:ext cx="6737683" cy="818148"/>
          </a:xfrm>
        </p:spPr>
        <p:txBody>
          <a:bodyPr>
            <a:normAutofit/>
          </a:bodyPr>
          <a:lstStyle/>
          <a:p>
            <a:pPr algn="r"/>
            <a:r>
              <a:rPr lang="en-US" sz="2000" b="1" dirty="0">
                <a:latin typeface="Arial" panose="020B0604020202020204" pitchFamily="34" charset="0"/>
                <a:cs typeface="Arial" panose="020B0604020202020204" pitchFamily="34" charset="0"/>
              </a:rPr>
              <a:t>ARTICLE 25. </a:t>
            </a:r>
            <a:r>
              <a:rPr lang="en-US" sz="2000" b="1" dirty="0"/>
              <a:t>TRANSFER TAX FOR AFFORDABLE HOUSING</a:t>
            </a:r>
            <a:endParaRPr lang="en-US" sz="2000" dirty="0"/>
          </a:p>
        </p:txBody>
      </p:sp>
      <p:sp>
        <p:nvSpPr>
          <p:cNvPr id="3" name="Subtitle 2">
            <a:extLst>
              <a:ext uri="{FF2B5EF4-FFF2-40B4-BE49-F238E27FC236}">
                <a16:creationId xmlns:a16="http://schemas.microsoft.com/office/drawing/2014/main" id="{255282CF-E975-4241-8347-B0380BF7E468}"/>
              </a:ext>
            </a:extLst>
          </p:cNvPr>
          <p:cNvSpPr>
            <a:spLocks noGrp="1"/>
          </p:cNvSpPr>
          <p:nvPr>
            <p:ph type="subTitle" idx="1"/>
          </p:nvPr>
        </p:nvSpPr>
        <p:spPr>
          <a:xfrm>
            <a:off x="445168" y="2923674"/>
            <a:ext cx="8325852" cy="2979821"/>
          </a:xfrm>
        </p:spPr>
        <p:txBody>
          <a:bodyPr>
            <a:normAutofit/>
          </a:bodyPr>
          <a:lstStyle/>
          <a:p>
            <a:pPr algn="l"/>
            <a:r>
              <a:rPr lang="en-US" sz="2400" dirty="0"/>
              <a:t>SECTION 4.  All fees received pursuant to this act shall be </a:t>
            </a:r>
            <a:r>
              <a:rPr lang="en-US" sz="2400" strike="sngStrike" dirty="0">
                <a:solidFill>
                  <a:srgbClr val="C00000"/>
                </a:solidFill>
              </a:rPr>
              <a:t>dedicated to the Concord Housing Development Corporation established by the Town or</a:t>
            </a:r>
            <a:r>
              <a:rPr lang="en-US" sz="2400" dirty="0"/>
              <a:t> </a:t>
            </a:r>
            <a:r>
              <a:rPr lang="en-US" sz="2400" i="1" dirty="0">
                <a:solidFill>
                  <a:srgbClr val="FFC000"/>
                </a:solidFill>
              </a:rPr>
              <a:t>dedicated to the Concord Housing Development Corporation established by the Town or </a:t>
            </a:r>
            <a:r>
              <a:rPr lang="en-US" sz="2400" dirty="0"/>
              <a:t>deposited in the Concord Affordable Housing Trust Fund established pursuant to section 55C of chapter 44 of the General Laws.</a:t>
            </a:r>
          </a:p>
        </p:txBody>
      </p:sp>
      <p:sp>
        <p:nvSpPr>
          <p:cNvPr id="4" name="Slide Number Placeholder 3">
            <a:extLst>
              <a:ext uri="{FF2B5EF4-FFF2-40B4-BE49-F238E27FC236}">
                <a16:creationId xmlns:a16="http://schemas.microsoft.com/office/drawing/2014/main" id="{DA4D5F37-BC62-F444-9DDF-07E0042758A3}"/>
              </a:ext>
            </a:extLst>
          </p:cNvPr>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4</a:t>
            </a:fld>
            <a:endParaRPr lang="en-US" dirty="0">
              <a:solidFill>
                <a:prstClr val="white">
                  <a:tint val="75000"/>
                </a:prstClr>
              </a:solidFill>
              <a:latin typeface="Calibri"/>
            </a:endParaRPr>
          </a:p>
        </p:txBody>
      </p:sp>
      <p:sp>
        <p:nvSpPr>
          <p:cNvPr id="5" name="TextBox 4">
            <a:extLst>
              <a:ext uri="{FF2B5EF4-FFF2-40B4-BE49-F238E27FC236}">
                <a16:creationId xmlns:a16="http://schemas.microsoft.com/office/drawing/2014/main" id="{8D45DCAB-A562-194F-A662-3158A05EDE86}"/>
              </a:ext>
            </a:extLst>
          </p:cNvPr>
          <p:cNvSpPr txBox="1"/>
          <p:nvPr/>
        </p:nvSpPr>
        <p:spPr>
          <a:xfrm>
            <a:off x="1287379" y="1424207"/>
            <a:ext cx="7483641" cy="830997"/>
          </a:xfrm>
          <a:prstGeom prst="rect">
            <a:avLst/>
          </a:prstGeom>
          <a:noFill/>
        </p:spPr>
        <p:txBody>
          <a:bodyPr wrap="square" rtlCol="0">
            <a:spAutoFit/>
          </a:bodyPr>
          <a:lstStyle/>
          <a:p>
            <a:pPr algn="ctr" defTabSz="914400"/>
            <a:r>
              <a:rPr lang="en-US" sz="2400" dirty="0">
                <a:solidFill>
                  <a:prstClr val="white"/>
                </a:solidFill>
              </a:rPr>
              <a:t>CHANGES IN PROPOSED SPECIAL LEGISLATION AS MOVED IN THE HANDOUT FROM TEXT PRINTED IN WARRANT </a:t>
            </a:r>
          </a:p>
        </p:txBody>
      </p:sp>
    </p:spTree>
    <p:extLst>
      <p:ext uri="{BB962C8B-B14F-4D97-AF65-F5344CB8AC3E}">
        <p14:creationId xmlns:p14="http://schemas.microsoft.com/office/powerpoint/2010/main" val="899997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84421" y="553454"/>
            <a:ext cx="7002380" cy="497474"/>
          </a:xfrm>
        </p:spPr>
        <p:txBody>
          <a:bodyPr>
            <a:noAutofit/>
          </a:bodyPr>
          <a:lstStyle/>
          <a:p>
            <a:pPr algn="r"/>
            <a:r>
              <a:rPr lang="en-US" sz="2000" b="1" dirty="0">
                <a:latin typeface="Arial" panose="020B0604020202020204" pitchFamily="34" charset="0"/>
                <a:cs typeface="Arial" panose="020B0604020202020204" pitchFamily="34" charset="0"/>
              </a:rPr>
              <a:t>ARTICLE 25. </a:t>
            </a:r>
            <a:r>
              <a:rPr lang="en-US" sz="2000" b="1" dirty="0"/>
              <a:t>TRANSFER TAX FOR AFFORDABLE HOUSING</a:t>
            </a:r>
            <a:endParaRPr lang="en-US" sz="2000" b="1"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609600" y="2237874"/>
            <a:ext cx="7772400" cy="3731126"/>
          </a:xfrm>
        </p:spPr>
        <p:txBody>
          <a:bodyPr>
            <a:noAutofit/>
          </a:bodyPr>
          <a:lstStyle/>
          <a:p>
            <a:pPr algn="l"/>
            <a:r>
              <a:rPr lang="en-US" sz="1800" dirty="0"/>
              <a:t>    </a:t>
            </a:r>
          </a:p>
          <a:p>
            <a:pPr algn="l"/>
            <a:r>
              <a:rPr lang="en-US" sz="1800" dirty="0"/>
              <a:t> </a:t>
            </a:r>
            <a:r>
              <a:rPr lang="en-US" sz="2400" dirty="0"/>
              <a:t>SECTION 7: </a:t>
            </a:r>
            <a:r>
              <a:rPr lang="en-US" sz="2400" strike="sngStrike" dirty="0">
                <a:solidFill>
                  <a:srgbClr val="C00000"/>
                </a:solidFill>
              </a:rPr>
              <a:t>This act shall take effect upon its passage.  </a:t>
            </a:r>
            <a:endParaRPr lang="en-US" sz="2400" dirty="0">
              <a:solidFill>
                <a:srgbClr val="C00000"/>
              </a:solidFill>
            </a:endParaRPr>
          </a:p>
          <a:p>
            <a:pPr algn="l"/>
            <a:r>
              <a:rPr lang="en-US" sz="2400" i="1" dirty="0">
                <a:solidFill>
                  <a:srgbClr val="FFC000"/>
                </a:solidFill>
              </a:rPr>
              <a:t>Acceptance of this act by the Town of Concord shall be first by vote of approval at an annual Town Meeting, to be followed by an affirmative vote of a majority of the voters at any regular or special election at which the question of acceptance is placed on the ballot.  Sections 1 to 6, inclusive shall take effect 30 days after such acceptance by the Town.</a:t>
            </a:r>
          </a:p>
          <a:p>
            <a:pPr algn="l"/>
            <a:endParaRPr lang="en-US" sz="2000" i="1" dirty="0">
              <a:solidFill>
                <a:srgbClr val="FFC000"/>
              </a:solidFill>
            </a:endParaRPr>
          </a:p>
          <a:p>
            <a:pPr algn="l"/>
            <a:r>
              <a:rPr lang="en-US" sz="2000" dirty="0"/>
              <a:t> </a:t>
            </a:r>
          </a:p>
          <a:p>
            <a:pPr algn="l"/>
            <a:r>
              <a:rPr lang="en-US" sz="2000" dirty="0"/>
              <a:t/>
            </a:r>
            <a:br>
              <a:rPr lang="en-US" sz="2000" dirty="0"/>
            </a:br>
            <a:endParaRPr lang="en-US" sz="20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5</a:t>
            </a:fld>
            <a:endParaRPr lang="en-US" dirty="0">
              <a:solidFill>
                <a:prstClr val="white">
                  <a:tint val="75000"/>
                </a:prstClr>
              </a:solidFill>
              <a:latin typeface="Calibri"/>
            </a:endParaRPr>
          </a:p>
        </p:txBody>
      </p:sp>
      <p:sp>
        <p:nvSpPr>
          <p:cNvPr id="5" name="TextBox 4">
            <a:extLst>
              <a:ext uri="{FF2B5EF4-FFF2-40B4-BE49-F238E27FC236}">
                <a16:creationId xmlns:a16="http://schemas.microsoft.com/office/drawing/2014/main" id="{9DA7CBE6-6FCB-9240-A979-2515952B0F68}"/>
              </a:ext>
            </a:extLst>
          </p:cNvPr>
          <p:cNvSpPr txBox="1"/>
          <p:nvPr/>
        </p:nvSpPr>
        <p:spPr>
          <a:xfrm>
            <a:off x="1395663" y="1179095"/>
            <a:ext cx="7387390" cy="830997"/>
          </a:xfrm>
          <a:prstGeom prst="rect">
            <a:avLst/>
          </a:prstGeom>
          <a:noFill/>
        </p:spPr>
        <p:txBody>
          <a:bodyPr wrap="square" rtlCol="0">
            <a:spAutoFit/>
          </a:bodyPr>
          <a:lstStyle/>
          <a:p>
            <a:pPr algn="ctr" defTabSz="914400"/>
            <a:r>
              <a:rPr lang="en-US" sz="2400" dirty="0">
                <a:solidFill>
                  <a:prstClr val="white"/>
                </a:solidFill>
              </a:rPr>
              <a:t>CHANGES IN PROPOSED SPECIAL LEGISLATION AS MOVED IN THE HANDOUT FROM TEXT PRINTED IN WARRANT </a:t>
            </a:r>
          </a:p>
        </p:txBody>
      </p:sp>
    </p:spTree>
    <p:extLst>
      <p:ext uri="{BB962C8B-B14F-4D97-AF65-F5344CB8AC3E}">
        <p14:creationId xmlns:p14="http://schemas.microsoft.com/office/powerpoint/2010/main" val="2215280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6</a:t>
            </a:fld>
            <a:endParaRPr lang="en-US">
              <a:solidFill>
                <a:prstClr val="white">
                  <a:tint val="75000"/>
                </a:prstClr>
              </a:solidFill>
              <a:latin typeface="Calibri"/>
            </a:endParaRPr>
          </a:p>
        </p:txBody>
      </p:sp>
      <p:sp>
        <p:nvSpPr>
          <p:cNvPr id="3" name="TextBox 2"/>
          <p:cNvSpPr txBox="1"/>
          <p:nvPr/>
        </p:nvSpPr>
        <p:spPr>
          <a:xfrm>
            <a:off x="1703840" y="688323"/>
            <a:ext cx="6665496" cy="400110"/>
          </a:xfrm>
          <a:prstGeom prst="rect">
            <a:avLst/>
          </a:prstGeom>
          <a:noFill/>
        </p:spPr>
        <p:txBody>
          <a:bodyPr wrap="square" rtlCol="0">
            <a:spAutoFit/>
          </a:bodyPr>
          <a:lstStyle/>
          <a:p>
            <a:pPr algn="r"/>
            <a:r>
              <a:rPr lang="en-US" sz="2000" b="1" dirty="0">
                <a:latin typeface="Arial" panose="020B0604020202020204" pitchFamily="34" charset="0"/>
                <a:cs typeface="Arial" panose="020B0604020202020204" pitchFamily="34" charset="0"/>
              </a:rPr>
              <a:t>ARTICLE 25. </a:t>
            </a:r>
            <a:r>
              <a:rPr lang="en-US" sz="2000" b="1" dirty="0"/>
              <a:t>TRANSFER TAX FOR AFFORDABLE HOUSING</a:t>
            </a:r>
            <a:endParaRPr lang="en-US" sz="2000" dirty="0"/>
          </a:p>
        </p:txBody>
      </p:sp>
      <p:sp>
        <p:nvSpPr>
          <p:cNvPr id="5" name="Rectangle 4"/>
          <p:cNvSpPr/>
          <p:nvPr/>
        </p:nvSpPr>
        <p:spPr>
          <a:xfrm>
            <a:off x="670899" y="2274838"/>
            <a:ext cx="7739305" cy="3139321"/>
          </a:xfrm>
          <a:prstGeom prst="rect">
            <a:avLst/>
          </a:prstGeom>
        </p:spPr>
        <p:txBody>
          <a:bodyPr wrap="square">
            <a:spAutoFit/>
          </a:bodyPr>
          <a:lstStyle/>
          <a:p>
            <a:pPr marL="285750" lvl="0" indent="-285750">
              <a:buFont typeface="Arial"/>
              <a:buChar char="•"/>
            </a:pPr>
            <a:r>
              <a:rPr lang="en-US" sz="2200" dirty="0"/>
              <a:t>The first $600,000 of the real estate sale is exempt from the 1% real estate transfer </a:t>
            </a:r>
            <a:r>
              <a:rPr lang="en-US" sz="2200" dirty="0" smtClean="0"/>
              <a:t>fee</a:t>
            </a:r>
            <a:r>
              <a:rPr lang="en-US" sz="2200" dirty="0"/>
              <a:t>	</a:t>
            </a:r>
          </a:p>
          <a:p>
            <a:pPr marL="285750" lvl="0" indent="-285750">
              <a:buFont typeface="Arial"/>
              <a:buChar char="•"/>
            </a:pPr>
            <a:endParaRPr lang="en-US" sz="2200" dirty="0"/>
          </a:p>
          <a:p>
            <a:pPr marL="285750" lvl="0" indent="-285750">
              <a:buFont typeface="Arial"/>
              <a:buChar char="•"/>
            </a:pPr>
            <a:r>
              <a:rPr lang="en-US" sz="2200" dirty="0"/>
              <a:t>Transfers made to the government, or family members,  charitable  or religious organizations,  the CHDC, or where the value of the transfer is under $100.00</a:t>
            </a:r>
          </a:p>
          <a:p>
            <a:pPr lvl="0"/>
            <a:endParaRPr lang="en-US" sz="2200" dirty="0"/>
          </a:p>
          <a:p>
            <a:pPr marL="285750" lvl="0" indent="-285750">
              <a:buFont typeface="Arial"/>
              <a:buChar char="•"/>
            </a:pPr>
            <a:r>
              <a:rPr lang="en-US" sz="2200" dirty="0"/>
              <a:t>Transfers on properties with an affordable housing restriction that limits the resale value of the property</a:t>
            </a:r>
          </a:p>
        </p:txBody>
      </p:sp>
      <p:sp>
        <p:nvSpPr>
          <p:cNvPr id="6" name="TextBox 5"/>
          <p:cNvSpPr txBox="1"/>
          <p:nvPr/>
        </p:nvSpPr>
        <p:spPr>
          <a:xfrm>
            <a:off x="3511324" y="1616694"/>
            <a:ext cx="1878143" cy="461665"/>
          </a:xfrm>
          <a:prstGeom prst="rect">
            <a:avLst/>
          </a:prstGeom>
          <a:noFill/>
        </p:spPr>
        <p:txBody>
          <a:bodyPr wrap="none" rtlCol="0">
            <a:spAutoFit/>
          </a:bodyPr>
          <a:lstStyle/>
          <a:p>
            <a:pPr algn="ctr"/>
            <a:r>
              <a:rPr lang="en-US" sz="2400" b="1" dirty="0"/>
              <a:t>EXEMPTIONS</a:t>
            </a:r>
          </a:p>
        </p:txBody>
      </p:sp>
    </p:spTree>
    <p:extLst>
      <p:ext uri="{BB962C8B-B14F-4D97-AF65-F5344CB8AC3E}">
        <p14:creationId xmlns:p14="http://schemas.microsoft.com/office/powerpoint/2010/main" val="4072131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7</a:t>
            </a:fld>
            <a:endParaRPr lang="en-US">
              <a:solidFill>
                <a:prstClr val="white">
                  <a:tint val="75000"/>
                </a:prstClr>
              </a:solidFill>
              <a:latin typeface="Calibri"/>
            </a:endParaRPr>
          </a:p>
        </p:txBody>
      </p:sp>
      <p:sp>
        <p:nvSpPr>
          <p:cNvPr id="3" name="TextBox 2"/>
          <p:cNvSpPr txBox="1"/>
          <p:nvPr/>
        </p:nvSpPr>
        <p:spPr>
          <a:xfrm>
            <a:off x="1653288" y="688323"/>
            <a:ext cx="6756916" cy="1015663"/>
          </a:xfrm>
          <a:prstGeom prst="rect">
            <a:avLst/>
          </a:prstGeom>
          <a:noFill/>
        </p:spPr>
        <p:txBody>
          <a:bodyPr wrap="square" rtlCol="0">
            <a:spAutoFit/>
          </a:bodyPr>
          <a:lstStyle/>
          <a:p>
            <a:pPr algn="ctr"/>
            <a:r>
              <a:rPr lang="en-US" sz="2000" b="1" dirty="0">
                <a:solidFill>
                  <a:prstClr val="white"/>
                </a:solidFill>
                <a:latin typeface="Arial" panose="020B0604020202020204" pitchFamily="34" charset="0"/>
                <a:cs typeface="Arial" panose="020B0604020202020204" pitchFamily="34" charset="0"/>
              </a:rPr>
              <a:t>ARTICLE 25. </a:t>
            </a:r>
            <a:r>
              <a:rPr lang="en-US" sz="2000" b="1" dirty="0">
                <a:solidFill>
                  <a:prstClr val="white"/>
                </a:solidFill>
                <a:latin typeface="Calibri"/>
              </a:rPr>
              <a:t>AUTHORIZE SPECIAL LEGISLATION – REAL ESTATE TRANSFER TAX FOR AFFORDABLE HOUSING</a:t>
            </a:r>
            <a:br>
              <a:rPr lang="en-US" sz="2000" b="1" dirty="0">
                <a:solidFill>
                  <a:prstClr val="white"/>
                </a:solidFill>
                <a:latin typeface="Calibri"/>
              </a:rPr>
            </a:br>
            <a:endParaRPr lang="en-US" sz="2000" dirty="0">
              <a:solidFill>
                <a:prstClr val="white"/>
              </a:solidFill>
              <a:latin typeface="Calibri"/>
            </a:endParaRPr>
          </a:p>
        </p:txBody>
      </p:sp>
      <p:sp>
        <p:nvSpPr>
          <p:cNvPr id="4" name="TextBox 3"/>
          <p:cNvSpPr txBox="1"/>
          <p:nvPr/>
        </p:nvSpPr>
        <p:spPr>
          <a:xfrm>
            <a:off x="615295" y="1790232"/>
            <a:ext cx="7482635" cy="954107"/>
          </a:xfrm>
          <a:prstGeom prst="rect">
            <a:avLst/>
          </a:prstGeom>
          <a:noFill/>
        </p:spPr>
        <p:txBody>
          <a:bodyPr wrap="square" rtlCol="0">
            <a:spAutoFit/>
          </a:bodyPr>
          <a:lstStyle/>
          <a:p>
            <a:r>
              <a:rPr lang="en-US" sz="2800" dirty="0">
                <a:solidFill>
                  <a:prstClr val="white"/>
                </a:solidFill>
                <a:latin typeface="Calibri"/>
              </a:rPr>
              <a:t>What would the transfer fee look like to me when I sell/buy a </a:t>
            </a:r>
            <a:r>
              <a:rPr lang="en-US" sz="2800" dirty="0" smtClean="0">
                <a:solidFill>
                  <a:prstClr val="white"/>
                </a:solidFill>
                <a:latin typeface="Calibri"/>
              </a:rPr>
              <a:t>home </a:t>
            </a:r>
            <a:r>
              <a:rPr lang="en-US" sz="2800" dirty="0">
                <a:solidFill>
                  <a:prstClr val="white"/>
                </a:solidFill>
                <a:latin typeface="Calibri"/>
              </a:rPr>
              <a:t>in Concord?</a:t>
            </a:r>
          </a:p>
        </p:txBody>
      </p:sp>
      <p:graphicFrame>
        <p:nvGraphicFramePr>
          <p:cNvPr id="7" name="Table 6"/>
          <p:cNvGraphicFramePr>
            <a:graphicFrameLocks noGrp="1"/>
          </p:cNvGraphicFramePr>
          <p:nvPr>
            <p:extLst>
              <p:ext uri="{D42A27DB-BD31-4B8C-83A1-F6EECF244321}">
                <p14:modId xmlns:p14="http://schemas.microsoft.com/office/powerpoint/2010/main" val="2821955195"/>
              </p:ext>
            </p:extLst>
          </p:nvPr>
        </p:nvGraphicFramePr>
        <p:xfrm>
          <a:off x="793650" y="3181331"/>
          <a:ext cx="7304280" cy="2599235"/>
        </p:xfrm>
        <a:graphic>
          <a:graphicData uri="http://schemas.openxmlformats.org/drawingml/2006/table">
            <a:tbl>
              <a:tblPr firstRow="1" bandRow="1">
                <a:tableStyleId>{3C2FFA5D-87B4-456A-9821-1D502468CF0F}</a:tableStyleId>
              </a:tblPr>
              <a:tblGrid>
                <a:gridCol w="1826070">
                  <a:extLst>
                    <a:ext uri="{9D8B030D-6E8A-4147-A177-3AD203B41FA5}">
                      <a16:colId xmlns:a16="http://schemas.microsoft.com/office/drawing/2014/main" val="20000"/>
                    </a:ext>
                  </a:extLst>
                </a:gridCol>
                <a:gridCol w="1826070">
                  <a:extLst>
                    <a:ext uri="{9D8B030D-6E8A-4147-A177-3AD203B41FA5}">
                      <a16:colId xmlns:a16="http://schemas.microsoft.com/office/drawing/2014/main" val="20001"/>
                    </a:ext>
                  </a:extLst>
                </a:gridCol>
                <a:gridCol w="1826070">
                  <a:extLst>
                    <a:ext uri="{9D8B030D-6E8A-4147-A177-3AD203B41FA5}">
                      <a16:colId xmlns:a16="http://schemas.microsoft.com/office/drawing/2014/main" val="20002"/>
                    </a:ext>
                  </a:extLst>
                </a:gridCol>
                <a:gridCol w="1826070">
                  <a:extLst>
                    <a:ext uri="{9D8B030D-6E8A-4147-A177-3AD203B41FA5}">
                      <a16:colId xmlns:a16="http://schemas.microsoft.com/office/drawing/2014/main" val="20003"/>
                    </a:ext>
                  </a:extLst>
                </a:gridCol>
              </a:tblGrid>
              <a:tr h="1204057">
                <a:tc>
                  <a:txBody>
                    <a:bodyPr/>
                    <a:lstStyle/>
                    <a:p>
                      <a:pPr algn="ctr"/>
                      <a:r>
                        <a:rPr lang="en-US" sz="2400" b="1" baseline="0" dirty="0" smtClean="0"/>
                        <a:t>Real Estate Sale Price</a:t>
                      </a:r>
                      <a:endParaRPr lang="en-US" sz="2400" b="1" dirty="0"/>
                    </a:p>
                  </a:txBody>
                  <a:tcPr/>
                </a:tc>
                <a:tc>
                  <a:txBody>
                    <a:bodyPr/>
                    <a:lstStyle/>
                    <a:p>
                      <a:pPr algn="ctr"/>
                      <a:r>
                        <a:rPr lang="en-US" sz="2400" b="1" dirty="0" smtClean="0"/>
                        <a:t>$600,000 Exemption</a:t>
                      </a:r>
                      <a:endParaRPr lang="en-US" sz="2400" b="1" dirty="0"/>
                    </a:p>
                  </a:txBody>
                  <a:tcPr/>
                </a:tc>
                <a:tc>
                  <a:txBody>
                    <a:bodyPr/>
                    <a:lstStyle/>
                    <a:p>
                      <a:pPr algn="ctr"/>
                      <a:r>
                        <a:rPr lang="en-US" sz="2400" b="1" dirty="0" smtClean="0"/>
                        <a:t>Transfer Fee</a:t>
                      </a:r>
                      <a:endParaRPr lang="en-US" sz="2400" b="1" dirty="0"/>
                    </a:p>
                  </a:txBody>
                  <a:tcPr/>
                </a:tc>
                <a:tc>
                  <a:txBody>
                    <a:bodyPr/>
                    <a:lstStyle/>
                    <a:p>
                      <a:pPr algn="ctr"/>
                      <a:r>
                        <a:rPr lang="en-US" sz="2400" b="1" dirty="0" smtClean="0"/>
                        <a:t>Percent of Sale</a:t>
                      </a:r>
                      <a:endParaRPr lang="en-US" sz="2400" b="1" dirty="0"/>
                    </a:p>
                  </a:txBody>
                  <a:tcPr/>
                </a:tc>
                <a:extLst>
                  <a:ext uri="{0D108BD9-81ED-4DB2-BD59-A6C34878D82A}">
                    <a16:rowId xmlns:a16="http://schemas.microsoft.com/office/drawing/2014/main" val="10000"/>
                  </a:ext>
                </a:extLst>
              </a:tr>
              <a:tr h="697589">
                <a:tc>
                  <a:txBody>
                    <a:bodyPr/>
                    <a:lstStyle/>
                    <a:p>
                      <a:pPr algn="ctr"/>
                      <a:r>
                        <a:rPr lang="en-US" sz="2400" b="1" dirty="0" smtClean="0"/>
                        <a:t>$850,000</a:t>
                      </a:r>
                      <a:endParaRPr lang="en-US" sz="2400" b="1" dirty="0"/>
                    </a:p>
                  </a:txBody>
                  <a:tcPr/>
                </a:tc>
                <a:tc>
                  <a:txBody>
                    <a:bodyPr/>
                    <a:lstStyle/>
                    <a:p>
                      <a:pPr algn="ctr"/>
                      <a:r>
                        <a:rPr lang="en-US" sz="2400" b="1" dirty="0" smtClean="0"/>
                        <a:t>$250,000</a:t>
                      </a:r>
                      <a:endParaRPr lang="en-US" sz="2400" b="1" dirty="0"/>
                    </a:p>
                  </a:txBody>
                  <a:tcPr/>
                </a:tc>
                <a:tc>
                  <a:txBody>
                    <a:bodyPr/>
                    <a:lstStyle/>
                    <a:p>
                      <a:pPr algn="ctr"/>
                      <a:r>
                        <a:rPr lang="en-US" sz="2400" b="1" dirty="0" smtClean="0"/>
                        <a:t>$2500</a:t>
                      </a:r>
                      <a:endParaRPr lang="en-US" sz="2400" b="1" dirty="0"/>
                    </a:p>
                  </a:txBody>
                  <a:tcPr/>
                </a:tc>
                <a:tc>
                  <a:txBody>
                    <a:bodyPr/>
                    <a:lstStyle/>
                    <a:p>
                      <a:pPr algn="ctr"/>
                      <a:r>
                        <a:rPr lang="en-US" sz="2400" b="1" dirty="0" smtClean="0"/>
                        <a:t>0.3 percent</a:t>
                      </a:r>
                      <a:endParaRPr lang="en-US" sz="2400" b="1" dirty="0"/>
                    </a:p>
                  </a:txBody>
                  <a:tcPr/>
                </a:tc>
                <a:extLst>
                  <a:ext uri="{0D108BD9-81ED-4DB2-BD59-A6C34878D82A}">
                    <a16:rowId xmlns:a16="http://schemas.microsoft.com/office/drawing/2014/main" val="10001"/>
                  </a:ext>
                </a:extLst>
              </a:tr>
              <a:tr h="697589">
                <a:tc>
                  <a:txBody>
                    <a:bodyPr/>
                    <a:lstStyle/>
                    <a:p>
                      <a:pPr algn="ctr"/>
                      <a:r>
                        <a:rPr lang="en-US" sz="2400" b="1" dirty="0" smtClean="0"/>
                        <a:t>$1</a:t>
                      </a:r>
                      <a:r>
                        <a:rPr lang="en-US" sz="2400" b="1" baseline="0" dirty="0" smtClean="0"/>
                        <a:t> </a:t>
                      </a:r>
                      <a:r>
                        <a:rPr lang="en-US" sz="2400" b="1" dirty="0" smtClean="0"/>
                        <a:t> million</a:t>
                      </a:r>
                      <a:endParaRPr lang="en-US" sz="2400" b="1" dirty="0"/>
                    </a:p>
                  </a:txBody>
                  <a:tcPr/>
                </a:tc>
                <a:tc>
                  <a:txBody>
                    <a:bodyPr/>
                    <a:lstStyle/>
                    <a:p>
                      <a:pPr algn="ctr"/>
                      <a:r>
                        <a:rPr lang="en-US" sz="2400" b="1" dirty="0" smtClean="0"/>
                        <a:t>$400,000</a:t>
                      </a:r>
                      <a:endParaRPr lang="en-US" sz="2400" b="1" dirty="0"/>
                    </a:p>
                  </a:txBody>
                  <a:tcPr/>
                </a:tc>
                <a:tc>
                  <a:txBody>
                    <a:bodyPr/>
                    <a:lstStyle/>
                    <a:p>
                      <a:pPr algn="ctr"/>
                      <a:r>
                        <a:rPr lang="en-US" sz="2400" b="1" dirty="0" smtClean="0"/>
                        <a:t>$4000</a:t>
                      </a:r>
                      <a:endParaRPr lang="en-US" sz="2400" b="1" dirty="0"/>
                    </a:p>
                  </a:txBody>
                  <a:tcPr/>
                </a:tc>
                <a:tc>
                  <a:txBody>
                    <a:bodyPr/>
                    <a:lstStyle/>
                    <a:p>
                      <a:pPr algn="ctr"/>
                      <a:r>
                        <a:rPr lang="en-US" sz="2400" b="1" dirty="0" smtClean="0"/>
                        <a:t>0.4 percent</a:t>
                      </a:r>
                      <a:endParaRPr lang="en-US" sz="2400" b="1"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9984302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8</a:t>
            </a:fld>
            <a:endParaRPr lang="en-US">
              <a:solidFill>
                <a:prstClr val="white">
                  <a:tint val="75000"/>
                </a:prstClr>
              </a:solidFill>
              <a:latin typeface="Calibri"/>
            </a:endParaRPr>
          </a:p>
        </p:txBody>
      </p:sp>
      <p:sp>
        <p:nvSpPr>
          <p:cNvPr id="3" name="TextBox 2"/>
          <p:cNvSpPr txBox="1"/>
          <p:nvPr/>
        </p:nvSpPr>
        <p:spPr>
          <a:xfrm>
            <a:off x="2057400" y="688323"/>
            <a:ext cx="6713620" cy="707886"/>
          </a:xfrm>
          <a:prstGeom prst="rect">
            <a:avLst/>
          </a:prstGeom>
          <a:noFill/>
        </p:spPr>
        <p:txBody>
          <a:bodyPr wrap="square" rtlCol="0">
            <a:spAutoFit/>
          </a:bodyPr>
          <a:lstStyle/>
          <a:p>
            <a:pPr algn="r"/>
            <a:r>
              <a:rPr lang="en-US" sz="2000" b="1" dirty="0">
                <a:latin typeface="Arial" panose="020B0604020202020204" pitchFamily="34" charset="0"/>
                <a:cs typeface="Arial" panose="020B0604020202020204" pitchFamily="34" charset="0"/>
              </a:rPr>
              <a:t>ARTICLE 25. </a:t>
            </a:r>
            <a:r>
              <a:rPr lang="en-US" sz="2000" b="1" dirty="0"/>
              <a:t>TRANSFER TAX FOR AFFORDABLE HOUSING</a:t>
            </a:r>
            <a:br>
              <a:rPr lang="en-US" sz="2000" b="1" dirty="0"/>
            </a:br>
            <a:endParaRPr lang="en-US" sz="2000" dirty="0"/>
          </a:p>
        </p:txBody>
      </p:sp>
      <p:sp>
        <p:nvSpPr>
          <p:cNvPr id="5" name="Rectangle 4"/>
          <p:cNvSpPr/>
          <p:nvPr/>
        </p:nvSpPr>
        <p:spPr>
          <a:xfrm>
            <a:off x="481263" y="2929263"/>
            <a:ext cx="8289757" cy="954107"/>
          </a:xfrm>
          <a:prstGeom prst="rect">
            <a:avLst/>
          </a:prstGeom>
        </p:spPr>
        <p:txBody>
          <a:bodyPr wrap="square">
            <a:spAutoFit/>
          </a:bodyPr>
          <a:lstStyle/>
          <a:p>
            <a:pPr lvl="0" algn="ctr"/>
            <a:r>
              <a:rPr lang="en-US" sz="2800" dirty="0"/>
              <a:t>The Select Board unanimously urges </a:t>
            </a:r>
          </a:p>
          <a:p>
            <a:pPr lvl="0" algn="ctr"/>
            <a:r>
              <a:rPr lang="en-US" sz="2800" dirty="0"/>
              <a:t>AFFIRMATIVE ACTION  on Article 25</a:t>
            </a:r>
          </a:p>
        </p:txBody>
      </p:sp>
      <p:sp>
        <p:nvSpPr>
          <p:cNvPr id="4" name="TextBox 3"/>
          <p:cNvSpPr txBox="1"/>
          <p:nvPr/>
        </p:nvSpPr>
        <p:spPr>
          <a:xfrm>
            <a:off x="-3315472" y="2998997"/>
            <a:ext cx="184666"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2087700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685801"/>
            <a:ext cx="7391400" cy="1184235"/>
          </a:xfrm>
        </p:spPr>
        <p:txBody>
          <a:bodyPr>
            <a:noAutofit/>
          </a:bodyPr>
          <a:lstStyle/>
          <a:p>
            <a:r>
              <a:rPr lang="en-US" sz="2400" b="1" dirty="0">
                <a:latin typeface="Arial" panose="020B0604020202020204" pitchFamily="34" charset="0"/>
                <a:cs typeface="Arial" panose="020B0604020202020204" pitchFamily="34" charset="0"/>
              </a:rPr>
              <a:t>ARTICLE 25. </a:t>
            </a:r>
            <a:r>
              <a:rPr lang="en-US" sz="2400" b="1" dirty="0"/>
              <a:t>AUTHORIZE SPECIAL LEGISLATION – REAL ESTATE TRANSFER FEE FOR AFFORDABLE HOUSING</a:t>
            </a:r>
            <a:endParaRPr lang="en-US" sz="2400" b="1"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457200" y="2406316"/>
            <a:ext cx="8305800" cy="3562684"/>
          </a:xfrm>
        </p:spPr>
        <p:txBody>
          <a:bodyPr>
            <a:noAutofit/>
          </a:bodyPr>
          <a:lstStyle/>
          <a:p>
            <a:pPr algn="l"/>
            <a:endParaRPr lang="en-US" sz="2000" dirty="0">
              <a:latin typeface="Arial" panose="020B0604020202020204" pitchFamily="34" charset="0"/>
              <a:cs typeface="Arial" panose="020B0604020202020204" pitchFamily="34" charset="0"/>
            </a:endParaRPr>
          </a:p>
          <a:p>
            <a:pPr algn="l"/>
            <a:r>
              <a:rPr lang="en-US" sz="2800" dirty="0">
                <a:latin typeface="Arial" panose="020B0604020202020204" pitchFamily="34" charset="0"/>
                <a:cs typeface="Arial" panose="020B0604020202020204" pitchFamily="34" charset="0"/>
              </a:rPr>
              <a:t>ARTICLE 25.  Mr. Lawson moves: that the Town take affirmative action on Article 25 as printed in the handout applicable to this Article.</a:t>
            </a:r>
            <a:endParaRPr lang="en-US" sz="2800" dirty="0"/>
          </a:p>
          <a:p>
            <a:pPr algn="l"/>
            <a:r>
              <a:rPr lang="en-US" dirty="0">
                <a:latin typeface="Arial" panose="020B0604020202020204" pitchFamily="34" charset="0"/>
                <a:cs typeface="Arial" panose="020B0604020202020204" pitchFamily="34" charset="0"/>
              </a:rPr>
              <a:t> </a:t>
            </a:r>
          </a:p>
        </p:txBody>
      </p:sp>
      <p:sp>
        <p:nvSpPr>
          <p:cNvPr id="4" name="Slide Number Placeholder 3"/>
          <p:cNvSpPr>
            <a:spLocks noGrp="1"/>
          </p:cNvSpPr>
          <p:nvPr>
            <p:ph type="sldNum" sz="quarter" idx="12"/>
          </p:nvPr>
        </p:nvSpPr>
        <p:spPr/>
        <p:txBody>
          <a:bodyPr/>
          <a:lstStyle/>
          <a:p>
            <a:fld id="{18362CF7-34D8-4635-A9AE-FBAFA8966551}" type="slidenum">
              <a:rPr lang="en-US" smtClean="0">
                <a:solidFill>
                  <a:prstClr val="white">
                    <a:tint val="75000"/>
                  </a:prstClr>
                </a:solidFill>
                <a:latin typeface="Calibri"/>
              </a:rPr>
              <a:pPr/>
              <a:t>9</a:t>
            </a:fld>
            <a:endParaRPr lang="en-US" dirty="0">
              <a:solidFill>
                <a:prstClr val="white">
                  <a:tint val="75000"/>
                </a:prstClr>
              </a:solidFill>
              <a:latin typeface="Calibri"/>
            </a:endParaRPr>
          </a:p>
        </p:txBody>
      </p:sp>
    </p:spTree>
    <p:extLst>
      <p:ext uri="{BB962C8B-B14F-4D97-AF65-F5344CB8AC3E}">
        <p14:creationId xmlns:p14="http://schemas.microsoft.com/office/powerpoint/2010/main" val="102457304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369</TotalTime>
  <Words>544</Words>
  <Application>Microsoft Office PowerPoint</Application>
  <PresentationFormat>On-screen Show (4:3)</PresentationFormat>
  <Paragraphs>78</Paragraphs>
  <Slides>9</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Mangal</vt:lpstr>
      <vt:lpstr>1_Office Theme</vt:lpstr>
      <vt:lpstr>ARTICLE 25. AUTHORIZE SPECIAL LEGISLATION – REAL ESTATE TRANSFER FEE FOR AFFORDABLE HOUSING</vt:lpstr>
      <vt:lpstr>ARTICLE 25. TRANSFER TAX FOR AFFORDABLE HOUSING </vt:lpstr>
      <vt:lpstr> ARTICLE 25. TRANSFER TAX FOR AFFORDABLE HOUSING </vt:lpstr>
      <vt:lpstr>ARTICLE 25. TRANSFER TAX FOR AFFORDABLE HOUSING</vt:lpstr>
      <vt:lpstr>ARTICLE 25. TRANSFER TAX FOR AFFORDABLE HOUSING</vt:lpstr>
      <vt:lpstr>PowerPoint Presentation</vt:lpstr>
      <vt:lpstr>PowerPoint Presentation</vt:lpstr>
      <vt:lpstr>PowerPoint Presentation</vt:lpstr>
      <vt:lpstr>ARTICLE 25. AUTHORIZE SPECIAL LEGISLATION – REAL ESTATE TRANSFER FEE FOR AFFORDABLE HOUSING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Alice Kaufman</dc:creator>
  <cp:lastModifiedBy>Heather Butler</cp:lastModifiedBy>
  <cp:revision>26</cp:revision>
  <dcterms:created xsi:type="dcterms:W3CDTF">2019-04-06T17:04:39Z</dcterms:created>
  <dcterms:modified xsi:type="dcterms:W3CDTF">2019-04-09T17:27:38Z</dcterms:modified>
</cp:coreProperties>
</file>