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8" r:id="rId1"/>
    <p:sldMasterId id="2147484091" r:id="rId2"/>
  </p:sldMasterIdLst>
  <p:notesMasterIdLst>
    <p:notesMasterId r:id="rId14"/>
  </p:notesMasterIdLst>
  <p:sldIdLst>
    <p:sldId id="257" r:id="rId3"/>
    <p:sldId id="258" r:id="rId4"/>
    <p:sldId id="269" r:id="rId5"/>
    <p:sldId id="268" r:id="rId6"/>
    <p:sldId id="259" r:id="rId7"/>
    <p:sldId id="270" r:id="rId8"/>
    <p:sldId id="260" r:id="rId9"/>
    <p:sldId id="264" r:id="rId10"/>
    <p:sldId id="265" r:id="rId11"/>
    <p:sldId id="262" r:id="rId12"/>
    <p:sldId id="271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1F3A"/>
    <a:srgbClr val="B6A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0" autoAdjust="0"/>
    <p:restoredTop sz="98382" autoAdjust="0"/>
  </p:normalViewPr>
  <p:slideViewPr>
    <p:cSldViewPr snapToGrid="0">
      <p:cViewPr varScale="1">
        <p:scale>
          <a:sx n="85" d="100"/>
          <a:sy n="85" d="100"/>
        </p:scale>
        <p:origin x="144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644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1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37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455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7439F0-79BF-4F4C-99E1-A7C8E9B116C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65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62698A-AF32-CE4F-B191-75AD5542E146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B6A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A202EE9-4F5E-C84B-B313-EE121C0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112" y="211501"/>
            <a:ext cx="724966" cy="75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407-30E9-7040-B64C-9483EFF7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1994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AB236-B9BE-4848-A776-8692BC60B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217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44BA-EF2D-4540-86A2-B73D31C3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2688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21F8-999F-2B49-B6CA-9857EC0E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348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303E-CDEA-4D46-927F-3644B7DC1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816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4316-E6F7-9349-8CF1-3E3C8D08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3885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EE8C-63A8-8E4B-ADB4-9C239F5A3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000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1BD13-A40F-6847-A6AD-C480FF34C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514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9AF3-E7E0-344E-87D7-A5E41850D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8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0456-7971-144A-AA69-2539BABBB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693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225C-5F2F-6544-9DC1-6A995687C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36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6D104C-A399-1B4D-AB9C-6B7A03EDE4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27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a sum of $</a:t>
            </a:r>
            <a:r>
              <a:rPr lang="en-US" sz="1800" dirty="0" smtClean="0"/>
              <a:t>23,747,968, </a:t>
            </a:r>
            <a:r>
              <a:rPr lang="en-US" sz="1800" dirty="0"/>
              <a:t>or any other sum, for the following necessary and expedient </a:t>
            </a:r>
            <a:r>
              <a:rPr lang="en-US" sz="1800" dirty="0" smtClean="0"/>
              <a:t>purposes of </a:t>
            </a:r>
            <a:r>
              <a:rPr lang="en-US" sz="1800" dirty="0"/>
              <a:t>the Concord-Carlisle Regional School District for the fiscal year ending June 30, </a:t>
            </a:r>
            <a:r>
              <a:rPr lang="en-US" sz="1800" dirty="0" smtClean="0"/>
              <a:t>2021, </a:t>
            </a:r>
            <a:r>
              <a:rPr lang="en-US" sz="1800" dirty="0"/>
              <a:t>or take any </a:t>
            </a:r>
            <a:r>
              <a:rPr lang="en-US" sz="1800" dirty="0" smtClean="0"/>
              <a:t>other action </a:t>
            </a:r>
            <a:r>
              <a:rPr lang="en-US" sz="1800" dirty="0"/>
              <a:t>relative thereto.</a:t>
            </a:r>
          </a:p>
          <a:p>
            <a:pPr marL="0" indent="0">
              <a:buNone/>
            </a:pPr>
            <a:endParaRPr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08114"/>
              </p:ext>
            </p:extLst>
          </p:nvPr>
        </p:nvGraphicFramePr>
        <p:xfrm>
          <a:off x="1166954" y="3441700"/>
          <a:ext cx="6955960" cy="2286000"/>
        </p:xfrm>
        <a:graphic>
          <a:graphicData uri="http://schemas.openxmlformats.org/drawingml/2006/table">
            <a:tbl>
              <a:tblPr firstRow="1" bandRow="1" bandCol="1">
                <a:tableStyleId>{125E5076-3810-47DD-B79F-674D7AD40C01}</a:tableStyleId>
              </a:tblPr>
              <a:tblGrid>
                <a:gridCol w="173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FY2019</a:t>
                      </a:r>
                    </a:p>
                    <a:p>
                      <a:pPr algn="ctr"/>
                      <a:r>
                        <a:rPr lang="en-US" baseline="0" dirty="0" smtClean="0"/>
                        <a:t>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FY2020</a:t>
                      </a:r>
                    </a:p>
                    <a:p>
                      <a:pPr algn="ctr"/>
                      <a:r>
                        <a:rPr lang="en-US" dirty="0" smtClean="0"/>
                        <a:t>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FY21 School Committee </a:t>
                      </a:r>
                    </a:p>
                    <a:p>
                      <a:pPr algn="ctr"/>
                      <a:r>
                        <a:rPr lang="en-US" sz="1600" dirty="0" smtClean="0"/>
                        <a:t>Vote</a:t>
                      </a:r>
                      <a:r>
                        <a:rPr lang="en-US" sz="1600" baseline="0" dirty="0" smtClean="0"/>
                        <a:t> 8/11/20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CCRSD  </a:t>
                      </a:r>
                      <a:r>
                        <a:rPr lang="en-US" baseline="0" dirty="0" smtClean="0"/>
                        <a:t>Budget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Concord’s Assessment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$33,749,420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$22,654,028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$34,687,733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$23,344,987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$35,144,038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$23,747,968*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4492" y="5765800"/>
            <a:ext cx="709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*includes $20,436,322 assessment for operating budget and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$3,311,646 assessment for debt.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27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185" y="1730256"/>
            <a:ext cx="7254278" cy="4013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Assessment Comparison Without Debt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88902"/>
              </p:ext>
            </p:extLst>
          </p:nvPr>
        </p:nvGraphicFramePr>
        <p:xfrm>
          <a:off x="1426990" y="2198786"/>
          <a:ext cx="6096000" cy="188724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Carlisle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$19,996,874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$6,577,045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$26,573,919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$20,436,322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$6,418,240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$26,854,562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$439,447*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-$158,805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$280,643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9807" y="4364591"/>
            <a:ext cx="714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Assessment Comparison With Debt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69399"/>
              </p:ext>
            </p:extLst>
          </p:nvPr>
        </p:nvGraphicFramePr>
        <p:xfrm>
          <a:off x="1455324" y="4717246"/>
          <a:ext cx="60960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Carlisle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$23,344,987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7,678,252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$31,023,239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$23,747,968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7,458,297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$31,206,265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$402,980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-$219,964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$183,026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0185" y="4056814"/>
            <a:ext cx="341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*meets the Finance Committee guideline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7280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27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a sum of $</a:t>
            </a:r>
            <a:r>
              <a:rPr lang="en-US" sz="1800" dirty="0" smtClean="0"/>
              <a:t>23,747,968, </a:t>
            </a:r>
            <a:r>
              <a:rPr lang="en-US" sz="1800" dirty="0"/>
              <a:t>or any other sum, for the following necessary and expedient </a:t>
            </a:r>
            <a:r>
              <a:rPr lang="en-US" sz="1800" dirty="0" smtClean="0"/>
              <a:t>purposes of </a:t>
            </a:r>
            <a:r>
              <a:rPr lang="en-US" sz="1800" dirty="0"/>
              <a:t>the Concord-Carlisle Regional School District for the fiscal year ending June 30, </a:t>
            </a:r>
            <a:r>
              <a:rPr lang="en-US" sz="1800" dirty="0" smtClean="0"/>
              <a:t>2021, </a:t>
            </a:r>
            <a:r>
              <a:rPr lang="en-US" sz="1800" dirty="0"/>
              <a:t>or take any </a:t>
            </a:r>
            <a:r>
              <a:rPr lang="en-US" sz="1800" dirty="0" smtClean="0"/>
              <a:t>other action </a:t>
            </a:r>
            <a:r>
              <a:rPr lang="en-US" sz="1800" dirty="0"/>
              <a:t>relative thereto.</a:t>
            </a:r>
          </a:p>
          <a:p>
            <a:pPr marL="0" indent="0">
              <a:buNone/>
            </a:pPr>
            <a:endParaRPr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08114"/>
              </p:ext>
            </p:extLst>
          </p:nvPr>
        </p:nvGraphicFramePr>
        <p:xfrm>
          <a:off x="1166954" y="3441700"/>
          <a:ext cx="6955960" cy="2286000"/>
        </p:xfrm>
        <a:graphic>
          <a:graphicData uri="http://schemas.openxmlformats.org/drawingml/2006/table">
            <a:tbl>
              <a:tblPr firstRow="1" bandRow="1" bandCol="1">
                <a:tableStyleId>{125E5076-3810-47DD-B79F-674D7AD40C01}</a:tableStyleId>
              </a:tblPr>
              <a:tblGrid>
                <a:gridCol w="173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FY2019</a:t>
                      </a:r>
                    </a:p>
                    <a:p>
                      <a:pPr algn="ctr"/>
                      <a:r>
                        <a:rPr lang="en-US" baseline="0" dirty="0" smtClean="0"/>
                        <a:t>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FY2020</a:t>
                      </a:r>
                    </a:p>
                    <a:p>
                      <a:pPr algn="ctr"/>
                      <a:r>
                        <a:rPr lang="en-US" dirty="0" smtClean="0"/>
                        <a:t>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FY21 School Committee </a:t>
                      </a:r>
                    </a:p>
                    <a:p>
                      <a:pPr algn="ctr"/>
                      <a:r>
                        <a:rPr lang="en-US" sz="1600" dirty="0" smtClean="0"/>
                        <a:t>Vote</a:t>
                      </a:r>
                      <a:r>
                        <a:rPr lang="en-US" sz="1600" baseline="0" dirty="0" smtClean="0"/>
                        <a:t> 8/11/20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CCRSD  </a:t>
                      </a:r>
                      <a:r>
                        <a:rPr lang="en-US" baseline="0" dirty="0" smtClean="0"/>
                        <a:t>Budget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Concord’s Assessment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$33,749,420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$22,654,028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$34,687,733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$23,344,987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$35,144,038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$23,747,968*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4492" y="5765800"/>
            <a:ext cx="709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*includes $20,436,322 assessment for operating budget and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$3,311,646 assessment for debt.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153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14400" y="1434353"/>
            <a:ext cx="72390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dirty="0" smtClean="0">
                <a:solidFill>
                  <a:srgbClr val="FFFFFF"/>
                </a:solidFill>
              </a:rPr>
              <a:t>Article 27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800" dirty="0" smtClean="0"/>
              <a:t>APPROACHES </a:t>
            </a:r>
            <a:r>
              <a:rPr lang="en-US" sz="2800" dirty="0"/>
              <a:t>TO THE FY21 SC BUDGET</a:t>
            </a:r>
            <a:r>
              <a:rPr lang="en-US" dirty="0"/>
              <a:t/>
            </a:r>
            <a:br>
              <a:rPr lang="en-US" dirty="0"/>
            </a:b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662518"/>
            <a:ext cx="7254278" cy="4065493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Maintenance </a:t>
            </a:r>
            <a:r>
              <a:rPr lang="en-US" sz="2000" dirty="0">
                <a:solidFill>
                  <a:schemeClr val="tx2"/>
                </a:solidFill>
              </a:rPr>
              <a:t>of Staff Given New Needs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Provision of Extensive Educational Software Platforms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Review of Materials Especially Those Shared by Students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Ongoing Development of Scheduling and Space Usage 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Limited Access to Buildings and The Impact (i.e. daily substitutes) 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Limited Travel of Students Outside of Buildings (i.e. field trips)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Increased Need for Summer Services 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Increased Need for Particular Professional Development Opportunities (i.e. technology, reworking of curriculum) 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272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14400" y="838199"/>
            <a:ext cx="7239000" cy="273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dirty="0" smtClean="0">
                <a:solidFill>
                  <a:srgbClr val="FFFFFF"/>
                </a:solidFill>
              </a:rPr>
              <a:t>Article 27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800" dirty="0" smtClean="0"/>
              <a:t>APPROACHES </a:t>
            </a:r>
            <a:r>
              <a:rPr lang="en-US" sz="2800" dirty="0"/>
              <a:t>TO THE FY21 SC </a:t>
            </a:r>
            <a:r>
              <a:rPr lang="en-US" sz="2800" dirty="0" smtClean="0"/>
              <a:t>BUDGET (cont.)</a:t>
            </a:r>
            <a:r>
              <a:rPr lang="en-US" dirty="0"/>
              <a:t/>
            </a:r>
            <a:br>
              <a:rPr lang="en-US" dirty="0"/>
            </a:b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86635"/>
            <a:ext cx="7254278" cy="3166140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Revision of Certain Program Delivery (i.e. performing arts, </a:t>
            </a:r>
            <a:r>
              <a:rPr lang="en-US" sz="2000" dirty="0" err="1">
                <a:solidFill>
                  <a:schemeClr val="tx2"/>
                </a:solidFill>
              </a:rPr>
              <a:t>extracurriculars</a:t>
            </a:r>
            <a:r>
              <a:rPr lang="en-US" sz="2000" dirty="0">
                <a:solidFill>
                  <a:schemeClr val="tx2"/>
                </a:solidFill>
              </a:rPr>
              <a:t>) </a:t>
            </a:r>
          </a:p>
          <a:p>
            <a:r>
              <a:rPr lang="en-US" sz="2000" dirty="0">
                <a:solidFill>
                  <a:schemeClr val="tx2"/>
                </a:solidFill>
              </a:rPr>
              <a:t>New Need for PPE </a:t>
            </a:r>
          </a:p>
          <a:p>
            <a:r>
              <a:rPr lang="en-US" sz="2000" dirty="0">
                <a:solidFill>
                  <a:schemeClr val="tx2"/>
                </a:solidFill>
              </a:rPr>
              <a:t>New Need for Additional Outdoor Space </a:t>
            </a:r>
          </a:p>
          <a:p>
            <a:r>
              <a:rPr lang="en-US" sz="2000" dirty="0">
                <a:solidFill>
                  <a:schemeClr val="tx2"/>
                </a:solidFill>
              </a:rPr>
              <a:t>New Need for Health Screening Tools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New Need for Health Service Delivery and Cleaning Protocols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Increased Need for Social Emotional Support to Students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Increased Need for Intervention Services 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323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mtClean="0">
                <a:solidFill>
                  <a:srgbClr val="FFFFFF"/>
                </a:solidFill>
              </a:rPr>
              <a:t>Article 27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Zero-Based Budget Process</a:t>
            </a:r>
          </a:p>
          <a:p>
            <a:r>
              <a:rPr lang="en-US" sz="2800" dirty="0"/>
              <a:t>Review of All Areas Including</a:t>
            </a:r>
          </a:p>
          <a:p>
            <a:pPr lvl="1"/>
            <a:r>
              <a:rPr lang="en-US" sz="2400" dirty="0"/>
              <a:t>Legal, salaries and staffing </a:t>
            </a:r>
            <a:r>
              <a:rPr lang="en-US" sz="2400" dirty="0" err="1"/>
              <a:t>fte’s</a:t>
            </a:r>
            <a:r>
              <a:rPr lang="en-US" sz="2400" dirty="0"/>
              <a:t>, contracted services, PD, textbooks, equipment, etc.</a:t>
            </a:r>
          </a:p>
          <a:p>
            <a:pPr lvl="1"/>
            <a:r>
              <a:rPr lang="en-US" sz="2400" dirty="0"/>
              <a:t>Special Education- in &amp; out of District tuition's, staffing model (tutors/aides), etc.</a:t>
            </a:r>
          </a:p>
          <a:p>
            <a:pPr lvl="1"/>
            <a:r>
              <a:rPr lang="en-US" sz="2400" dirty="0"/>
              <a:t>Supplies and </a:t>
            </a:r>
            <a:r>
              <a:rPr lang="en-US" sz="2400" dirty="0" smtClean="0"/>
              <a:t>materials</a:t>
            </a:r>
          </a:p>
          <a:p>
            <a:pPr lvl="1"/>
            <a:r>
              <a:rPr lang="en-US" sz="2400" dirty="0" smtClean="0"/>
              <a:t>Revenue and Grants</a:t>
            </a:r>
            <a:endParaRPr lang="en-US" sz="2400" dirty="0"/>
          </a:p>
          <a:p>
            <a:pPr lvl="1"/>
            <a:r>
              <a:rPr lang="en-US" sz="2400" dirty="0"/>
              <a:t>Class sizes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2927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27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122" y="1676400"/>
            <a:ext cx="7254278" cy="4013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>
                <a:solidFill>
                  <a:schemeClr val="tx2"/>
                </a:solidFill>
              </a:rPr>
              <a:t>BUDGET DRIVERS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Salary-Guidance			</a:t>
            </a:r>
            <a:r>
              <a:rPr lang="en-US" sz="1800" dirty="0" smtClean="0">
                <a:solidFill>
                  <a:schemeClr val="tx2"/>
                </a:solidFill>
              </a:rPr>
              <a:t>42,356 </a:t>
            </a:r>
            <a:r>
              <a:rPr lang="en-US" sz="1800" dirty="0">
                <a:solidFill>
                  <a:schemeClr val="tx2"/>
                </a:solidFill>
              </a:rPr>
              <a:t>(3.98%)</a:t>
            </a:r>
          </a:p>
          <a:p>
            <a:r>
              <a:rPr lang="en-US" sz="1800" dirty="0">
                <a:solidFill>
                  <a:schemeClr val="tx2"/>
                </a:solidFill>
              </a:rPr>
              <a:t>Salary-IT Staff </a:t>
            </a:r>
            <a:r>
              <a:rPr lang="en-US" sz="1800" i="1" dirty="0">
                <a:solidFill>
                  <a:schemeClr val="tx2"/>
                </a:solidFill>
              </a:rPr>
              <a:t>(budget correction)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41,981 </a:t>
            </a:r>
            <a:r>
              <a:rPr lang="en-US" sz="1800" dirty="0">
                <a:solidFill>
                  <a:schemeClr val="tx2"/>
                </a:solidFill>
              </a:rPr>
              <a:t>(9.81%)</a:t>
            </a:r>
          </a:p>
          <a:p>
            <a:r>
              <a:rPr lang="en-US" sz="1800" dirty="0">
                <a:solidFill>
                  <a:schemeClr val="tx2"/>
                </a:solidFill>
              </a:rPr>
              <a:t>Salary-Campus Monitors		</a:t>
            </a:r>
            <a:r>
              <a:rPr lang="en-US" sz="1800" dirty="0" smtClean="0">
                <a:solidFill>
                  <a:schemeClr val="tx2"/>
                </a:solidFill>
              </a:rPr>
              <a:t>30,137 </a:t>
            </a:r>
            <a:r>
              <a:rPr lang="en-US" sz="1800" dirty="0">
                <a:solidFill>
                  <a:schemeClr val="tx2"/>
                </a:solidFill>
              </a:rPr>
              <a:t>(54.62%)</a:t>
            </a:r>
          </a:p>
          <a:p>
            <a:r>
              <a:rPr lang="en-US" sz="1800" dirty="0">
                <a:solidFill>
                  <a:schemeClr val="tx2"/>
                </a:solidFill>
              </a:rPr>
              <a:t>Salary-Administration			132,689 (33.90%)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chemeClr val="tx2"/>
                </a:solidFill>
              </a:rPr>
              <a:t>Special Education Coordinator (128,125)	</a:t>
            </a:r>
          </a:p>
          <a:p>
            <a:r>
              <a:rPr lang="en-US" sz="1800" dirty="0">
                <a:solidFill>
                  <a:schemeClr val="tx2"/>
                </a:solidFill>
              </a:rPr>
              <a:t>Contract Services			39,197 (2.60</a:t>
            </a:r>
            <a:r>
              <a:rPr lang="en-US" sz="1800" dirty="0" smtClean="0">
                <a:solidFill>
                  <a:schemeClr val="tx2"/>
                </a:solidFill>
              </a:rPr>
              <a:t>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i="1" dirty="0" smtClean="0">
                <a:solidFill>
                  <a:schemeClr val="tx2"/>
                </a:solidFill>
              </a:rPr>
              <a:t>Special Ed Transportation (65,020)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i="1" dirty="0" smtClean="0">
                <a:solidFill>
                  <a:schemeClr val="tx2"/>
                </a:solidFill>
              </a:rPr>
              <a:t>Ink </a:t>
            </a:r>
            <a:r>
              <a:rPr lang="en-US" sz="1800" i="1" dirty="0">
                <a:solidFill>
                  <a:schemeClr val="tx2"/>
                </a:solidFill>
              </a:rPr>
              <a:t>Toner Contract (20,569)</a:t>
            </a:r>
            <a:endParaRPr lang="en-US" sz="18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24857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27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122" y="1676400"/>
            <a:ext cx="7254278" cy="4013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>
                <a:solidFill>
                  <a:schemeClr val="tx2"/>
                </a:solidFill>
              </a:rPr>
              <a:t>BUDGET </a:t>
            </a:r>
            <a:r>
              <a:rPr lang="en-US" sz="1800" b="1" u="sng" dirty="0" smtClean="0">
                <a:solidFill>
                  <a:schemeClr val="tx2"/>
                </a:solidFill>
              </a:rPr>
              <a:t>DRIVERS (cont.)</a:t>
            </a:r>
            <a:endParaRPr lang="en-US" sz="1800" b="1" u="sng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Insurance/Pension			72,922 (2.56%)</a:t>
            </a:r>
          </a:p>
          <a:p>
            <a:r>
              <a:rPr lang="en-US" sz="1800" dirty="0">
                <a:solidFill>
                  <a:schemeClr val="tx2"/>
                </a:solidFill>
              </a:rPr>
              <a:t>Salary-Teachers			</a:t>
            </a:r>
            <a:r>
              <a:rPr lang="en-US" sz="1800" dirty="0" smtClean="0">
                <a:solidFill>
                  <a:schemeClr val="tx2"/>
                </a:solidFill>
              </a:rPr>
              <a:t>602,739 </a:t>
            </a:r>
            <a:r>
              <a:rPr lang="en-US" sz="1800" dirty="0">
                <a:solidFill>
                  <a:schemeClr val="tx2"/>
                </a:solidFill>
              </a:rPr>
              <a:t>(4.97</a:t>
            </a:r>
            <a:r>
              <a:rPr lang="en-US" sz="1800" dirty="0" smtClean="0">
                <a:solidFill>
                  <a:schemeClr val="tx2"/>
                </a:solidFill>
              </a:rPr>
              <a:t>%)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</a:p>
          <a:p>
            <a:r>
              <a:rPr lang="en-US" sz="1800" dirty="0">
                <a:solidFill>
                  <a:schemeClr val="tx2"/>
                </a:solidFill>
              </a:rPr>
              <a:t>Salary-Tutors				125,822 (13.17%)</a:t>
            </a:r>
          </a:p>
          <a:p>
            <a:r>
              <a:rPr lang="en-US" sz="1800" dirty="0">
                <a:solidFill>
                  <a:schemeClr val="tx2"/>
                </a:solidFill>
              </a:rPr>
              <a:t>Utilities 				</a:t>
            </a:r>
            <a:r>
              <a:rPr lang="en-US" sz="1800" u="sng" dirty="0" smtClean="0">
                <a:solidFill>
                  <a:schemeClr val="tx2"/>
                </a:solidFill>
              </a:rPr>
              <a:t>79,122 </a:t>
            </a:r>
            <a:r>
              <a:rPr lang="en-US" sz="1800" u="sng" dirty="0">
                <a:solidFill>
                  <a:schemeClr val="tx2"/>
                </a:solidFill>
              </a:rPr>
              <a:t>(16.82%)</a:t>
            </a:r>
          </a:p>
          <a:p>
            <a:pPr marL="426645" lvl="1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426645" lvl="1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	BUDGET DRIVERS TOTALS</a:t>
            </a:r>
            <a:r>
              <a:rPr lang="en-US" sz="1800" b="1" dirty="0" smtClean="0">
                <a:solidFill>
                  <a:schemeClr val="tx2"/>
                </a:solidFill>
              </a:rPr>
              <a:t>:</a:t>
            </a: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800" b="1" u="sng" dirty="0">
                <a:solidFill>
                  <a:schemeClr val="tx2"/>
                </a:solidFill>
              </a:rPr>
              <a:t>1,166,965</a:t>
            </a: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500" b="1" dirty="0">
                <a:solidFill>
                  <a:schemeClr val="tx2"/>
                </a:solidFill>
              </a:rPr>
              <a:t>	</a:t>
            </a:r>
            <a:endParaRPr lang="en-US" sz="15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0448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27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Charter/School Choice Assessments	-63,920 (-35.72%)</a:t>
            </a:r>
          </a:p>
          <a:p>
            <a:r>
              <a:rPr lang="en-US" sz="1800" dirty="0">
                <a:solidFill>
                  <a:schemeClr val="tx2"/>
                </a:solidFill>
              </a:rPr>
              <a:t>Special Education Tuitions		-514,071	(-22.03%)</a:t>
            </a:r>
          </a:p>
          <a:p>
            <a:r>
              <a:rPr lang="en-US" sz="1800" dirty="0">
                <a:solidFill>
                  <a:schemeClr val="tx2"/>
                </a:solidFill>
              </a:rPr>
              <a:t>Debt					-97,617 (-</a:t>
            </a:r>
            <a:r>
              <a:rPr lang="en-US" sz="1800" dirty="0" smtClean="0">
                <a:solidFill>
                  <a:schemeClr val="tx2"/>
                </a:solidFill>
              </a:rPr>
              <a:t>2.19%)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Field Trips				-18,445 (-55.15%)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	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</a:rPr>
              <a:t>COST </a:t>
            </a:r>
            <a:r>
              <a:rPr lang="en-US" sz="1800" b="1" dirty="0">
                <a:solidFill>
                  <a:schemeClr val="tx2"/>
                </a:solidFill>
              </a:rPr>
              <a:t>SAVING TOTALS:		</a:t>
            </a:r>
            <a:r>
              <a:rPr lang="en-US" sz="1800" b="1" u="sng" dirty="0">
                <a:solidFill>
                  <a:schemeClr val="tx2"/>
                </a:solidFill>
              </a:rPr>
              <a:t>-694,053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662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Other Post Employment Benefits (OPEB)</a:t>
            </a:r>
          </a:p>
          <a:p>
            <a:pPr marL="0" indent="0">
              <a:buNone/>
            </a:pPr>
            <a:r>
              <a:rPr lang="en-US" sz="2800" dirty="0" smtClean="0"/>
              <a:t>Total Fund Balance:    </a:t>
            </a:r>
            <a:r>
              <a:rPr lang="en-US" sz="2800" dirty="0" smtClean="0"/>
              <a:t>$5,668,402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			as of June 30</a:t>
            </a:r>
            <a:r>
              <a:rPr lang="en-US" sz="2400" smtClean="0"/>
              <a:t>, </a:t>
            </a:r>
            <a:r>
              <a:rPr lang="en-US" sz="2400" smtClean="0"/>
              <a:t>2020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59968"/>
              </p:ext>
            </p:extLst>
          </p:nvPr>
        </p:nvGraphicFramePr>
        <p:xfrm>
          <a:off x="1762129" y="3374268"/>
          <a:ext cx="5654565" cy="2863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8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Fiscal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FY2019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$676,103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$600,00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FY2020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$593,540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$563,444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FY2021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$548,087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FY2022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$487,953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15670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27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u="sng" dirty="0" smtClean="0"/>
              <a:t>Excess and Deficiency</a:t>
            </a:r>
          </a:p>
          <a:p>
            <a:pPr marL="0" indent="0">
              <a:buNone/>
            </a:pPr>
            <a:r>
              <a:rPr lang="en-US" sz="2400" dirty="0" smtClean="0"/>
              <a:t>History of Using E&amp;D as Revenue:</a:t>
            </a:r>
          </a:p>
          <a:p>
            <a:pPr marL="0" indent="0">
              <a:buNone/>
            </a:pPr>
            <a:r>
              <a:rPr lang="en-US" sz="2400" dirty="0" smtClean="0"/>
              <a:t>	FY18		$700,000		</a:t>
            </a:r>
          </a:p>
          <a:p>
            <a:pPr marL="0" indent="0">
              <a:buNone/>
            </a:pPr>
            <a:r>
              <a:rPr lang="en-US" sz="2400" dirty="0" smtClean="0"/>
              <a:t>	FY19		$689,000</a:t>
            </a:r>
          </a:p>
          <a:p>
            <a:pPr marL="0" indent="0">
              <a:buNone/>
            </a:pPr>
            <a:r>
              <a:rPr lang="en-US" sz="2400" dirty="0" smtClean="0"/>
              <a:t>	FY20		$350,000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FY21		$300,000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July 2020:  Moody’s Rating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Outlook- </a:t>
            </a:r>
            <a:r>
              <a:rPr lang="en-US" sz="2400" dirty="0" err="1" smtClean="0"/>
              <a:t>Aaa</a:t>
            </a:r>
            <a:r>
              <a:rPr lang="en-US" sz="2400" dirty="0" smtClean="0"/>
              <a:t> Stable </a:t>
            </a:r>
            <a:r>
              <a:rPr lang="en-US" sz="1600" dirty="0" smtClean="0"/>
              <a:t>(previously “negative outlook”)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B236-B9BE-4848-A776-8692BC60B4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10326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549</Words>
  <Application>Microsoft Office PowerPoint</Application>
  <PresentationFormat>On-screen Show (4:3)</PresentationFormat>
  <Paragraphs>187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Office Theme</vt:lpstr>
      <vt:lpstr>Default Design</vt:lpstr>
      <vt:lpstr>Article 27</vt:lpstr>
      <vt:lpstr>Article 27 APPROACHES TO THE FY21 SC BUDGET </vt:lpstr>
      <vt:lpstr>Article 27 APPROACHES TO THE FY21 SC BUDGET (cont.) </vt:lpstr>
      <vt:lpstr>Article 27</vt:lpstr>
      <vt:lpstr>Article 27</vt:lpstr>
      <vt:lpstr>Article 27</vt:lpstr>
      <vt:lpstr>Article 27</vt:lpstr>
      <vt:lpstr>Article 27</vt:lpstr>
      <vt:lpstr>Article 27</vt:lpstr>
      <vt:lpstr>Article 27</vt:lpstr>
      <vt:lpstr>Article 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Road Reconstruction  and Parking at CCHS</dc:title>
  <dc:creator>JOHN BOYNTON</dc:creator>
  <cp:lastModifiedBy>Jared Stanton</cp:lastModifiedBy>
  <cp:revision>71</cp:revision>
  <dcterms:created xsi:type="dcterms:W3CDTF">2019-02-10T21:19:42Z</dcterms:created>
  <dcterms:modified xsi:type="dcterms:W3CDTF">2020-08-13T18:05:14Z</dcterms:modified>
</cp:coreProperties>
</file>