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78" r:id="rId1"/>
    <p:sldMasterId id="2147484091" r:id="rId2"/>
  </p:sldMasterIdLst>
  <p:notesMasterIdLst>
    <p:notesMasterId r:id="rId13"/>
  </p:notesMasterIdLst>
  <p:sldIdLst>
    <p:sldId id="257" r:id="rId3"/>
    <p:sldId id="269" r:id="rId4"/>
    <p:sldId id="270" r:id="rId5"/>
    <p:sldId id="258" r:id="rId6"/>
    <p:sldId id="266" r:id="rId7"/>
    <p:sldId id="271" r:id="rId8"/>
    <p:sldId id="260" r:id="rId9"/>
    <p:sldId id="272" r:id="rId10"/>
    <p:sldId id="262" r:id="rId11"/>
    <p:sldId id="273"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51F3A"/>
    <a:srgbClr val="B6A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6" autoAdjust="0"/>
    <p:restoredTop sz="98382" autoAdjust="0"/>
  </p:normalViewPr>
  <p:slideViewPr>
    <p:cSldViewPr snapToGrid="0">
      <p:cViewPr varScale="1">
        <p:scale>
          <a:sx n="85" d="100"/>
          <a:sy n="85" d="100"/>
        </p:scale>
        <p:origin x="145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260251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804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49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490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59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879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Instead of breaking down the Budget Drivers by DESE Function, I broke them down by an “Expense Category”.  These categories included: contingency, contract services, equipment, legal, teacher longevity, teacher stipends, maintenance, memberships, overtime, professional development, Admin/Manager salaries, Teacher salary, tutor salary, clerical salary, maintenance/custodial etc... salaries were all categorized.  Other expense categories included supply/materials, textbook/curriculum, substitutes, utilities, etc.  In all, I created 32 different expense categories for the CPS side and the drivers on this slide were the biggest drivers in the FY20 budget.</a:t>
            </a:r>
          </a:p>
          <a:p>
            <a:endParaRPr lang="en-US" dirty="0"/>
          </a:p>
          <a:p>
            <a:r>
              <a:rPr lang="en-US" dirty="0"/>
              <a:t>The contract service category is increasing 15.53% due to a number of reasons: 1) which will be a common theme throughout this presentation, we did an audit of every account and things in the past that may have been a contract service may have been paid out of a different account; 2) special education contract services are going up 103K due to current and FY20 needs and also the expense type we are now charging them to; 3) Maintenance contract services are increasing 66K; 4) and lastly CASE Special Ed transportation costs are increasing 113K.</a:t>
            </a:r>
          </a:p>
          <a:p>
            <a:r>
              <a:rPr lang="en-US" dirty="0"/>
              <a:t>Employee Separation costs are going up 198%.  This may be a bit misleading for a few reasons: 1) we expect to fill all of the employees who are taking the incentive at a savings of approximately 30K.  We budgeted all teacher vacancies at 75K and we expect the average hire to be around this range. The savings are budgeted in a different expense category (i.e. teacher salaries).  2) This is the first year we budgeted the known early retirement incentive amount which is 233K.  Sick leave buyback is increasing 52,669.  </a:t>
            </a:r>
          </a:p>
          <a:p>
            <a:endParaRPr lang="en-US" dirty="0"/>
          </a:p>
          <a:p>
            <a:r>
              <a:rPr lang="en-US" dirty="0"/>
              <a:t>Aid salary is going up 11.81%, not necessary because we hired a lot more aids, unless a tutor’s position was doing this function in the past and it made more sense to hire an aid at a reduced cost but, because there were many aides’ that were being paid out of incorrect accounts such as the tutor accounts.  Therefore, you see an increase in aid’s percentage but, you will see a drastic decrease in the tutor percentage because we cleaned up the accounts. </a:t>
            </a:r>
          </a:p>
          <a:p>
            <a:endParaRPr lang="en-US" dirty="0"/>
          </a:p>
          <a:p>
            <a:r>
              <a:rPr lang="en-US" dirty="0"/>
              <a:t>Substitutes lines have increased 95.90% because DESE has created a new function for long term substitutes.  Instead of charging a long term substitutes’ salary directly to the teacher’s line that they are replacing, DESE created a new function so LTS can be reported.  This is not necessary a cost increase because contingencies were put in to salary lines themselves in the past.  Budgeting LTS is a guess and often times you see savings because the person going on leave is at a higher step and column then the person replacing them.  </a:t>
            </a:r>
          </a:p>
          <a:p>
            <a:endParaRPr lang="en-US" dirty="0"/>
          </a:p>
          <a:p>
            <a:r>
              <a:rPr lang="en-US" dirty="0"/>
              <a:t>We are currently about to enter contract negotiations with the CTA but, the contract expiring includes a double step raise for every teacher that is not on the top step of his or her scale.  For example, if you are currently a Master’s Step 6 this fiscal year, you would be placed on Master’s Step 8 for FY20.  This is a contractual increase and does not include a Cost of Living Increase (COLA) that is about to be bargained.  There is a budgeted increase in these lines for contract negotiations and we expect there to be a parity between the CTA and the CCTA.  Teacher salaries account for 22,537,742 of the 39,390,163 FY20 requested budget and 96% of the FY20 recommended increase. The amount budgeted for teachers in FY20 is 2,400,236 more than FY18 Actuals. </a:t>
            </a:r>
          </a:p>
          <a:p>
            <a:r>
              <a:rPr lang="en-US" dirty="0"/>
              <a:t>Supplies and Materials are going up 51.47% but, this is mainly due to the way that we budgeted these items differently than in the past.  We consolidated a number of supply, equipment, and even contract service lines. We also bumped up the elementary schools to where they were budgeted prior to FY18. In fact, the amount requested for supplies and materials is only 111k more than was spent in FY18 and that does not include any supply and material expenses that may have been spent out of the wrong category. The amount recommended is more on par with our historical spending.</a:t>
            </a:r>
          </a:p>
          <a:p>
            <a:endParaRPr lang="en-US" dirty="0"/>
          </a:p>
          <a:p>
            <a:r>
              <a:rPr lang="en-US" dirty="0"/>
              <a:t>The increase in clerical salary is contractual and putting staff in the correct accounts.</a:t>
            </a:r>
          </a:p>
          <a:p>
            <a:endParaRPr lang="en-US" dirty="0"/>
          </a:p>
          <a:p>
            <a:r>
              <a:rPr lang="en-US" dirty="0"/>
              <a:t>The increase in maintenance, custodial, and transportation is also contractual but, the increase is also driven by a new custodial FTE at the Sanborn that is needed to keep up with the needs of the building.  </a:t>
            </a:r>
          </a:p>
          <a:p>
            <a:endParaRPr lang="en-US" dirty="0"/>
          </a:p>
          <a:p>
            <a:r>
              <a:rPr lang="en-US" dirty="0"/>
              <a:t>Overall, we identified 2,647,573 in budget drivers.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39069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Instead of breaking down the Budget Drivers by DESE Function, I broke them down by an “Expense Category”.  These categories included: contingency, contract services, equipment, legal, teacher longevity, teacher stipends, maintenance, memberships, overtime, professional development, Admin/Manager salaries, Teacher salary, tutor salary, clerical salary, maintenance/custodial etc... salaries were all categorized.  Other expense categories included supply/materials, textbook/curriculum, substitutes, utilities, etc.  In all, I created 32 different expense categories for the CPS side and the drivers on this slide were the biggest drivers in the FY20 budget.</a:t>
            </a:r>
          </a:p>
          <a:p>
            <a:endParaRPr lang="en-US" dirty="0"/>
          </a:p>
          <a:p>
            <a:r>
              <a:rPr lang="en-US" dirty="0"/>
              <a:t>The contract service category is increasing 15.53% due to a number of reasons: 1) which will be a common theme throughout this presentation, we did an audit of every account and things in the past that may have been a contract service may have been paid out of a different account; 2) special education contract services are going up 103K due to current and FY20 needs and also the expense type we are now charging them to; 3) Maintenance contract services are increasing 66K; 4) and lastly CASE Special Ed transportation costs are increasing 113K.</a:t>
            </a:r>
          </a:p>
          <a:p>
            <a:r>
              <a:rPr lang="en-US" dirty="0"/>
              <a:t>Employee Separation costs are going up 198%.  This may be a bit misleading for a few reasons: 1) we expect to fill all of the employees who are taking the incentive at a savings of approximately 30K.  We budgeted all teacher vacancies at 75K and we expect the average hire to be around this range. The savings are budgeted in a different expense category (i.e. teacher salaries).  2) This is the first year we budgeted the known early retirement incentive amount which is 233K.  Sick leave buyback is increasing 52,669.  </a:t>
            </a:r>
          </a:p>
          <a:p>
            <a:endParaRPr lang="en-US" dirty="0"/>
          </a:p>
          <a:p>
            <a:r>
              <a:rPr lang="en-US" dirty="0"/>
              <a:t>Aid salary is going up 11.81%, not necessary because we hired a lot more aids, unless a tutor’s position was doing this function in the past and it made more sense to hire an aid at a reduced cost but, because there were many aides’ that were being paid out of incorrect accounts such as the tutor accounts.  Therefore, you see an increase in aid’s percentage but, you will see a drastic decrease in the tutor percentage because we cleaned up the accounts. </a:t>
            </a:r>
          </a:p>
          <a:p>
            <a:endParaRPr lang="en-US" dirty="0"/>
          </a:p>
          <a:p>
            <a:r>
              <a:rPr lang="en-US" dirty="0"/>
              <a:t>Substitutes lines have increased 95.90% because DESE has created a new function for long term substitutes.  Instead of charging a long term substitutes’ salary directly to the teacher’s line that they are replacing, DESE created a new function so LTS can be reported.  This is not necessary a cost increase because contingencies were put in to salary lines themselves in the past.  Budgeting LTS is a guess and often times you see savings because the person going on leave is at a higher step and column then the person replacing them.  </a:t>
            </a:r>
          </a:p>
          <a:p>
            <a:endParaRPr lang="en-US" dirty="0"/>
          </a:p>
          <a:p>
            <a:r>
              <a:rPr lang="en-US" dirty="0"/>
              <a:t>We are currently about to enter contract negotiations with the CTA but, the contract expiring includes a double step raise for every teacher that is not on the top step of his or her scale.  For example, if you are currently a Master’s Step 6 this fiscal year, you would be placed on Master’s Step 8 for FY20.  This is a contractual increase and does not include a Cost of Living Increase (COLA) that is about to be bargained.  There is a budgeted increase in these lines for contract negotiations and we expect there to be a parity between the CTA and the CCTA.  Teacher salaries account for 22,537,742 of the 39,390,163 FY20 requested budget and 96% of the FY20 recommended increase. The amount budgeted for teachers in FY20 is 2,400,236 more than FY18 Actuals. </a:t>
            </a:r>
          </a:p>
          <a:p>
            <a:r>
              <a:rPr lang="en-US" dirty="0"/>
              <a:t>Supplies and Materials are going up 51.47% but, this is mainly due to the way that we budgeted these items differently than in the past.  We consolidated a number of supply, equipment, and even contract service lines. We also bumped up the elementary schools to where they were budgeted prior to FY18. In fact, the amount requested for supplies and materials is only 111k more than was spent in FY18 and that does not include any supply and material expenses that may have been spent out of the wrong category. The amount recommended is more on par with our historical spending.</a:t>
            </a:r>
          </a:p>
          <a:p>
            <a:endParaRPr lang="en-US" dirty="0"/>
          </a:p>
          <a:p>
            <a:r>
              <a:rPr lang="en-US" dirty="0"/>
              <a:t>The increase in clerical salary is contractual and putting staff in the correct accounts.</a:t>
            </a:r>
          </a:p>
          <a:p>
            <a:endParaRPr lang="en-US" dirty="0"/>
          </a:p>
          <a:p>
            <a:r>
              <a:rPr lang="en-US" dirty="0"/>
              <a:t>The increase in maintenance, custodial, and transportation is also contractual but, the increase is also driven by a new custodial FTE at the Sanborn that is needed to keep up with the needs of the building.  </a:t>
            </a:r>
          </a:p>
          <a:p>
            <a:endParaRPr lang="en-US" dirty="0"/>
          </a:p>
          <a:p>
            <a:r>
              <a:rPr lang="en-US" dirty="0"/>
              <a:t>Overall, we identified 2,647,573 in budget drivers.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354489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879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838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b06983eba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g4b06983eba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879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482600"/>
            <a:ext cx="8382000" cy="56896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2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6682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03447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716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
        <p:nvSpPr>
          <p:cNvPr id="9" name="Title 1"/>
          <p:cNvSpPr>
            <a:spLocks noGrp="1"/>
          </p:cNvSpPr>
          <p:nvPr>
            <p:ph type="title"/>
          </p:nvPr>
        </p:nvSpPr>
        <p:spPr>
          <a:xfrm>
            <a:off x="822960" y="286605"/>
            <a:ext cx="7218104" cy="693784"/>
          </a:xfrm>
        </p:spPr>
        <p:txBody>
          <a:body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
        <p:nvSpPr>
          <p:cNvPr id="11" name="Title 1"/>
          <p:cNvSpPr>
            <a:spLocks noGrp="1"/>
          </p:cNvSpPr>
          <p:nvPr>
            <p:ph type="title"/>
          </p:nvPr>
        </p:nvSpPr>
        <p:spPr>
          <a:xfrm>
            <a:off x="822960" y="286605"/>
            <a:ext cx="7218104" cy="693784"/>
          </a:xfrm>
        </p:spPr>
        <p:txBody>
          <a:body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7439F0-79BF-4F4C-99E1-A7C8E9B116C1}"/>
              </a:ext>
            </a:extLst>
          </p:cNvPr>
          <p:cNvSpPr/>
          <p:nvPr userDrawn="1"/>
        </p:nvSpPr>
        <p:spPr>
          <a:xfrm>
            <a:off x="0" y="6400800"/>
            <a:ext cx="9144001" cy="457200"/>
          </a:xfrm>
          <a:prstGeom prst="rect">
            <a:avLst/>
          </a:prstGeom>
          <a:solidFill>
            <a:srgbClr val="651F3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762698A-AF32-CE4F-B191-75AD5542E146}"/>
              </a:ext>
            </a:extLst>
          </p:cNvPr>
          <p:cNvSpPr/>
          <p:nvPr userDrawn="1"/>
        </p:nvSpPr>
        <p:spPr>
          <a:xfrm>
            <a:off x="0" y="6334315"/>
            <a:ext cx="9144001" cy="65999"/>
          </a:xfrm>
          <a:prstGeom prst="rect">
            <a:avLst/>
          </a:prstGeom>
          <a:solidFill>
            <a:srgbClr val="B6A9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dirty="0"/>
          </a:p>
        </p:txBody>
      </p:sp>
      <p:sp>
        <p:nvSpPr>
          <p:cNvPr id="11" name="Title Placeholder 1"/>
          <p:cNvSpPr>
            <a:spLocks noGrp="1"/>
          </p:cNvSpPr>
          <p:nvPr>
            <p:ph type="title"/>
          </p:nvPr>
        </p:nvSpPr>
        <p:spPr>
          <a:xfrm>
            <a:off x="822960" y="286605"/>
            <a:ext cx="7218104" cy="693784"/>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2" name="Straight Connector 11"/>
          <p:cNvCxnSpPr/>
          <p:nvPr userDrawn="1"/>
        </p:nvCxnSpPr>
        <p:spPr>
          <a:xfrm>
            <a:off x="895149" y="111567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A202EE9-4F5E-C84B-B313-EE121C088A2F}"/>
              </a:ext>
            </a:extLst>
          </p:cNvPr>
          <p:cNvPicPr>
            <a:picLocks noChangeAspect="1"/>
          </p:cNvPicPr>
          <p:nvPr userDrawn="1"/>
        </p:nvPicPr>
        <p:blipFill>
          <a:blip r:embed="rId2"/>
          <a:stretch>
            <a:fillRect/>
          </a:stretch>
        </p:blipFill>
        <p:spPr>
          <a:xfrm>
            <a:off x="8224112" y="211501"/>
            <a:ext cx="724966" cy="75894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BED6407-30E9-7040-B64C-9483EFF770AA}" type="slidenum">
              <a:rPr lang="en-US"/>
              <a:pPr/>
              <a:t>‹#›</a:t>
            </a:fld>
            <a:endParaRPr lang="en-US"/>
          </a:p>
        </p:txBody>
      </p:sp>
    </p:spTree>
    <p:extLst>
      <p:ext uri="{BB962C8B-B14F-4D97-AF65-F5344CB8AC3E}">
        <p14:creationId xmlns:p14="http://schemas.microsoft.com/office/powerpoint/2010/main" val="2821031994"/>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9DAB236-B9BE-4848-A776-8692BC60B4A1}" type="slidenum">
              <a:rPr lang="en-US"/>
              <a:pPr/>
              <a:t>‹#›</a:t>
            </a:fld>
            <a:endParaRPr lang="en-US"/>
          </a:p>
        </p:txBody>
      </p:sp>
    </p:spTree>
    <p:extLst>
      <p:ext uri="{BB962C8B-B14F-4D97-AF65-F5344CB8AC3E}">
        <p14:creationId xmlns:p14="http://schemas.microsoft.com/office/powerpoint/2010/main" val="1595305217"/>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90C44BA-EF2D-4540-86A2-B73D31C3B625}" type="slidenum">
              <a:rPr lang="en-US"/>
              <a:pPr/>
              <a:t>‹#›</a:t>
            </a:fld>
            <a:endParaRPr lang="en-US"/>
          </a:p>
        </p:txBody>
      </p:sp>
    </p:spTree>
    <p:extLst>
      <p:ext uri="{BB962C8B-B14F-4D97-AF65-F5344CB8AC3E}">
        <p14:creationId xmlns:p14="http://schemas.microsoft.com/office/powerpoint/2010/main" val="240609268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98638"/>
            <a:ext cx="35814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8"/>
            <a:ext cx="35814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79321F8-999F-2B49-B6CA-9857EC0ECCAC}" type="slidenum">
              <a:rPr lang="en-US"/>
              <a:pPr/>
              <a:t>‹#›</a:t>
            </a:fld>
            <a:endParaRPr lang="en-US"/>
          </a:p>
        </p:txBody>
      </p:sp>
    </p:spTree>
    <p:extLst>
      <p:ext uri="{BB962C8B-B14F-4D97-AF65-F5344CB8AC3E}">
        <p14:creationId xmlns:p14="http://schemas.microsoft.com/office/powerpoint/2010/main" val="54194348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dirty="0"/>
          </a:p>
        </p:txBody>
      </p:sp>
      <p:sp>
        <p:nvSpPr>
          <p:cNvPr id="7" name="Rectangle 6"/>
          <p:cNvSpPr/>
          <p:nvPr userDrawn="1"/>
        </p:nvSpPr>
        <p:spPr>
          <a:xfrm>
            <a:off x="381000" y="482600"/>
            <a:ext cx="8382000" cy="56896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47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1F7303E-CDEA-4D46-927F-3644B7DC141B}" type="slidenum">
              <a:rPr lang="en-US"/>
              <a:pPr/>
              <a:t>‹#›</a:t>
            </a:fld>
            <a:endParaRPr lang="en-US"/>
          </a:p>
        </p:txBody>
      </p:sp>
    </p:spTree>
    <p:extLst>
      <p:ext uri="{BB962C8B-B14F-4D97-AF65-F5344CB8AC3E}">
        <p14:creationId xmlns:p14="http://schemas.microsoft.com/office/powerpoint/2010/main" val="177560816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BC94316-E6F7-9349-8CF1-3E3C8D0834B9}" type="slidenum">
              <a:rPr lang="en-US"/>
              <a:pPr/>
              <a:t>‹#›</a:t>
            </a:fld>
            <a:endParaRPr lang="en-US"/>
          </a:p>
        </p:txBody>
      </p:sp>
    </p:spTree>
    <p:extLst>
      <p:ext uri="{BB962C8B-B14F-4D97-AF65-F5344CB8AC3E}">
        <p14:creationId xmlns:p14="http://schemas.microsoft.com/office/powerpoint/2010/main" val="2228643885"/>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9C5DEE8C-63A8-8E4B-ADB4-9C239F5A303F}" type="slidenum">
              <a:rPr lang="en-US"/>
              <a:pPr/>
              <a:t>‹#›</a:t>
            </a:fld>
            <a:endParaRPr lang="en-US"/>
          </a:p>
        </p:txBody>
      </p:sp>
    </p:spTree>
    <p:extLst>
      <p:ext uri="{BB962C8B-B14F-4D97-AF65-F5344CB8AC3E}">
        <p14:creationId xmlns:p14="http://schemas.microsoft.com/office/powerpoint/2010/main" val="2253940005"/>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091BD13-A40F-6847-A6AD-C480FF34C867}" type="slidenum">
              <a:rPr lang="en-US"/>
              <a:pPr/>
              <a:t>‹#›</a:t>
            </a:fld>
            <a:endParaRPr lang="en-US"/>
          </a:p>
        </p:txBody>
      </p:sp>
    </p:spTree>
    <p:extLst>
      <p:ext uri="{BB962C8B-B14F-4D97-AF65-F5344CB8AC3E}">
        <p14:creationId xmlns:p14="http://schemas.microsoft.com/office/powerpoint/2010/main" val="1559151514"/>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55D9AF3-E7E0-344E-87D7-A5E41850D48E}" type="slidenum">
              <a:rPr lang="en-US"/>
              <a:pPr/>
              <a:t>‹#›</a:t>
            </a:fld>
            <a:endParaRPr lang="en-US"/>
          </a:p>
        </p:txBody>
      </p:sp>
    </p:spTree>
    <p:extLst>
      <p:ext uri="{BB962C8B-B14F-4D97-AF65-F5344CB8AC3E}">
        <p14:creationId xmlns:p14="http://schemas.microsoft.com/office/powerpoint/2010/main" val="5821848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D4B0456-7971-144A-AA69-2539BABBB56E}" type="slidenum">
              <a:rPr lang="en-US"/>
              <a:pPr/>
              <a:t>‹#›</a:t>
            </a:fld>
            <a:endParaRPr lang="en-US"/>
          </a:p>
        </p:txBody>
      </p:sp>
    </p:spTree>
    <p:extLst>
      <p:ext uri="{BB962C8B-B14F-4D97-AF65-F5344CB8AC3E}">
        <p14:creationId xmlns:p14="http://schemas.microsoft.com/office/powerpoint/2010/main" val="75384693"/>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838200"/>
            <a:ext cx="1828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838200"/>
            <a:ext cx="5334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686225C-5F2F-6544-9DC1-6A995687C663}" type="slidenum">
              <a:rPr lang="en-US"/>
              <a:pPr/>
              <a:t>‹#›</a:t>
            </a:fld>
            <a:endParaRPr lang="en-US"/>
          </a:p>
        </p:txBody>
      </p:sp>
    </p:spTree>
    <p:extLst>
      <p:ext uri="{BB962C8B-B14F-4D97-AF65-F5344CB8AC3E}">
        <p14:creationId xmlns:p14="http://schemas.microsoft.com/office/powerpoint/2010/main" val="163223636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151863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58509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43660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16180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88487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316682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8362CF7-34D8-4635-A9AE-FBAFA8966551}" type="slidenum">
              <a:rPr lang="en-US" smtClean="0"/>
              <a:t>‹#›</a:t>
            </a:fld>
            <a:endParaRPr lang="en-US"/>
          </a:p>
        </p:txBody>
      </p:sp>
    </p:spTree>
    <p:extLst>
      <p:ext uri="{BB962C8B-B14F-4D97-AF65-F5344CB8AC3E}">
        <p14:creationId xmlns:p14="http://schemas.microsoft.com/office/powerpoint/2010/main" val="25914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D328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62CF7-34D8-4635-A9AE-FBAFA8966551}" type="slidenum">
              <a:rPr lang="en-US" smtClean="0"/>
              <a:t>‹#›</a:t>
            </a:fld>
            <a:endParaRPr lang="en-US" dirty="0"/>
          </a:p>
        </p:txBody>
      </p:sp>
      <p:sp>
        <p:nvSpPr>
          <p:cNvPr id="7" name="Rectangle 6"/>
          <p:cNvSpPr/>
          <p:nvPr userDrawn="1"/>
        </p:nvSpPr>
        <p:spPr>
          <a:xfrm>
            <a:off x="381000" y="482600"/>
            <a:ext cx="8382000" cy="568960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3" descr="Town Seal"/>
          <p:cNvPicPr>
            <a:picLocks noChangeAspect="1" noChangeArrowheads="1"/>
          </p:cNvPicPr>
          <p:nvPr userDrawn="1"/>
        </p:nvPicPr>
        <p:blipFill>
          <a:blip r:embed="rId17">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57200" y="537193"/>
            <a:ext cx="1066800" cy="14075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084314"/>
      </p:ext>
    </p:extLst>
  </p:cSld>
  <p:clrMap bg1="dk1" tx1="lt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71" r:id="rId13"/>
    <p:sldLayoutId id="2147484072" r:id="rId14"/>
    <p:sldLayoutId id="214748407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bg1"/>
            </a:gs>
            <a:gs pos="100000">
              <a:schemeClr val="bg2"/>
            </a:gs>
          </a:gsLst>
          <a:path path="shape">
            <a:fillToRect l="50000" t="50000" r="50000" b="50000"/>
          </a:path>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838200"/>
            <a:ext cx="7239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798638"/>
            <a:ext cx="7315200" cy="429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ea typeface="+mn-ea"/>
              </a:defRPr>
            </a:lvl1pPr>
          </a:lstStyle>
          <a:p>
            <a:pPr>
              <a:defRPr/>
            </a:pPr>
            <a:endParaRPr lang="en-US" altLang="en-US"/>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ea typeface="+mn-ea"/>
              </a:defRPr>
            </a:lvl1pPr>
          </a:lstStyle>
          <a:p>
            <a:pPr>
              <a:defRPr/>
            </a:pPr>
            <a:endParaRPr lang="en-US" altLang="en-US"/>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46D104C-A399-1B4D-AB9C-6B7A03EDE409}" type="slidenum">
              <a:rPr lang="en-US"/>
              <a:pPr/>
              <a:t>‹#›</a:t>
            </a:fld>
            <a:endParaRPr lang="en-US"/>
          </a:p>
        </p:txBody>
      </p:sp>
      <p:sp>
        <p:nvSpPr>
          <p:cNvPr id="1032" name="Text Box 7"/>
          <p:cNvSpPr txBox="1">
            <a:spLocks noChangeArrowheads="1"/>
          </p:cNvSpPr>
          <p:nvPr/>
        </p:nvSpPr>
        <p:spPr bwMode="auto">
          <a:xfrm>
            <a:off x="4470400" y="5759450"/>
            <a:ext cx="1841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sz="1600">
              <a:solidFill>
                <a:schemeClr val="accent1"/>
              </a:solidFill>
            </a:endParaRPr>
          </a:p>
        </p:txBody>
      </p:sp>
      <p:pic>
        <p:nvPicPr>
          <p:cNvPr id="1034" name="Picture 23" descr="Town Seal"/>
          <p:cNvPicPr>
            <a:picLocks noChangeAspect="1" noChangeArrowheads="1"/>
          </p:cNvPicPr>
          <p:nvPr userDrawn="1"/>
        </p:nvPicPr>
        <p:blipFill>
          <a:blip r:embed="rId1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914400" y="838200"/>
            <a:ext cx="1066800" cy="1055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140380"/>
      </p:ext>
    </p:extLst>
  </p:cSld>
  <p:clrMap bg1="dk2" tx1="lt1" bg2="dk1" tx2="lt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spd="med">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Ø"/>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t>Article 25</a:t>
            </a:r>
            <a:endParaRPr dirty="0"/>
          </a:p>
        </p:txBody>
      </p:sp>
      <p:sp>
        <p:nvSpPr>
          <p:cNvPr id="93" name="Google Shape;93;p14"/>
          <p:cNvSpPr txBox="1">
            <a:spLocks noGrp="1"/>
          </p:cNvSpPr>
          <p:nvPr>
            <p:ph idx="1"/>
          </p:nvPr>
        </p:nvSpPr>
        <p:spPr>
          <a:xfrm>
            <a:off x="994914" y="1884744"/>
            <a:ext cx="7311053" cy="4226313"/>
          </a:xfrm>
          <a:prstGeom prst="rect">
            <a:avLst/>
          </a:prstGeom>
          <a:noFill/>
          <a:ln>
            <a:noFill/>
          </a:ln>
        </p:spPr>
        <p:txBody>
          <a:bodyPr spcFirstLastPara="1" wrap="square" lIns="91425" tIns="45700" rIns="91425" bIns="45700" anchor="t" anchorCtr="0">
            <a:noAutofit/>
          </a:bodyPr>
          <a:lstStyle/>
          <a:p>
            <a:pPr marL="0" indent="0">
              <a:buNone/>
            </a:pPr>
            <a:r>
              <a:rPr lang="en-US" sz="1800" dirty="0"/>
              <a:t>To determine whether the Town will vote to raise and appropriate, or transfer </a:t>
            </a:r>
            <a:r>
              <a:rPr lang="en-US" sz="1800" dirty="0" smtClean="0"/>
              <a:t>from available </a:t>
            </a:r>
            <a:r>
              <a:rPr lang="en-US" sz="1800" dirty="0"/>
              <a:t>funds, the sum of </a:t>
            </a:r>
            <a:r>
              <a:rPr lang="en-US" sz="1800" dirty="0" smtClean="0"/>
              <a:t>$40,777,193 or </a:t>
            </a:r>
            <a:r>
              <a:rPr lang="en-US" sz="1800" dirty="0"/>
              <a:t>any other sum, for the following necessary and </a:t>
            </a:r>
            <a:r>
              <a:rPr lang="en-US" sz="1800" dirty="0" smtClean="0"/>
              <a:t>expedient purposes </a:t>
            </a:r>
            <a:r>
              <a:rPr lang="en-US" sz="1800" dirty="0"/>
              <a:t>of the public schools of the Town for the fiscal year ending June 30, </a:t>
            </a:r>
            <a:r>
              <a:rPr lang="en-US" sz="1800" dirty="0" smtClean="0"/>
              <a:t>2021, </a:t>
            </a:r>
            <a:r>
              <a:rPr lang="en-US" sz="1800" dirty="0"/>
              <a:t>or take any other </a:t>
            </a:r>
            <a:r>
              <a:rPr lang="en-US" sz="1800" dirty="0" smtClean="0"/>
              <a:t>action relative </a:t>
            </a:r>
            <a:r>
              <a:rPr lang="en-US" sz="1800" dirty="0"/>
              <a:t>thereto</a:t>
            </a:r>
            <a:r>
              <a:rPr lang="en-US" sz="1800" dirty="0" smtClean="0"/>
              <a:t>:</a:t>
            </a:r>
          </a:p>
          <a:p>
            <a:endParaRPr lang="en-US" sz="1800" dirty="0"/>
          </a:p>
          <a:p>
            <a:pPr marL="0" indent="0">
              <a:buNone/>
            </a:pPr>
            <a:endParaRPr sz="1800" dirty="0"/>
          </a:p>
        </p:txBody>
      </p:sp>
      <p:graphicFrame>
        <p:nvGraphicFramePr>
          <p:cNvPr id="2" name="Table 1"/>
          <p:cNvGraphicFramePr>
            <a:graphicFrameLocks noGrp="1"/>
          </p:cNvGraphicFramePr>
          <p:nvPr>
            <p:extLst>
              <p:ext uri="{D42A27DB-BD31-4B8C-83A1-F6EECF244321}">
                <p14:modId xmlns:p14="http://schemas.microsoft.com/office/powerpoint/2010/main" val="2277994279"/>
              </p:ext>
            </p:extLst>
          </p:nvPr>
        </p:nvGraphicFramePr>
        <p:xfrm>
          <a:off x="1166954" y="3466901"/>
          <a:ext cx="6955960" cy="2103120"/>
        </p:xfrm>
        <a:graphic>
          <a:graphicData uri="http://schemas.openxmlformats.org/drawingml/2006/table">
            <a:tbl>
              <a:tblPr firstRow="1" bandRow="1" bandCol="1">
                <a:tableStyleId>{125E5076-3810-47DD-B79F-674D7AD40C01}</a:tableStyleId>
              </a:tblPr>
              <a:tblGrid>
                <a:gridCol w="1738990">
                  <a:extLst>
                    <a:ext uri="{9D8B030D-6E8A-4147-A177-3AD203B41FA5}">
                      <a16:colId xmlns:a16="http://schemas.microsoft.com/office/drawing/2014/main" val="20000"/>
                    </a:ext>
                  </a:extLst>
                </a:gridCol>
                <a:gridCol w="1738990">
                  <a:extLst>
                    <a:ext uri="{9D8B030D-6E8A-4147-A177-3AD203B41FA5}">
                      <a16:colId xmlns:a16="http://schemas.microsoft.com/office/drawing/2014/main" val="20001"/>
                    </a:ext>
                  </a:extLst>
                </a:gridCol>
                <a:gridCol w="1738990">
                  <a:extLst>
                    <a:ext uri="{9D8B030D-6E8A-4147-A177-3AD203B41FA5}">
                      <a16:colId xmlns:a16="http://schemas.microsoft.com/office/drawing/2014/main" val="20002"/>
                    </a:ext>
                  </a:extLst>
                </a:gridCol>
                <a:gridCol w="1738990">
                  <a:extLst>
                    <a:ext uri="{9D8B030D-6E8A-4147-A177-3AD203B41FA5}">
                      <a16:colId xmlns:a16="http://schemas.microsoft.com/office/drawing/2014/main" val="20003"/>
                    </a:ext>
                  </a:extLst>
                </a:gridCol>
              </a:tblGrid>
              <a:tr h="422872">
                <a:tc>
                  <a:txBody>
                    <a:bodyPr/>
                    <a:lstStyle/>
                    <a:p>
                      <a:pPr algn="ctr"/>
                      <a:r>
                        <a:rPr lang="en-US" dirty="0" smtClean="0"/>
                        <a:t>Department</a:t>
                      </a:r>
                      <a:endParaRPr lang="en-US"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t>FY2019 </a:t>
                      </a:r>
                      <a:r>
                        <a:rPr lang="en-US" baseline="0" dirty="0" smtClean="0"/>
                        <a:t>Adopted</a:t>
                      </a:r>
                      <a:endParaRPr lang="en-US"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t>FY2020 Adopted</a:t>
                      </a:r>
                      <a:endParaRPr lang="en-US"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800" dirty="0" smtClean="0"/>
                        <a:t>FY21 School Committee </a:t>
                      </a:r>
                    </a:p>
                    <a:p>
                      <a:pPr algn="ctr"/>
                      <a:r>
                        <a:rPr lang="en-US" sz="1800" dirty="0" smtClean="0"/>
                        <a:t>Vote</a:t>
                      </a:r>
                      <a:r>
                        <a:rPr lang="en-US" sz="1800" baseline="0" dirty="0" smtClean="0"/>
                        <a:t> </a:t>
                      </a:r>
                      <a:r>
                        <a:rPr lang="en-US" sz="1800" baseline="0" dirty="0" smtClean="0"/>
                        <a:t>8/11/20</a:t>
                      </a:r>
                      <a:endParaRPr lang="en-US" sz="1800"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22872">
                <a:tc>
                  <a:txBody>
                    <a:bodyPr/>
                    <a:lstStyle/>
                    <a:p>
                      <a:r>
                        <a:rPr lang="en-US" dirty="0" smtClean="0"/>
                        <a:t>Concord Public</a:t>
                      </a:r>
                      <a:r>
                        <a:rPr lang="en-US" baseline="0" dirty="0" smtClean="0"/>
                        <a:t> Schools Budget/ Appropriation</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dirty="0" smtClean="0"/>
                        <a:t>$38,246,895</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dirty="0" smtClean="0"/>
                        <a:t>$39,390,163</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dirty="0" smtClean="0"/>
                        <a:t>$40,777,193</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79DAB236-B9BE-4848-A776-8692BC60B4A1}" type="slidenum">
              <a:rPr lang="en-US" smtClean="0"/>
              <a:pPr/>
              <a:t>1</a:t>
            </a:fld>
            <a:endParaRPr 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t>Article 25</a:t>
            </a:r>
            <a:endParaRPr dirty="0"/>
          </a:p>
        </p:txBody>
      </p:sp>
      <p:sp>
        <p:nvSpPr>
          <p:cNvPr id="93" name="Google Shape;93;p14"/>
          <p:cNvSpPr txBox="1">
            <a:spLocks noGrp="1"/>
          </p:cNvSpPr>
          <p:nvPr>
            <p:ph idx="1"/>
          </p:nvPr>
        </p:nvSpPr>
        <p:spPr>
          <a:xfrm>
            <a:off x="994914" y="1884744"/>
            <a:ext cx="7311053" cy="4226313"/>
          </a:xfrm>
          <a:prstGeom prst="rect">
            <a:avLst/>
          </a:prstGeom>
          <a:noFill/>
          <a:ln>
            <a:noFill/>
          </a:ln>
        </p:spPr>
        <p:txBody>
          <a:bodyPr spcFirstLastPara="1" wrap="square" lIns="91425" tIns="45700" rIns="91425" bIns="45700" anchor="t" anchorCtr="0">
            <a:noAutofit/>
          </a:bodyPr>
          <a:lstStyle/>
          <a:p>
            <a:pPr marL="0" indent="0">
              <a:buNone/>
            </a:pPr>
            <a:r>
              <a:rPr lang="en-US" sz="1800" dirty="0"/>
              <a:t>To determine whether the Town will vote to raise and appropriate, or transfer </a:t>
            </a:r>
            <a:r>
              <a:rPr lang="en-US" sz="1800" dirty="0" smtClean="0"/>
              <a:t>from available </a:t>
            </a:r>
            <a:r>
              <a:rPr lang="en-US" sz="1800" dirty="0"/>
              <a:t>funds, the sum of </a:t>
            </a:r>
            <a:r>
              <a:rPr lang="en-US" sz="1800" dirty="0" smtClean="0"/>
              <a:t>$40,777,193 or </a:t>
            </a:r>
            <a:r>
              <a:rPr lang="en-US" sz="1800" dirty="0"/>
              <a:t>any other sum, for the following necessary and </a:t>
            </a:r>
            <a:r>
              <a:rPr lang="en-US" sz="1800" dirty="0" smtClean="0"/>
              <a:t>expedient purposes </a:t>
            </a:r>
            <a:r>
              <a:rPr lang="en-US" sz="1800" dirty="0"/>
              <a:t>of the public schools of the Town for the fiscal year ending June 30, </a:t>
            </a:r>
            <a:r>
              <a:rPr lang="en-US" sz="1800" dirty="0" smtClean="0"/>
              <a:t>2021, </a:t>
            </a:r>
            <a:r>
              <a:rPr lang="en-US" sz="1800" dirty="0"/>
              <a:t>or take any other </a:t>
            </a:r>
            <a:r>
              <a:rPr lang="en-US" sz="1800" dirty="0" smtClean="0"/>
              <a:t>action relative </a:t>
            </a:r>
            <a:r>
              <a:rPr lang="en-US" sz="1800" dirty="0"/>
              <a:t>thereto</a:t>
            </a:r>
            <a:r>
              <a:rPr lang="en-US" sz="1800" dirty="0" smtClean="0"/>
              <a:t>:</a:t>
            </a:r>
          </a:p>
          <a:p>
            <a:endParaRPr lang="en-US" sz="1800" dirty="0"/>
          </a:p>
          <a:p>
            <a:pPr marL="0" indent="0">
              <a:buNone/>
            </a:pPr>
            <a:endParaRPr sz="1800" dirty="0"/>
          </a:p>
        </p:txBody>
      </p:sp>
      <p:graphicFrame>
        <p:nvGraphicFramePr>
          <p:cNvPr id="2" name="Table 1"/>
          <p:cNvGraphicFramePr>
            <a:graphicFrameLocks noGrp="1"/>
          </p:cNvGraphicFramePr>
          <p:nvPr>
            <p:extLst>
              <p:ext uri="{D42A27DB-BD31-4B8C-83A1-F6EECF244321}">
                <p14:modId xmlns:p14="http://schemas.microsoft.com/office/powerpoint/2010/main" val="2277994279"/>
              </p:ext>
            </p:extLst>
          </p:nvPr>
        </p:nvGraphicFramePr>
        <p:xfrm>
          <a:off x="1166954" y="3466901"/>
          <a:ext cx="6955960" cy="2103120"/>
        </p:xfrm>
        <a:graphic>
          <a:graphicData uri="http://schemas.openxmlformats.org/drawingml/2006/table">
            <a:tbl>
              <a:tblPr firstRow="1" bandRow="1" bandCol="1">
                <a:tableStyleId>{125E5076-3810-47DD-B79F-674D7AD40C01}</a:tableStyleId>
              </a:tblPr>
              <a:tblGrid>
                <a:gridCol w="1738990">
                  <a:extLst>
                    <a:ext uri="{9D8B030D-6E8A-4147-A177-3AD203B41FA5}">
                      <a16:colId xmlns:a16="http://schemas.microsoft.com/office/drawing/2014/main" val="20000"/>
                    </a:ext>
                  </a:extLst>
                </a:gridCol>
                <a:gridCol w="1738990">
                  <a:extLst>
                    <a:ext uri="{9D8B030D-6E8A-4147-A177-3AD203B41FA5}">
                      <a16:colId xmlns:a16="http://schemas.microsoft.com/office/drawing/2014/main" val="20001"/>
                    </a:ext>
                  </a:extLst>
                </a:gridCol>
                <a:gridCol w="1738990">
                  <a:extLst>
                    <a:ext uri="{9D8B030D-6E8A-4147-A177-3AD203B41FA5}">
                      <a16:colId xmlns:a16="http://schemas.microsoft.com/office/drawing/2014/main" val="20002"/>
                    </a:ext>
                  </a:extLst>
                </a:gridCol>
                <a:gridCol w="1738990">
                  <a:extLst>
                    <a:ext uri="{9D8B030D-6E8A-4147-A177-3AD203B41FA5}">
                      <a16:colId xmlns:a16="http://schemas.microsoft.com/office/drawing/2014/main" val="20003"/>
                    </a:ext>
                  </a:extLst>
                </a:gridCol>
              </a:tblGrid>
              <a:tr h="422872">
                <a:tc>
                  <a:txBody>
                    <a:bodyPr/>
                    <a:lstStyle/>
                    <a:p>
                      <a:pPr algn="ctr"/>
                      <a:r>
                        <a:rPr lang="en-US" dirty="0" smtClean="0"/>
                        <a:t>Department</a:t>
                      </a:r>
                      <a:endParaRPr lang="en-US"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t>FY2019 </a:t>
                      </a:r>
                      <a:r>
                        <a:rPr lang="en-US" baseline="0" dirty="0" smtClean="0"/>
                        <a:t>Adopted</a:t>
                      </a:r>
                      <a:endParaRPr lang="en-US"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t>FY2020 Adopted</a:t>
                      </a:r>
                      <a:endParaRPr lang="en-US"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1800" dirty="0" smtClean="0"/>
                        <a:t>FY21 School Committee </a:t>
                      </a:r>
                    </a:p>
                    <a:p>
                      <a:pPr algn="ctr"/>
                      <a:r>
                        <a:rPr lang="en-US" sz="1800" dirty="0" smtClean="0"/>
                        <a:t>Vote</a:t>
                      </a:r>
                      <a:r>
                        <a:rPr lang="en-US" sz="1800" baseline="0" dirty="0" smtClean="0"/>
                        <a:t> </a:t>
                      </a:r>
                      <a:r>
                        <a:rPr lang="en-US" sz="1800" baseline="0" dirty="0" smtClean="0"/>
                        <a:t>8/11/20</a:t>
                      </a:r>
                      <a:endParaRPr lang="en-US" sz="1800" b="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22872">
                <a:tc>
                  <a:txBody>
                    <a:bodyPr/>
                    <a:lstStyle/>
                    <a:p>
                      <a:r>
                        <a:rPr lang="en-US" dirty="0" smtClean="0"/>
                        <a:t>Concord Public</a:t>
                      </a:r>
                      <a:r>
                        <a:rPr lang="en-US" baseline="0" dirty="0" smtClean="0"/>
                        <a:t> Schools Budget/ Appropriation</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dirty="0" smtClean="0"/>
                        <a:t>$38,246,895</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dirty="0" smtClean="0"/>
                        <a:t>$39,390,163</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dirty="0" smtClean="0"/>
                        <a:t>$40,777,193</a:t>
                      </a:r>
                      <a:endParaRPr lang="en-US"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79DAB236-B9BE-4848-A776-8692BC60B4A1}" type="slidenum">
              <a:rPr lang="en-US" smtClean="0"/>
              <a:pPr/>
              <a:t>10</a:t>
            </a:fld>
            <a:endParaRPr lang="en-US"/>
          </a:p>
        </p:txBody>
      </p:sp>
    </p:spTree>
    <p:extLst>
      <p:ext uri="{BB962C8B-B14F-4D97-AF65-F5344CB8AC3E}">
        <p14:creationId xmlns:p14="http://schemas.microsoft.com/office/powerpoint/2010/main" val="260444587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914400" y="1434353"/>
            <a:ext cx="7239000" cy="1295399"/>
          </a:xfrm>
          <a:prstGeom prst="rect">
            <a:avLst/>
          </a:prstGeom>
          <a:noFill/>
          <a:ln>
            <a:noFill/>
          </a:ln>
        </p:spPr>
        <p:txBody>
          <a:bodyPr spcFirstLastPara="1" wrap="square" lIns="91425" tIns="45700" rIns="91425" bIns="45700" anchor="ctr" anchorCtr="0">
            <a:noAutofit/>
          </a:bodyPr>
          <a:lstStyle/>
          <a:p>
            <a:pPr>
              <a:spcBef>
                <a:spcPts val="0"/>
              </a:spcBef>
              <a:spcAft>
                <a:spcPts val="0"/>
              </a:spcAft>
              <a:buClr>
                <a:schemeClr val="dk1"/>
              </a:buClr>
              <a:buSzPts val="4400"/>
            </a:pPr>
            <a:r>
              <a:rPr lang="en-US" dirty="0" smtClean="0">
                <a:solidFill>
                  <a:srgbClr val="FFFFFF"/>
                </a:solidFill>
              </a:rPr>
              <a:t>Article </a:t>
            </a:r>
            <a:r>
              <a:rPr lang="en-US" dirty="0" smtClean="0">
                <a:solidFill>
                  <a:srgbClr val="FFFFFF"/>
                </a:solidFill>
              </a:rPr>
              <a:t>27</a:t>
            </a:r>
            <a:br>
              <a:rPr lang="en-US" dirty="0" smtClean="0">
                <a:solidFill>
                  <a:srgbClr val="FFFFFF"/>
                </a:solidFill>
              </a:rPr>
            </a:br>
            <a:r>
              <a:rPr lang="en-US" sz="2800" dirty="0" smtClean="0"/>
              <a:t>APPROACHES </a:t>
            </a:r>
            <a:r>
              <a:rPr lang="en-US" sz="2800" dirty="0"/>
              <a:t>TO THE FY21 SC BUDGET</a:t>
            </a:r>
            <a:r>
              <a:rPr lang="en-US" dirty="0"/>
              <a:t/>
            </a:r>
            <a:br>
              <a:rPr lang="en-US" dirty="0"/>
            </a:br>
            <a:endParaRPr dirty="0">
              <a:solidFill>
                <a:srgbClr val="FFFFFF"/>
              </a:solidFill>
            </a:endParaRPr>
          </a:p>
        </p:txBody>
      </p:sp>
      <p:sp>
        <p:nvSpPr>
          <p:cNvPr id="2" name="Content Placeholder 1"/>
          <p:cNvSpPr>
            <a:spLocks noGrp="1"/>
          </p:cNvSpPr>
          <p:nvPr>
            <p:ph idx="1"/>
          </p:nvPr>
        </p:nvSpPr>
        <p:spPr>
          <a:xfrm>
            <a:off x="914400" y="2662518"/>
            <a:ext cx="7254278" cy="4065493"/>
          </a:xfrm>
        </p:spPr>
        <p:txBody>
          <a:bodyPr/>
          <a:lstStyle/>
          <a:p>
            <a:r>
              <a:rPr lang="en-US" sz="2000" dirty="0" smtClean="0">
                <a:solidFill>
                  <a:schemeClr val="tx2"/>
                </a:solidFill>
              </a:rPr>
              <a:t>Maintenance </a:t>
            </a:r>
            <a:r>
              <a:rPr lang="en-US" sz="2000" dirty="0">
                <a:solidFill>
                  <a:schemeClr val="tx2"/>
                </a:solidFill>
              </a:rPr>
              <a:t>of Staff Given New Needs </a:t>
            </a:r>
          </a:p>
          <a:p>
            <a:r>
              <a:rPr lang="en-US" sz="2000" dirty="0">
                <a:solidFill>
                  <a:schemeClr val="tx2"/>
                </a:solidFill>
              </a:rPr>
              <a:t>Provision of Extensive Educational Software Platforms </a:t>
            </a:r>
          </a:p>
          <a:p>
            <a:r>
              <a:rPr lang="en-US" sz="2000" dirty="0">
                <a:solidFill>
                  <a:schemeClr val="tx2"/>
                </a:solidFill>
              </a:rPr>
              <a:t>Review of Materials Especially Those Shared by Students </a:t>
            </a:r>
          </a:p>
          <a:p>
            <a:r>
              <a:rPr lang="en-US" sz="2000" dirty="0">
                <a:solidFill>
                  <a:schemeClr val="tx2"/>
                </a:solidFill>
              </a:rPr>
              <a:t>Ongoing Development of Scheduling and Space Usage </a:t>
            </a:r>
          </a:p>
          <a:p>
            <a:r>
              <a:rPr lang="en-US" sz="2000" dirty="0">
                <a:solidFill>
                  <a:schemeClr val="tx2"/>
                </a:solidFill>
              </a:rPr>
              <a:t>Limited Access to Buildings and The Impact (i.e. daily substitutes) </a:t>
            </a:r>
          </a:p>
          <a:p>
            <a:r>
              <a:rPr lang="en-US" sz="2000" dirty="0">
                <a:solidFill>
                  <a:schemeClr val="tx2"/>
                </a:solidFill>
              </a:rPr>
              <a:t>Limited Travel of Students Outside of Buildings (i.e. field trips)</a:t>
            </a:r>
          </a:p>
          <a:p>
            <a:r>
              <a:rPr lang="en-US" sz="2000" dirty="0">
                <a:solidFill>
                  <a:schemeClr val="tx2"/>
                </a:solidFill>
              </a:rPr>
              <a:t>Increased Need for Summer Services </a:t>
            </a:r>
            <a:r>
              <a:rPr lang="en-US" sz="2000" dirty="0" smtClean="0">
                <a:solidFill>
                  <a:schemeClr val="tx2"/>
                </a:solidFill>
              </a:rPr>
              <a:t> </a:t>
            </a:r>
          </a:p>
          <a:p>
            <a:r>
              <a:rPr lang="en-US" sz="2000" dirty="0">
                <a:solidFill>
                  <a:schemeClr val="tx2"/>
                </a:solidFill>
              </a:rPr>
              <a:t>Increased Need for Particular Professional Development Opportunities (i.e. technology, reworking of curriculum) </a:t>
            </a:r>
          </a:p>
          <a:p>
            <a:endParaRPr lang="en-US" sz="2000" dirty="0">
              <a:solidFill>
                <a:schemeClr val="tx2"/>
              </a:solidFill>
            </a:endParaRPr>
          </a:p>
          <a:p>
            <a:pPr marL="457200" lvl="1" indent="0">
              <a:buNone/>
            </a:pPr>
            <a:endParaRPr lang="en-US" sz="2400" dirty="0"/>
          </a:p>
        </p:txBody>
      </p:sp>
      <p:sp>
        <p:nvSpPr>
          <p:cNvPr id="3" name="Slide Number Placeholder 2"/>
          <p:cNvSpPr>
            <a:spLocks noGrp="1"/>
          </p:cNvSpPr>
          <p:nvPr>
            <p:ph type="sldNum" sz="quarter" idx="12"/>
          </p:nvPr>
        </p:nvSpPr>
        <p:spPr/>
        <p:txBody>
          <a:bodyPr/>
          <a:lstStyle/>
          <a:p>
            <a:fld id="{79DAB236-B9BE-4848-A776-8692BC60B4A1}" type="slidenum">
              <a:rPr lang="en-US" smtClean="0"/>
              <a:pPr/>
              <a:t>2</a:t>
            </a:fld>
            <a:endParaRPr lang="en-US"/>
          </a:p>
        </p:txBody>
      </p:sp>
    </p:spTree>
    <p:extLst>
      <p:ext uri="{BB962C8B-B14F-4D97-AF65-F5344CB8AC3E}">
        <p14:creationId xmlns:p14="http://schemas.microsoft.com/office/powerpoint/2010/main" val="1564336946"/>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914400" y="838199"/>
            <a:ext cx="7239000" cy="2734235"/>
          </a:xfrm>
          <a:prstGeom prst="rect">
            <a:avLst/>
          </a:prstGeom>
          <a:noFill/>
          <a:ln>
            <a:noFill/>
          </a:ln>
        </p:spPr>
        <p:txBody>
          <a:bodyPr spcFirstLastPara="1" wrap="square" lIns="91425" tIns="45700" rIns="91425" bIns="45700" anchor="ctr" anchorCtr="0">
            <a:noAutofit/>
          </a:bodyPr>
          <a:lstStyle/>
          <a:p>
            <a:pPr>
              <a:spcBef>
                <a:spcPts val="0"/>
              </a:spcBef>
              <a:spcAft>
                <a:spcPts val="0"/>
              </a:spcAft>
              <a:buClr>
                <a:schemeClr val="dk1"/>
              </a:buClr>
              <a:buSzPts val="4400"/>
            </a:pPr>
            <a:r>
              <a:rPr lang="en-US" dirty="0" smtClean="0">
                <a:solidFill>
                  <a:srgbClr val="FFFFFF"/>
                </a:solidFill>
              </a:rPr>
              <a:t>Article </a:t>
            </a:r>
            <a:r>
              <a:rPr lang="en-US" dirty="0" smtClean="0">
                <a:solidFill>
                  <a:srgbClr val="FFFFFF"/>
                </a:solidFill>
              </a:rPr>
              <a:t>27</a:t>
            </a:r>
            <a:br>
              <a:rPr lang="en-US" dirty="0" smtClean="0">
                <a:solidFill>
                  <a:srgbClr val="FFFFFF"/>
                </a:solidFill>
              </a:rPr>
            </a:br>
            <a:r>
              <a:rPr lang="en-US" sz="2800" dirty="0" smtClean="0"/>
              <a:t>APPROACHES </a:t>
            </a:r>
            <a:r>
              <a:rPr lang="en-US" sz="2800" dirty="0"/>
              <a:t>TO THE FY21 SC </a:t>
            </a:r>
            <a:r>
              <a:rPr lang="en-US" sz="2800" dirty="0" smtClean="0"/>
              <a:t>BUDGET (cont.)</a:t>
            </a:r>
            <a:r>
              <a:rPr lang="en-US" dirty="0"/>
              <a:t/>
            </a:r>
            <a:br>
              <a:rPr lang="en-US" dirty="0"/>
            </a:br>
            <a:endParaRPr dirty="0">
              <a:solidFill>
                <a:srgbClr val="FFFFFF"/>
              </a:solidFill>
            </a:endParaRPr>
          </a:p>
        </p:txBody>
      </p:sp>
      <p:sp>
        <p:nvSpPr>
          <p:cNvPr id="2" name="Content Placeholder 1"/>
          <p:cNvSpPr>
            <a:spLocks noGrp="1"/>
          </p:cNvSpPr>
          <p:nvPr>
            <p:ph idx="1"/>
          </p:nvPr>
        </p:nvSpPr>
        <p:spPr>
          <a:xfrm>
            <a:off x="914400" y="2886635"/>
            <a:ext cx="7254278" cy="3166140"/>
          </a:xfrm>
        </p:spPr>
        <p:txBody>
          <a:bodyPr/>
          <a:lstStyle/>
          <a:p>
            <a:r>
              <a:rPr lang="en-US" sz="2000" dirty="0">
                <a:solidFill>
                  <a:schemeClr val="tx2"/>
                </a:solidFill>
              </a:rPr>
              <a:t>Revision of Certain Program Delivery (i.e. performing arts, </a:t>
            </a:r>
            <a:r>
              <a:rPr lang="en-US" sz="2000" dirty="0" err="1">
                <a:solidFill>
                  <a:schemeClr val="tx2"/>
                </a:solidFill>
              </a:rPr>
              <a:t>extracurriculars</a:t>
            </a:r>
            <a:r>
              <a:rPr lang="en-US" sz="2000" dirty="0">
                <a:solidFill>
                  <a:schemeClr val="tx2"/>
                </a:solidFill>
              </a:rPr>
              <a:t>) </a:t>
            </a:r>
          </a:p>
          <a:p>
            <a:r>
              <a:rPr lang="en-US" sz="2000" dirty="0">
                <a:solidFill>
                  <a:schemeClr val="tx2"/>
                </a:solidFill>
              </a:rPr>
              <a:t>New Need for PPE </a:t>
            </a:r>
          </a:p>
          <a:p>
            <a:r>
              <a:rPr lang="en-US" sz="2000" dirty="0">
                <a:solidFill>
                  <a:schemeClr val="tx2"/>
                </a:solidFill>
              </a:rPr>
              <a:t>New Need for Additional Outdoor Space </a:t>
            </a:r>
          </a:p>
          <a:p>
            <a:r>
              <a:rPr lang="en-US" sz="2000" dirty="0">
                <a:solidFill>
                  <a:schemeClr val="tx2"/>
                </a:solidFill>
              </a:rPr>
              <a:t>New Need for Health Screening Tools </a:t>
            </a:r>
          </a:p>
          <a:p>
            <a:r>
              <a:rPr lang="en-US" sz="2000" dirty="0">
                <a:solidFill>
                  <a:schemeClr val="tx2"/>
                </a:solidFill>
              </a:rPr>
              <a:t>New Need for Health Service Delivery and Cleaning Protocols </a:t>
            </a:r>
          </a:p>
          <a:p>
            <a:r>
              <a:rPr lang="en-US" sz="2000" dirty="0">
                <a:solidFill>
                  <a:schemeClr val="tx2"/>
                </a:solidFill>
              </a:rPr>
              <a:t>Increased Need for Social Emotional Support to Students </a:t>
            </a:r>
          </a:p>
          <a:p>
            <a:r>
              <a:rPr lang="en-US" sz="2000" dirty="0">
                <a:solidFill>
                  <a:schemeClr val="tx2"/>
                </a:solidFill>
              </a:rPr>
              <a:t>Increased Need for Intervention Services </a:t>
            </a:r>
          </a:p>
          <a:p>
            <a:endParaRPr lang="en-US" sz="2000" dirty="0">
              <a:solidFill>
                <a:schemeClr val="tx2"/>
              </a:solidFill>
            </a:endParaRPr>
          </a:p>
          <a:p>
            <a:pPr marL="457200" lvl="1" indent="0">
              <a:buNone/>
            </a:pPr>
            <a:endParaRPr lang="en-US" sz="2400" dirty="0"/>
          </a:p>
        </p:txBody>
      </p:sp>
      <p:sp>
        <p:nvSpPr>
          <p:cNvPr id="3" name="Slide Number Placeholder 2"/>
          <p:cNvSpPr>
            <a:spLocks noGrp="1"/>
          </p:cNvSpPr>
          <p:nvPr>
            <p:ph type="sldNum" sz="quarter" idx="12"/>
          </p:nvPr>
        </p:nvSpPr>
        <p:spPr/>
        <p:txBody>
          <a:bodyPr/>
          <a:lstStyle/>
          <a:p>
            <a:fld id="{79DAB236-B9BE-4848-A776-8692BC60B4A1}" type="slidenum">
              <a:rPr lang="en-US" smtClean="0"/>
              <a:pPr/>
              <a:t>3</a:t>
            </a:fld>
            <a:endParaRPr lang="en-US"/>
          </a:p>
        </p:txBody>
      </p:sp>
    </p:spTree>
    <p:extLst>
      <p:ext uri="{BB962C8B-B14F-4D97-AF65-F5344CB8AC3E}">
        <p14:creationId xmlns:p14="http://schemas.microsoft.com/office/powerpoint/2010/main" val="2902404548"/>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solidFill>
                  <a:srgbClr val="FFFFFF"/>
                </a:solidFill>
              </a:rPr>
              <a:t>Article 25</a:t>
            </a:r>
            <a:endParaRPr dirty="0">
              <a:solidFill>
                <a:srgbClr val="FFFFFF"/>
              </a:solidFill>
            </a:endParaRPr>
          </a:p>
        </p:txBody>
      </p:sp>
      <p:sp>
        <p:nvSpPr>
          <p:cNvPr id="2" name="Content Placeholder 1"/>
          <p:cNvSpPr>
            <a:spLocks noGrp="1"/>
          </p:cNvSpPr>
          <p:nvPr>
            <p:ph idx="1"/>
          </p:nvPr>
        </p:nvSpPr>
        <p:spPr>
          <a:xfrm>
            <a:off x="914400" y="2038919"/>
            <a:ext cx="7254278" cy="4013856"/>
          </a:xfrm>
        </p:spPr>
        <p:txBody>
          <a:bodyPr/>
          <a:lstStyle/>
          <a:p>
            <a:pPr marL="0" indent="0" algn="ctr">
              <a:buNone/>
            </a:pPr>
            <a:r>
              <a:rPr lang="en-US" sz="2800" dirty="0" smtClean="0"/>
              <a:t>Zero-Based Budget Process</a:t>
            </a:r>
          </a:p>
          <a:p>
            <a:r>
              <a:rPr lang="en-US" sz="2800" dirty="0" smtClean="0"/>
              <a:t>Review of All Areas Including</a:t>
            </a:r>
          </a:p>
          <a:p>
            <a:pPr lvl="1"/>
            <a:r>
              <a:rPr lang="en-US" sz="2400" dirty="0" smtClean="0"/>
              <a:t>Legal, salaries and staffing </a:t>
            </a:r>
            <a:r>
              <a:rPr lang="en-US" sz="2400" dirty="0" err="1" smtClean="0"/>
              <a:t>fte’s</a:t>
            </a:r>
            <a:r>
              <a:rPr lang="en-US" sz="2400" dirty="0" smtClean="0"/>
              <a:t>, contracted </a:t>
            </a:r>
            <a:r>
              <a:rPr lang="en-US" sz="2400" dirty="0"/>
              <a:t>s</a:t>
            </a:r>
            <a:r>
              <a:rPr lang="en-US" sz="2400" dirty="0" smtClean="0"/>
              <a:t>ervices, PD, textbooks, equipment, etc.</a:t>
            </a:r>
          </a:p>
          <a:p>
            <a:pPr lvl="1"/>
            <a:r>
              <a:rPr lang="en-US" sz="2400" dirty="0" smtClean="0"/>
              <a:t>Special Education- in &amp; out of District tuition's, staffing model (tutors/aides), etc.</a:t>
            </a:r>
          </a:p>
          <a:p>
            <a:pPr lvl="1"/>
            <a:r>
              <a:rPr lang="en-US" sz="2400" dirty="0" smtClean="0"/>
              <a:t>Supplies and materials</a:t>
            </a:r>
          </a:p>
          <a:p>
            <a:pPr lvl="1"/>
            <a:r>
              <a:rPr lang="en-US" sz="2400" dirty="0" smtClean="0"/>
              <a:t>Class sizes</a:t>
            </a:r>
          </a:p>
          <a:p>
            <a:pPr lvl="1"/>
            <a:endParaRPr lang="en-US" sz="2400" dirty="0"/>
          </a:p>
        </p:txBody>
      </p:sp>
      <p:sp>
        <p:nvSpPr>
          <p:cNvPr id="3" name="Slide Number Placeholder 2"/>
          <p:cNvSpPr>
            <a:spLocks noGrp="1"/>
          </p:cNvSpPr>
          <p:nvPr>
            <p:ph type="sldNum" sz="quarter" idx="12"/>
          </p:nvPr>
        </p:nvSpPr>
        <p:spPr/>
        <p:txBody>
          <a:bodyPr/>
          <a:lstStyle/>
          <a:p>
            <a:fld id="{79DAB236-B9BE-4848-A776-8692BC60B4A1}" type="slidenum">
              <a:rPr lang="en-US" smtClean="0"/>
              <a:pPr/>
              <a:t>4</a:t>
            </a:fld>
            <a:endParaRPr lang="en-US"/>
          </a:p>
        </p:txBody>
      </p:sp>
    </p:spTree>
    <p:extLst>
      <p:ext uri="{BB962C8B-B14F-4D97-AF65-F5344CB8AC3E}">
        <p14:creationId xmlns:p14="http://schemas.microsoft.com/office/powerpoint/2010/main" val="2772912724"/>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Article 25</a:t>
            </a:r>
            <a:endParaRPr lang="en-US" b="1" dirty="0">
              <a:solidFill>
                <a:schemeClr val="tx2"/>
              </a:solidFill>
            </a:endParaRPr>
          </a:p>
        </p:txBody>
      </p:sp>
      <p:sp>
        <p:nvSpPr>
          <p:cNvPr id="3" name="Content Placeholder 2"/>
          <p:cNvSpPr>
            <a:spLocks noGrp="1"/>
          </p:cNvSpPr>
          <p:nvPr>
            <p:ph idx="1"/>
          </p:nvPr>
        </p:nvSpPr>
        <p:spPr/>
        <p:txBody>
          <a:bodyPr>
            <a:normAutofit/>
          </a:bodyPr>
          <a:lstStyle/>
          <a:p>
            <a:pPr marL="0" indent="0" algn="ctr">
              <a:buNone/>
            </a:pPr>
            <a:r>
              <a:rPr lang="en-US" sz="1650" b="1" u="sng" dirty="0" smtClean="0">
                <a:solidFill>
                  <a:schemeClr val="tx2"/>
                </a:solidFill>
              </a:rPr>
              <a:t>BUDGET DRIVERS</a:t>
            </a:r>
          </a:p>
          <a:p>
            <a:endParaRPr lang="en-US" sz="1650" dirty="0">
              <a:solidFill>
                <a:schemeClr val="tx2"/>
              </a:solidFill>
            </a:endParaRPr>
          </a:p>
          <a:p>
            <a:r>
              <a:rPr lang="en-US" sz="1800" dirty="0" smtClean="0">
                <a:solidFill>
                  <a:schemeClr val="tx2"/>
                </a:solidFill>
              </a:rPr>
              <a:t>Contingency</a:t>
            </a:r>
            <a:r>
              <a:rPr lang="en-US" sz="1800" dirty="0">
                <a:solidFill>
                  <a:schemeClr val="tx2"/>
                </a:solidFill>
              </a:rPr>
              <a:t>				25,000 (20.00%)</a:t>
            </a:r>
          </a:p>
          <a:p>
            <a:r>
              <a:rPr lang="en-US" sz="1800" dirty="0">
                <a:solidFill>
                  <a:schemeClr val="tx2"/>
                </a:solidFill>
              </a:rPr>
              <a:t>Salary-Team Chair (MS)		</a:t>
            </a:r>
            <a:r>
              <a:rPr lang="en-US" sz="1800" dirty="0" smtClean="0">
                <a:solidFill>
                  <a:schemeClr val="tx2"/>
                </a:solidFill>
              </a:rPr>
              <a:t>124,845 </a:t>
            </a:r>
            <a:r>
              <a:rPr lang="en-US" sz="1800" dirty="0">
                <a:solidFill>
                  <a:schemeClr val="tx2"/>
                </a:solidFill>
              </a:rPr>
              <a:t>(100.00%)</a:t>
            </a:r>
          </a:p>
          <a:p>
            <a:r>
              <a:rPr lang="en-US" sz="1800" dirty="0">
                <a:solidFill>
                  <a:schemeClr val="tx2"/>
                </a:solidFill>
              </a:rPr>
              <a:t>Principals/Asst. Principals		</a:t>
            </a:r>
            <a:r>
              <a:rPr lang="en-US" sz="1800" dirty="0" smtClean="0">
                <a:solidFill>
                  <a:schemeClr val="tx2"/>
                </a:solidFill>
              </a:rPr>
              <a:t>423,743 </a:t>
            </a:r>
            <a:r>
              <a:rPr lang="en-US" sz="1800" dirty="0">
                <a:solidFill>
                  <a:schemeClr val="tx2"/>
                </a:solidFill>
              </a:rPr>
              <a:t>(48.02%)</a:t>
            </a:r>
          </a:p>
          <a:p>
            <a:pPr lvl="6"/>
            <a:r>
              <a:rPr lang="en-US" sz="1200" i="1" dirty="0">
                <a:solidFill>
                  <a:schemeClr val="tx2"/>
                </a:solidFill>
              </a:rPr>
              <a:t>3 Elementary Assistant Principals (402,565) </a:t>
            </a:r>
          </a:p>
          <a:p>
            <a:r>
              <a:rPr lang="en-US" sz="1800" dirty="0">
                <a:solidFill>
                  <a:schemeClr val="tx2"/>
                </a:solidFill>
              </a:rPr>
              <a:t>Salary-Teachers			</a:t>
            </a:r>
            <a:r>
              <a:rPr lang="en-US" sz="1800" dirty="0" smtClean="0">
                <a:solidFill>
                  <a:schemeClr val="tx2"/>
                </a:solidFill>
              </a:rPr>
              <a:t>302,535 </a:t>
            </a:r>
            <a:r>
              <a:rPr lang="en-US" sz="1800" dirty="0">
                <a:solidFill>
                  <a:schemeClr val="tx2"/>
                </a:solidFill>
              </a:rPr>
              <a:t>(1.33%)</a:t>
            </a:r>
          </a:p>
          <a:p>
            <a:pPr lvl="6"/>
            <a:r>
              <a:rPr lang="en-US" sz="1200" i="1" dirty="0">
                <a:solidFill>
                  <a:schemeClr val="tx2"/>
                </a:solidFill>
              </a:rPr>
              <a:t>+705,100 or 3.10% increase w/Assistant Principal salaries</a:t>
            </a:r>
          </a:p>
          <a:p>
            <a:r>
              <a:rPr lang="en-US" sz="1800" dirty="0">
                <a:solidFill>
                  <a:schemeClr val="tx2"/>
                </a:solidFill>
              </a:rPr>
              <a:t>Salary-Tutors				573,979 (28.78%)</a:t>
            </a:r>
          </a:p>
          <a:p>
            <a:r>
              <a:rPr lang="en-US" sz="1800" dirty="0">
                <a:solidFill>
                  <a:schemeClr val="tx2"/>
                </a:solidFill>
              </a:rPr>
              <a:t>Student Activities			40,000  (100.00</a:t>
            </a:r>
            <a:r>
              <a:rPr lang="en-US" sz="1800" dirty="0" smtClean="0">
                <a:solidFill>
                  <a:schemeClr val="tx2"/>
                </a:solidFill>
              </a:rPr>
              <a:t>%)</a:t>
            </a:r>
          </a:p>
          <a:p>
            <a:r>
              <a:rPr lang="en-US" sz="1800" dirty="0">
                <a:solidFill>
                  <a:schemeClr val="tx2"/>
                </a:solidFill>
              </a:rPr>
              <a:t>Textbooks/Curriculum			37,174 (32.20%)</a:t>
            </a:r>
          </a:p>
          <a:p>
            <a:r>
              <a:rPr lang="en-US" sz="1800" dirty="0">
                <a:solidFill>
                  <a:schemeClr val="tx2"/>
                </a:solidFill>
              </a:rPr>
              <a:t>Preschool Tuition OFFSET		70,000  (50.00%)</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9DAB236-B9BE-4848-A776-8692BC60B4A1}" type="slidenum">
              <a:rPr lang="en-US" smtClean="0"/>
              <a:pPr/>
              <a:t>5</a:t>
            </a:fld>
            <a:endParaRPr lang="en-US"/>
          </a:p>
        </p:txBody>
      </p:sp>
    </p:spTree>
    <p:extLst>
      <p:ext uri="{BB962C8B-B14F-4D97-AF65-F5344CB8AC3E}">
        <p14:creationId xmlns:p14="http://schemas.microsoft.com/office/powerpoint/2010/main" val="41956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Article 25</a:t>
            </a:r>
            <a:endParaRPr lang="en-US" b="1" dirty="0">
              <a:solidFill>
                <a:schemeClr val="tx2"/>
              </a:solidFill>
            </a:endParaRPr>
          </a:p>
        </p:txBody>
      </p:sp>
      <p:sp>
        <p:nvSpPr>
          <p:cNvPr id="3" name="Content Placeholder 2"/>
          <p:cNvSpPr>
            <a:spLocks noGrp="1"/>
          </p:cNvSpPr>
          <p:nvPr>
            <p:ph idx="1"/>
          </p:nvPr>
        </p:nvSpPr>
        <p:spPr/>
        <p:txBody>
          <a:bodyPr>
            <a:normAutofit/>
          </a:bodyPr>
          <a:lstStyle/>
          <a:p>
            <a:pPr marL="0" indent="0" algn="ctr">
              <a:buNone/>
            </a:pPr>
            <a:r>
              <a:rPr lang="en-US" sz="1650" b="1" u="sng" dirty="0" smtClean="0">
                <a:solidFill>
                  <a:schemeClr val="tx2"/>
                </a:solidFill>
              </a:rPr>
              <a:t>BUDGET </a:t>
            </a:r>
            <a:r>
              <a:rPr lang="en-US" sz="1650" b="1" u="sng" dirty="0" smtClean="0">
                <a:solidFill>
                  <a:schemeClr val="tx2"/>
                </a:solidFill>
              </a:rPr>
              <a:t>DRIVERS (cont.)</a:t>
            </a:r>
            <a:endParaRPr lang="en-US" sz="1650" b="1" u="sng" dirty="0" smtClean="0">
              <a:solidFill>
                <a:schemeClr val="tx2"/>
              </a:solidFill>
            </a:endParaRPr>
          </a:p>
          <a:p>
            <a:endParaRPr lang="en-US" sz="1650" dirty="0">
              <a:solidFill>
                <a:schemeClr val="tx2"/>
              </a:solidFill>
            </a:endParaRPr>
          </a:p>
          <a:p>
            <a:r>
              <a:rPr lang="en-US" sz="1800" dirty="0">
                <a:solidFill>
                  <a:schemeClr val="tx2"/>
                </a:solidFill>
              </a:rPr>
              <a:t>Special Education Tuitions		</a:t>
            </a:r>
            <a:r>
              <a:rPr lang="en-US" sz="1800" dirty="0" smtClean="0">
                <a:solidFill>
                  <a:schemeClr val="tx2"/>
                </a:solidFill>
              </a:rPr>
              <a:t>334,000 </a:t>
            </a:r>
            <a:r>
              <a:rPr lang="en-US" sz="1800" dirty="0">
                <a:solidFill>
                  <a:schemeClr val="tx2"/>
                </a:solidFill>
              </a:rPr>
              <a:t>(35.76%)</a:t>
            </a:r>
          </a:p>
          <a:p>
            <a:pPr lvl="2"/>
            <a:r>
              <a:rPr lang="en-US" sz="1200" i="1" dirty="0">
                <a:solidFill>
                  <a:schemeClr val="tx2"/>
                </a:solidFill>
              </a:rPr>
              <a:t>Circuit Breaker FY20 vs FY21 Offset (299,094) </a:t>
            </a:r>
            <a:endParaRPr lang="en-US" sz="1200" dirty="0">
              <a:solidFill>
                <a:schemeClr val="tx2"/>
              </a:solidFill>
            </a:endParaRPr>
          </a:p>
          <a:p>
            <a:r>
              <a:rPr lang="en-US" sz="1800" dirty="0">
                <a:solidFill>
                  <a:schemeClr val="tx2"/>
                </a:solidFill>
              </a:rPr>
              <a:t>Utilities				</a:t>
            </a:r>
            <a:r>
              <a:rPr lang="en-US" sz="1800" dirty="0" smtClean="0">
                <a:solidFill>
                  <a:schemeClr val="tx2"/>
                </a:solidFill>
              </a:rPr>
              <a:t>94,697  </a:t>
            </a:r>
            <a:r>
              <a:rPr lang="en-US" sz="1800" dirty="0">
                <a:solidFill>
                  <a:schemeClr val="tx2"/>
                </a:solidFill>
              </a:rPr>
              <a:t>(9.37%)</a:t>
            </a:r>
          </a:p>
          <a:p>
            <a:r>
              <a:rPr lang="en-US" sz="1800" dirty="0">
                <a:solidFill>
                  <a:schemeClr val="tx2"/>
                </a:solidFill>
              </a:rPr>
              <a:t>Bus Replacement (2)			64,137 (37.32%)</a:t>
            </a:r>
          </a:p>
          <a:p>
            <a:endParaRPr lang="en-US" sz="1800" dirty="0">
              <a:solidFill>
                <a:schemeClr val="tx2"/>
              </a:solidFill>
            </a:endParaRPr>
          </a:p>
          <a:p>
            <a:pPr marL="0" indent="0">
              <a:buNone/>
            </a:pPr>
            <a:r>
              <a:rPr lang="en-US" sz="1800" dirty="0">
                <a:solidFill>
                  <a:schemeClr val="tx2"/>
                </a:solidFill>
              </a:rPr>
              <a:t>			</a:t>
            </a:r>
            <a:r>
              <a:rPr lang="en-US" sz="1800" b="1" dirty="0">
                <a:solidFill>
                  <a:schemeClr val="tx2"/>
                </a:solidFill>
              </a:rPr>
              <a:t>BUDGET DRIVERS:  </a:t>
            </a:r>
            <a:r>
              <a:rPr lang="en-US" sz="1800" b="1" u="sng" dirty="0">
                <a:solidFill>
                  <a:schemeClr val="tx2"/>
                </a:solidFill>
              </a:rPr>
              <a:t>2,090,110</a:t>
            </a:r>
            <a:r>
              <a:rPr lang="en-US" sz="1800" dirty="0">
                <a:solidFill>
                  <a:schemeClr val="tx2"/>
                </a:solidFill>
              </a:rPr>
              <a:t>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79DAB236-B9BE-4848-A776-8692BC60B4A1}" type="slidenum">
              <a:rPr lang="en-US" smtClean="0"/>
              <a:pPr/>
              <a:t>6</a:t>
            </a:fld>
            <a:endParaRPr lang="en-US"/>
          </a:p>
        </p:txBody>
      </p:sp>
    </p:spTree>
    <p:extLst>
      <p:ext uri="{BB962C8B-B14F-4D97-AF65-F5344CB8AC3E}">
        <p14:creationId xmlns:p14="http://schemas.microsoft.com/office/powerpoint/2010/main" val="124079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solidFill>
                  <a:srgbClr val="FFFFFF"/>
                </a:solidFill>
              </a:rPr>
              <a:t>Article 25</a:t>
            </a:r>
            <a:endParaRPr dirty="0">
              <a:solidFill>
                <a:srgbClr val="FFFFFF"/>
              </a:solidFill>
            </a:endParaRPr>
          </a:p>
        </p:txBody>
      </p:sp>
      <p:sp>
        <p:nvSpPr>
          <p:cNvPr id="2" name="Content Placeholder 1"/>
          <p:cNvSpPr>
            <a:spLocks noGrp="1"/>
          </p:cNvSpPr>
          <p:nvPr>
            <p:ph idx="1"/>
          </p:nvPr>
        </p:nvSpPr>
        <p:spPr>
          <a:xfrm>
            <a:off x="914400" y="2038919"/>
            <a:ext cx="7254278" cy="4013856"/>
          </a:xfrm>
        </p:spPr>
        <p:txBody>
          <a:bodyPr/>
          <a:lstStyle/>
          <a:p>
            <a:pPr marL="0" indent="0" algn="ctr">
              <a:buNone/>
            </a:pPr>
            <a:r>
              <a:rPr lang="en-US" sz="1650" b="1" u="sng" dirty="0" smtClean="0">
                <a:solidFill>
                  <a:schemeClr val="tx2"/>
                </a:solidFill>
              </a:rPr>
              <a:t>COST </a:t>
            </a:r>
            <a:r>
              <a:rPr lang="en-US" sz="1650" b="1" u="sng" dirty="0" smtClean="0">
                <a:solidFill>
                  <a:schemeClr val="tx2"/>
                </a:solidFill>
              </a:rPr>
              <a:t>SAVINGS</a:t>
            </a:r>
          </a:p>
          <a:p>
            <a:pPr marL="0" indent="0" algn="ctr">
              <a:buNone/>
            </a:pPr>
            <a:endParaRPr lang="en-US" sz="1650" b="1" u="sng" dirty="0" smtClean="0">
              <a:solidFill>
                <a:schemeClr val="tx2"/>
              </a:solidFill>
            </a:endParaRPr>
          </a:p>
          <a:p>
            <a:r>
              <a:rPr lang="en-US" sz="1400" dirty="0">
                <a:solidFill>
                  <a:schemeClr val="tx2"/>
                </a:solidFill>
              </a:rPr>
              <a:t>Contract Services				-141,245 (-6.77%)</a:t>
            </a:r>
          </a:p>
          <a:p>
            <a:pPr lvl="4"/>
            <a:r>
              <a:rPr lang="en-US" sz="1400" i="1" dirty="0">
                <a:solidFill>
                  <a:schemeClr val="tx2"/>
                </a:solidFill>
              </a:rPr>
              <a:t>Special Ed (208,391)</a:t>
            </a:r>
          </a:p>
          <a:p>
            <a:pPr lvl="4"/>
            <a:r>
              <a:rPr lang="en-US" sz="1400" i="1" dirty="0">
                <a:solidFill>
                  <a:schemeClr val="tx2"/>
                </a:solidFill>
              </a:rPr>
              <a:t>Maintenance (35,000)</a:t>
            </a:r>
          </a:p>
          <a:p>
            <a:pPr lvl="4"/>
            <a:r>
              <a:rPr lang="en-US" sz="1400" i="1" dirty="0">
                <a:solidFill>
                  <a:schemeClr val="tx2"/>
                </a:solidFill>
              </a:rPr>
              <a:t>Kindergarten Contractual Services (-20,000)</a:t>
            </a:r>
          </a:p>
          <a:p>
            <a:pPr lvl="4"/>
            <a:r>
              <a:rPr lang="en-US" sz="1400" i="1" dirty="0">
                <a:solidFill>
                  <a:schemeClr val="tx2"/>
                </a:solidFill>
              </a:rPr>
              <a:t>Translation Services (+28,000)</a:t>
            </a:r>
          </a:p>
          <a:p>
            <a:pPr lvl="4"/>
            <a:r>
              <a:rPr lang="en-US" sz="1400" i="1" dirty="0">
                <a:solidFill>
                  <a:schemeClr val="tx2"/>
                </a:solidFill>
              </a:rPr>
              <a:t>Special Ed Trans (+65,861)</a:t>
            </a:r>
          </a:p>
          <a:p>
            <a:pPr lvl="4"/>
            <a:r>
              <a:rPr lang="en-US" sz="1400" i="1" dirty="0" smtClean="0">
                <a:solidFill>
                  <a:schemeClr val="tx2"/>
                </a:solidFill>
              </a:rPr>
              <a:t>District </a:t>
            </a:r>
            <a:r>
              <a:rPr lang="en-US" sz="1400" i="1" dirty="0">
                <a:solidFill>
                  <a:schemeClr val="tx2"/>
                </a:solidFill>
              </a:rPr>
              <a:t>Wide Toner Contract (+26,445)</a:t>
            </a:r>
          </a:p>
          <a:p>
            <a:r>
              <a:rPr lang="en-US" sz="1400" dirty="0">
                <a:solidFill>
                  <a:schemeClr val="tx2"/>
                </a:solidFill>
              </a:rPr>
              <a:t>Equipment				-83,989  (-12.04)</a:t>
            </a:r>
          </a:p>
          <a:p>
            <a:r>
              <a:rPr lang="en-US" sz="1400" dirty="0">
                <a:solidFill>
                  <a:schemeClr val="tx2"/>
                </a:solidFill>
              </a:rPr>
              <a:t>Field Trips				-31,388  (-43.97%)</a:t>
            </a:r>
          </a:p>
          <a:p>
            <a:r>
              <a:rPr lang="en-US" sz="1400" dirty="0">
                <a:solidFill>
                  <a:schemeClr val="tx2"/>
                </a:solidFill>
              </a:rPr>
              <a:t>Professional Development			-92,810  (-31.53%)</a:t>
            </a:r>
          </a:p>
          <a:p>
            <a:r>
              <a:rPr lang="en-US" sz="1400" dirty="0">
                <a:solidFill>
                  <a:schemeClr val="tx2"/>
                </a:solidFill>
              </a:rPr>
              <a:t>Salary Aides				-25,352  (-1.79%)</a:t>
            </a:r>
          </a:p>
          <a:p>
            <a:r>
              <a:rPr lang="en-US" sz="1400" dirty="0">
                <a:solidFill>
                  <a:schemeClr val="tx2"/>
                </a:solidFill>
              </a:rPr>
              <a:t>Clerical				-36,084  (-5.51%)</a:t>
            </a:r>
            <a:endParaRPr lang="en-US" sz="1400" dirty="0">
              <a:solidFill>
                <a:schemeClr val="tx2"/>
              </a:solidFill>
            </a:endParaRPr>
          </a:p>
        </p:txBody>
      </p:sp>
      <p:sp>
        <p:nvSpPr>
          <p:cNvPr id="3" name="Slide Number Placeholder 2"/>
          <p:cNvSpPr>
            <a:spLocks noGrp="1"/>
          </p:cNvSpPr>
          <p:nvPr>
            <p:ph type="sldNum" sz="quarter" idx="12"/>
          </p:nvPr>
        </p:nvSpPr>
        <p:spPr/>
        <p:txBody>
          <a:bodyPr/>
          <a:lstStyle/>
          <a:p>
            <a:fld id="{79DAB236-B9BE-4848-A776-8692BC60B4A1}" type="slidenum">
              <a:rPr lang="en-US" smtClean="0"/>
              <a:pPr/>
              <a:t>7</a:t>
            </a:fld>
            <a:endParaRPr lang="en-US"/>
          </a:p>
        </p:txBody>
      </p:sp>
    </p:spTree>
    <p:extLst>
      <p:ext uri="{BB962C8B-B14F-4D97-AF65-F5344CB8AC3E}">
        <p14:creationId xmlns:p14="http://schemas.microsoft.com/office/powerpoint/2010/main" val="457856628"/>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solidFill>
                  <a:srgbClr val="FFFFFF"/>
                </a:solidFill>
              </a:rPr>
              <a:t>Article 25</a:t>
            </a:r>
            <a:endParaRPr dirty="0">
              <a:solidFill>
                <a:srgbClr val="FFFFFF"/>
              </a:solidFill>
            </a:endParaRPr>
          </a:p>
        </p:txBody>
      </p:sp>
      <p:sp>
        <p:nvSpPr>
          <p:cNvPr id="2" name="Content Placeholder 1"/>
          <p:cNvSpPr>
            <a:spLocks noGrp="1"/>
          </p:cNvSpPr>
          <p:nvPr>
            <p:ph idx="1"/>
          </p:nvPr>
        </p:nvSpPr>
        <p:spPr>
          <a:xfrm>
            <a:off x="914400" y="2038919"/>
            <a:ext cx="7254278" cy="4013856"/>
          </a:xfrm>
        </p:spPr>
        <p:txBody>
          <a:bodyPr/>
          <a:lstStyle/>
          <a:p>
            <a:pPr marL="0" indent="0" algn="ctr">
              <a:buNone/>
            </a:pPr>
            <a:r>
              <a:rPr lang="en-US" sz="1650" b="1" u="sng" dirty="0" smtClean="0">
                <a:solidFill>
                  <a:schemeClr val="tx2"/>
                </a:solidFill>
              </a:rPr>
              <a:t>COST </a:t>
            </a:r>
            <a:r>
              <a:rPr lang="en-US" sz="1650" b="1" u="sng" dirty="0" smtClean="0">
                <a:solidFill>
                  <a:schemeClr val="tx2"/>
                </a:solidFill>
              </a:rPr>
              <a:t>SAVINGS (cont.)</a:t>
            </a:r>
          </a:p>
          <a:p>
            <a:pPr marL="0" indent="0" algn="ctr">
              <a:buNone/>
            </a:pPr>
            <a:endParaRPr lang="en-US" sz="1650" b="1" u="sng" dirty="0" smtClean="0">
              <a:solidFill>
                <a:schemeClr val="tx2"/>
              </a:solidFill>
            </a:endParaRPr>
          </a:p>
          <a:p>
            <a:r>
              <a:rPr lang="en-US" sz="1400" dirty="0">
                <a:solidFill>
                  <a:schemeClr val="tx2"/>
                </a:solidFill>
              </a:rPr>
              <a:t>Salary-Non Union			-33,716   (-6.41%) </a:t>
            </a:r>
          </a:p>
          <a:p>
            <a:r>
              <a:rPr lang="en-US" sz="1400" dirty="0">
                <a:solidFill>
                  <a:schemeClr val="tx2"/>
                </a:solidFill>
              </a:rPr>
              <a:t>Clerical			</a:t>
            </a:r>
            <a:r>
              <a:rPr lang="en-US" sz="1400" dirty="0" smtClean="0">
                <a:solidFill>
                  <a:schemeClr val="tx2"/>
                </a:solidFill>
              </a:rPr>
              <a:t>-</a:t>
            </a:r>
            <a:r>
              <a:rPr lang="en-US" sz="1400" dirty="0">
                <a:solidFill>
                  <a:schemeClr val="tx2"/>
                </a:solidFill>
              </a:rPr>
              <a:t>36,084  (-5.51%)</a:t>
            </a:r>
          </a:p>
          <a:p>
            <a:r>
              <a:rPr lang="en-US" sz="1400" dirty="0">
                <a:solidFill>
                  <a:schemeClr val="tx2"/>
                </a:solidFill>
              </a:rPr>
              <a:t>Substitutes			</a:t>
            </a:r>
            <a:r>
              <a:rPr lang="en-US" sz="1400" dirty="0" smtClean="0">
                <a:solidFill>
                  <a:schemeClr val="tx2"/>
                </a:solidFill>
              </a:rPr>
              <a:t>-</a:t>
            </a:r>
            <a:r>
              <a:rPr lang="en-US" sz="1400" dirty="0">
                <a:solidFill>
                  <a:schemeClr val="tx2"/>
                </a:solidFill>
              </a:rPr>
              <a:t>173,287  (-47.96%)</a:t>
            </a:r>
          </a:p>
          <a:p>
            <a:pPr marL="426645" lvl="1" indent="0">
              <a:buNone/>
            </a:pPr>
            <a:endParaRPr lang="en-US" dirty="0" smtClean="0">
              <a:solidFill>
                <a:schemeClr val="tx2"/>
              </a:solidFill>
            </a:endParaRPr>
          </a:p>
          <a:p>
            <a:pPr marL="426645" lvl="1" indent="0">
              <a:buNone/>
            </a:pPr>
            <a:r>
              <a:rPr lang="en-US" sz="1400" b="1" dirty="0">
                <a:solidFill>
                  <a:schemeClr val="tx2"/>
                </a:solidFill>
              </a:rPr>
              <a:t>	</a:t>
            </a:r>
            <a:r>
              <a:rPr lang="en-US" sz="1400" b="1" dirty="0" smtClean="0">
                <a:solidFill>
                  <a:schemeClr val="tx2"/>
                </a:solidFill>
              </a:rPr>
              <a:t>		COST </a:t>
            </a:r>
            <a:r>
              <a:rPr lang="en-US" sz="1400" b="1" dirty="0">
                <a:solidFill>
                  <a:schemeClr val="tx2"/>
                </a:solidFill>
              </a:rPr>
              <a:t>SAVINGS:  </a:t>
            </a:r>
            <a:r>
              <a:rPr lang="en-US" sz="1400" b="1" u="sng" dirty="0">
                <a:solidFill>
                  <a:schemeClr val="tx2"/>
                </a:solidFill>
              </a:rPr>
              <a:t>617,871</a:t>
            </a:r>
            <a:endParaRPr lang="en-US" sz="1400" dirty="0">
              <a:solidFill>
                <a:schemeClr val="tx2"/>
              </a:solidFill>
            </a:endParaRPr>
          </a:p>
        </p:txBody>
      </p:sp>
      <p:sp>
        <p:nvSpPr>
          <p:cNvPr id="3" name="Slide Number Placeholder 2"/>
          <p:cNvSpPr>
            <a:spLocks noGrp="1"/>
          </p:cNvSpPr>
          <p:nvPr>
            <p:ph type="sldNum" sz="quarter" idx="12"/>
          </p:nvPr>
        </p:nvSpPr>
        <p:spPr/>
        <p:txBody>
          <a:bodyPr/>
          <a:lstStyle/>
          <a:p>
            <a:fld id="{79DAB236-B9BE-4848-A776-8692BC60B4A1}" type="slidenum">
              <a:rPr lang="en-US" smtClean="0"/>
              <a:pPr/>
              <a:t>8</a:t>
            </a:fld>
            <a:endParaRPr lang="en-US"/>
          </a:p>
        </p:txBody>
      </p:sp>
    </p:spTree>
    <p:extLst>
      <p:ext uri="{BB962C8B-B14F-4D97-AF65-F5344CB8AC3E}">
        <p14:creationId xmlns:p14="http://schemas.microsoft.com/office/powerpoint/2010/main" val="346854031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dirty="0" smtClean="0">
                <a:solidFill>
                  <a:srgbClr val="FFFFFF"/>
                </a:solidFill>
              </a:rPr>
              <a:t>Article 25</a:t>
            </a:r>
            <a:endParaRPr dirty="0">
              <a:solidFill>
                <a:srgbClr val="FFFFFF"/>
              </a:solidFill>
            </a:endParaRPr>
          </a:p>
        </p:txBody>
      </p:sp>
      <p:sp>
        <p:nvSpPr>
          <p:cNvPr id="2" name="Content Placeholder 1"/>
          <p:cNvSpPr>
            <a:spLocks noGrp="1"/>
          </p:cNvSpPr>
          <p:nvPr>
            <p:ph idx="1"/>
          </p:nvPr>
        </p:nvSpPr>
        <p:spPr>
          <a:xfrm>
            <a:off x="914400" y="2038919"/>
            <a:ext cx="7254278" cy="4013856"/>
          </a:xfrm>
        </p:spPr>
        <p:txBody>
          <a:bodyPr/>
          <a:lstStyle/>
          <a:p>
            <a:pPr marL="0" indent="0">
              <a:buNone/>
            </a:pPr>
            <a:r>
              <a:rPr lang="en-US" sz="3600" dirty="0" smtClean="0"/>
              <a:t>FY20			</a:t>
            </a:r>
            <a:r>
              <a:rPr lang="en-US" sz="3600" dirty="0"/>
              <a:t>$39,390,163</a:t>
            </a:r>
          </a:p>
          <a:p>
            <a:pPr marL="0" indent="0">
              <a:buNone/>
            </a:pPr>
            <a:r>
              <a:rPr lang="en-US" sz="3600" dirty="0" smtClean="0"/>
              <a:t>FY21 </a:t>
            </a:r>
            <a:r>
              <a:rPr lang="en-US" sz="2000" dirty="0" smtClean="0"/>
              <a:t>as approved</a:t>
            </a:r>
            <a:r>
              <a:rPr lang="en-US" sz="3600" dirty="0" smtClean="0"/>
              <a:t>		$40,782,874</a:t>
            </a:r>
          </a:p>
          <a:p>
            <a:pPr marL="0" indent="0">
              <a:buNone/>
            </a:pPr>
            <a:r>
              <a:rPr lang="en-US" sz="3600" dirty="0" smtClean="0"/>
              <a:t>Increase			$  1,392,711</a:t>
            </a:r>
          </a:p>
          <a:p>
            <a:pPr marL="0" indent="0">
              <a:buNone/>
            </a:pPr>
            <a:r>
              <a:rPr lang="en-US" sz="3600" dirty="0"/>
              <a:t>	</a:t>
            </a:r>
            <a:r>
              <a:rPr lang="en-US" sz="3600" dirty="0" smtClean="0"/>
              <a:t>			</a:t>
            </a:r>
            <a:r>
              <a:rPr lang="en-US" sz="3600" dirty="0" smtClean="0"/>
              <a:t>3.52%</a:t>
            </a:r>
            <a:endParaRPr lang="en-US" sz="3600" dirty="0" smtClean="0"/>
          </a:p>
          <a:p>
            <a:pPr marL="0" indent="0">
              <a:buNone/>
            </a:pPr>
            <a:r>
              <a:rPr lang="en-US" sz="3600" dirty="0" smtClean="0"/>
              <a:t>This is a level service budget.</a:t>
            </a:r>
          </a:p>
          <a:p>
            <a:pPr marL="0" indent="0">
              <a:buNone/>
            </a:pPr>
            <a:r>
              <a:rPr lang="en-US" sz="2200" dirty="0"/>
              <a:t>	</a:t>
            </a:r>
            <a:endParaRPr lang="en-US" sz="2200" dirty="0" smtClean="0"/>
          </a:p>
        </p:txBody>
      </p:sp>
      <p:sp>
        <p:nvSpPr>
          <p:cNvPr id="3" name="Slide Number Placeholder 2"/>
          <p:cNvSpPr>
            <a:spLocks noGrp="1"/>
          </p:cNvSpPr>
          <p:nvPr>
            <p:ph type="sldNum" sz="quarter" idx="12"/>
          </p:nvPr>
        </p:nvSpPr>
        <p:spPr/>
        <p:txBody>
          <a:bodyPr/>
          <a:lstStyle/>
          <a:p>
            <a:fld id="{79DAB236-B9BE-4848-A776-8692BC60B4A1}" type="slidenum">
              <a:rPr lang="en-US" smtClean="0"/>
              <a:pPr/>
              <a:t>9</a:t>
            </a:fld>
            <a:endParaRPr lang="en-US"/>
          </a:p>
        </p:txBody>
      </p:sp>
    </p:spTree>
    <p:extLst>
      <p:ext uri="{BB962C8B-B14F-4D97-AF65-F5344CB8AC3E}">
        <p14:creationId xmlns:p14="http://schemas.microsoft.com/office/powerpoint/2010/main" val="3436807280"/>
      </p:ext>
    </p:extLst>
  </p:cSld>
  <p:clrMapOvr>
    <a:masterClrMapping/>
  </p:clrMapOvr>
  <p:transition spd="med">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4925</TotalTime>
  <Words>2049</Words>
  <Application>Microsoft Office PowerPoint</Application>
  <PresentationFormat>On-screen Show (4:3)</PresentationFormat>
  <Paragraphs>144</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ＭＳ Ｐゴシック</vt:lpstr>
      <vt:lpstr>Arial</vt:lpstr>
      <vt:lpstr>Calibri</vt:lpstr>
      <vt:lpstr>Wingdings</vt:lpstr>
      <vt:lpstr>Office Theme</vt:lpstr>
      <vt:lpstr>Default Design</vt:lpstr>
      <vt:lpstr>Article 25</vt:lpstr>
      <vt:lpstr>Article 27 APPROACHES TO THE FY21 SC BUDGET </vt:lpstr>
      <vt:lpstr>Article 27 APPROACHES TO THE FY21 SC BUDGET (cont.) </vt:lpstr>
      <vt:lpstr>Article 25</vt:lpstr>
      <vt:lpstr>Article 25</vt:lpstr>
      <vt:lpstr>Article 25</vt:lpstr>
      <vt:lpstr>Article 25</vt:lpstr>
      <vt:lpstr>Article 25</vt:lpstr>
      <vt:lpstr>Article 25</vt:lpstr>
      <vt:lpstr>Article 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Road Reconstruction  and Parking at CCHS</dc:title>
  <dc:creator>JOHN BOYNTON</dc:creator>
  <cp:lastModifiedBy>Jared Stanton</cp:lastModifiedBy>
  <cp:revision>64</cp:revision>
  <dcterms:created xsi:type="dcterms:W3CDTF">2019-02-10T21:19:42Z</dcterms:created>
  <dcterms:modified xsi:type="dcterms:W3CDTF">2020-08-13T17:55:50Z</dcterms:modified>
</cp:coreProperties>
</file>