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8" r:id="rId1"/>
    <p:sldMasterId id="2147484091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F3A"/>
    <a:srgbClr val="B6A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0" autoAdjust="0"/>
    <p:restoredTop sz="98382" autoAdjust="0"/>
  </p:normalViewPr>
  <p:slideViewPr>
    <p:cSldViewPr snapToGrid="0">
      <p:cViewPr varScale="1">
        <p:scale>
          <a:sx n="85" d="100"/>
          <a:sy n="85" d="100"/>
        </p:scale>
        <p:origin x="144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7439F0-79BF-4F4C-99E1-A7C8E9B116C1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65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62698A-AF32-CE4F-B191-75AD5542E146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B6A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5149" y="111567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A202EE9-4F5E-C84B-B313-EE121C088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112" y="211501"/>
            <a:ext cx="724966" cy="758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407-30E9-7040-B64C-9483EFF7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1994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AB236-B9BE-4848-A776-8692BC60B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5217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C44BA-EF2D-4540-86A2-B73D31C3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2688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21F8-999F-2B49-B6CA-9857EC0EC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348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7303E-CDEA-4D46-927F-3644B7DC1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816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4316-E6F7-9349-8CF1-3E3C8D08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3885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EE8C-63A8-8E4B-ADB4-9C239F5A3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000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1BD13-A40F-6847-A6AD-C480FF34C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514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9AF3-E7E0-344E-87D7-A5E41850D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8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0456-7971-144A-AA69-2539BABBB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693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225C-5F2F-6544-9DC1-6A995687C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36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193"/>
            <a:ext cx="1066800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71" r:id="rId13"/>
    <p:sldLayoutId id="2147484072" r:id="rId14"/>
    <p:sldLayoutId id="214748407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73152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6D104C-A399-1B4D-AB9C-6B7A03EDE4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470400" y="5759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1034" name="Picture 23" descr="Town Sea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0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26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or authorize the Town Treasurer with the approval of the Select Board to borrow money by </a:t>
            </a:r>
            <a:r>
              <a:rPr lang="en-US" sz="1800" dirty="0" smtClean="0"/>
              <a:t>the issuance </a:t>
            </a:r>
            <a:r>
              <a:rPr lang="en-US" sz="1800" dirty="0"/>
              <a:t>of bonds or notes under the provisions of Massachusetts General Laws c. 44, §7, the sum </a:t>
            </a:r>
            <a:r>
              <a:rPr lang="en-US" sz="1800" dirty="0" smtClean="0"/>
              <a:t>of </a:t>
            </a:r>
            <a:r>
              <a:rPr lang="en-US" sz="1800" dirty="0" smtClean="0"/>
              <a:t>$830,000</a:t>
            </a:r>
            <a:r>
              <a:rPr lang="en-US" sz="1800" dirty="0"/>
              <a:t>, or any other sum, to be expended under the direction of the School Committee for remodeling</a:t>
            </a:r>
            <a:r>
              <a:rPr lang="en-US" sz="1800" dirty="0" smtClean="0"/>
              <a:t>, construction</a:t>
            </a:r>
            <a:r>
              <a:rPr lang="en-US" sz="1800" dirty="0"/>
              <a:t>, reconstructing or making extraordinary repairs, including original equipment and related work </a:t>
            </a:r>
            <a:r>
              <a:rPr lang="en-US" sz="1800" dirty="0" smtClean="0"/>
              <a:t>at various </a:t>
            </a:r>
            <a:r>
              <a:rPr lang="en-US" sz="1800" dirty="0"/>
              <a:t>Concord Public School buildings, and further that any premium received by the Town upon the sale </a:t>
            </a:r>
            <a:r>
              <a:rPr lang="en-US" sz="1800" dirty="0" smtClean="0"/>
              <a:t>of any </a:t>
            </a:r>
            <a:r>
              <a:rPr lang="en-US" sz="1800" dirty="0"/>
              <a:t>bonds or notes approved by the vote, less any such premium applied to the payment of the costs </a:t>
            </a:r>
            <a:r>
              <a:rPr lang="en-US" sz="1800" dirty="0" smtClean="0"/>
              <a:t>of issuance </a:t>
            </a:r>
            <a:r>
              <a:rPr lang="en-US" sz="1800" dirty="0"/>
              <a:t>of such bonds or notes, may be applied to the payment of costs approved by this vote in </a:t>
            </a:r>
            <a:r>
              <a:rPr lang="en-US" sz="1800" dirty="0" smtClean="0"/>
              <a:t>accordance with </a:t>
            </a:r>
            <a:r>
              <a:rPr lang="en-US" sz="1800" dirty="0"/>
              <a:t>Massachusetts General Laws c. 44, § 20, thereby reducing the amount authorized to be borrowed to pay</a:t>
            </a:r>
          </a:p>
          <a:p>
            <a:pPr marL="0" indent="0">
              <a:buNone/>
            </a:pPr>
            <a:r>
              <a:rPr lang="en-US" sz="1800" dirty="0"/>
              <a:t>such costs by a like amount, or take any other action relative thereto.</a:t>
            </a:r>
            <a:endParaRPr sz="1800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26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This article authorizes the Treasurer to borrow </a:t>
            </a:r>
            <a:r>
              <a:rPr lang="en-US" sz="2800" dirty="0" smtClean="0"/>
              <a:t>$830,000 </a:t>
            </a:r>
            <a:r>
              <a:rPr lang="en-US" sz="2800" dirty="0"/>
              <a:t>for construction</a:t>
            </a:r>
            <a:r>
              <a:rPr lang="en-US" sz="2800" dirty="0" smtClean="0"/>
              <a:t>, renovations</a:t>
            </a:r>
            <a:r>
              <a:rPr lang="en-US" sz="2800" dirty="0"/>
              <a:t>, repairs, and related </a:t>
            </a:r>
            <a:r>
              <a:rPr lang="en-US" sz="2800" dirty="0" smtClean="0"/>
              <a:t>work at </a:t>
            </a:r>
            <a:r>
              <a:rPr lang="en-US" sz="2800" dirty="0"/>
              <a:t>various Concord Public School facilities.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borrowing is part of the Town Manager’s five-year Capital Plan</a:t>
            </a:r>
            <a:r>
              <a:rPr lang="en-US" sz="2800" dirty="0" smtClean="0"/>
              <a:t>, with </a:t>
            </a:r>
            <a:r>
              <a:rPr lang="en-US" sz="2800" dirty="0"/>
              <a:t>the debt service cost to be funded within the Levy Limit.</a:t>
            </a:r>
          </a:p>
        </p:txBody>
      </p:sp>
    </p:spTree>
    <p:extLst>
      <p:ext uri="{BB962C8B-B14F-4D97-AF65-F5344CB8AC3E}">
        <p14:creationId xmlns:p14="http://schemas.microsoft.com/office/powerpoint/2010/main" val="2772912724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26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r>
              <a:rPr lang="en-US" sz="1800" dirty="0" smtClean="0"/>
              <a:t>ERU Replacement (Year 1)	</a:t>
            </a:r>
          </a:p>
          <a:p>
            <a:pPr marL="0" indent="0">
              <a:buNone/>
            </a:pPr>
            <a:r>
              <a:rPr lang="en-US" sz="1800" dirty="0" smtClean="0"/>
              <a:t>	Thoreau, Willard			$  690,000</a:t>
            </a:r>
          </a:p>
          <a:p>
            <a:r>
              <a:rPr lang="en-US" sz="1800" dirty="0" smtClean="0"/>
              <a:t>Willard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AC Chiller Replacement		$    40,000</a:t>
            </a:r>
          </a:p>
          <a:p>
            <a:r>
              <a:rPr lang="en-US" sz="1800" dirty="0" smtClean="0"/>
              <a:t>Middle </a:t>
            </a:r>
            <a:r>
              <a:rPr lang="en-US" sz="1800" dirty="0" smtClean="0"/>
              <a:t>Schools</a:t>
            </a:r>
          </a:p>
          <a:p>
            <a:pPr marL="0" indent="0">
              <a:buNone/>
            </a:pPr>
            <a:r>
              <a:rPr lang="en-US" sz="1800" dirty="0" smtClean="0"/>
              <a:t>	Contingency			</a:t>
            </a:r>
            <a:r>
              <a:rPr lang="en-US" sz="1800" u="sng" dirty="0" smtClean="0"/>
              <a:t>$  100,000</a:t>
            </a:r>
            <a:r>
              <a:rPr lang="en-US" sz="1800" dirty="0" smtClean="0"/>
              <a:t>	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Total	$  </a:t>
            </a:r>
            <a:r>
              <a:rPr lang="en-US" sz="1800" dirty="0" smtClean="0"/>
              <a:t>830,000</a:t>
            </a:r>
            <a:r>
              <a:rPr lang="en-US" sz="2200" dirty="0" smtClean="0"/>
              <a:t>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1324857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mtClean="0"/>
              <a:t>Article 26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or authorize the Town Treasurer with the approval of the Select Board to borrow money by </a:t>
            </a:r>
            <a:r>
              <a:rPr lang="en-US" sz="1800" dirty="0" smtClean="0"/>
              <a:t>the issuance </a:t>
            </a:r>
            <a:r>
              <a:rPr lang="en-US" sz="1800" dirty="0"/>
              <a:t>of bonds or notes under the provisions of Massachusetts General Laws c. 44, §7, the sum </a:t>
            </a:r>
            <a:r>
              <a:rPr lang="en-US" sz="1800" smtClean="0"/>
              <a:t>of </a:t>
            </a:r>
            <a:r>
              <a:rPr lang="en-US" sz="1800" smtClean="0"/>
              <a:t>$830,000</a:t>
            </a:r>
            <a:r>
              <a:rPr lang="en-US" sz="1800" dirty="0"/>
              <a:t>, or any other sum, to be expended under the direction of the School Committee for remodeling</a:t>
            </a:r>
            <a:r>
              <a:rPr lang="en-US" sz="1800" dirty="0" smtClean="0"/>
              <a:t>, construction</a:t>
            </a:r>
            <a:r>
              <a:rPr lang="en-US" sz="1800" dirty="0"/>
              <a:t>, reconstructing or making extraordinary repairs, including original equipment and related work </a:t>
            </a:r>
            <a:r>
              <a:rPr lang="en-US" sz="1800" dirty="0" smtClean="0"/>
              <a:t>at various </a:t>
            </a:r>
            <a:r>
              <a:rPr lang="en-US" sz="1800" dirty="0"/>
              <a:t>Concord Public School buildings, and further that any premium received by the Town upon the sale </a:t>
            </a:r>
            <a:r>
              <a:rPr lang="en-US" sz="1800" dirty="0" smtClean="0"/>
              <a:t>of any </a:t>
            </a:r>
            <a:r>
              <a:rPr lang="en-US" sz="1800" dirty="0"/>
              <a:t>bonds or notes approved by the vote, less any such premium applied to the payment of the costs </a:t>
            </a:r>
            <a:r>
              <a:rPr lang="en-US" sz="1800" dirty="0" smtClean="0"/>
              <a:t>of issuance </a:t>
            </a:r>
            <a:r>
              <a:rPr lang="en-US" sz="1800" dirty="0"/>
              <a:t>of such bonds or notes, may be applied to the payment of costs approved by this vote in </a:t>
            </a:r>
            <a:r>
              <a:rPr lang="en-US" sz="1800" dirty="0" smtClean="0"/>
              <a:t>accordance with </a:t>
            </a:r>
            <a:r>
              <a:rPr lang="en-US" sz="1800" dirty="0"/>
              <a:t>Massachusetts General Laws c. 44, § 20, thereby reducing the amount authorized to be borrowed to pay</a:t>
            </a:r>
          </a:p>
          <a:p>
            <a:pPr marL="0" indent="0">
              <a:buNone/>
            </a:pPr>
            <a:r>
              <a:rPr lang="en-US" sz="1800" dirty="0"/>
              <a:t>such costs by a like amount, or take any other action relative thereto.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88843034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4455</TotalTime>
  <Words>445</Words>
  <Application>Microsoft Office PowerPoint</Application>
  <PresentationFormat>On-screen Show (4:3)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Office Theme</vt:lpstr>
      <vt:lpstr>Default Design</vt:lpstr>
      <vt:lpstr>Article 26</vt:lpstr>
      <vt:lpstr>Article 26</vt:lpstr>
      <vt:lpstr>Article 26</vt:lpstr>
      <vt:lpstr>Article 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Road Reconstruction  and Parking at CCHS</dc:title>
  <dc:creator>JOHN BOYNTON</dc:creator>
  <cp:lastModifiedBy>Jared Stanton</cp:lastModifiedBy>
  <cp:revision>33</cp:revision>
  <dcterms:created xsi:type="dcterms:W3CDTF">2019-02-10T21:19:42Z</dcterms:created>
  <dcterms:modified xsi:type="dcterms:W3CDTF">2020-08-13T12:01:25Z</dcterms:modified>
</cp:coreProperties>
</file>