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5" r:id="rId2"/>
    <p:sldId id="266" r:id="rId3"/>
    <p:sldId id="282" r:id="rId4"/>
    <p:sldId id="286" r:id="rId5"/>
    <p:sldId id="283" r:id="rId6"/>
    <p:sldId id="284" r:id="rId7"/>
    <p:sldId id="285" r:id="rId8"/>
    <p:sldId id="277" r:id="rId9"/>
    <p:sldId id="268" r:id="rId10"/>
    <p:sldId id="287" r:id="rId11"/>
    <p:sldId id="269" r:id="rId12"/>
    <p:sldId id="271" r:id="rId13"/>
    <p:sldId id="272" r:id="rId14"/>
    <p:sldId id="273" r:id="rId15"/>
    <p:sldId id="274" r:id="rId16"/>
    <p:sldId id="289" r:id="rId17"/>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50"/>
    <p:restoredTop sz="94674"/>
  </p:normalViewPr>
  <p:slideViewPr>
    <p:cSldViewPr>
      <p:cViewPr varScale="1">
        <p:scale>
          <a:sx n="144" d="100"/>
          <a:sy n="144" d="100"/>
        </p:scale>
        <p:origin x="1044"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klafleur\Desktop\FY21%20Budget%20Stuff\FY21%20Budget%20working%20copy%20REVISED%20COPY%2008.1.20%20after%20pandemic%20revisions.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r>
              <a:rPr lang="en-US"/>
              <a:t>Allocation of Each Tax Dollar Raised </a:t>
            </a:r>
          </a:p>
        </c:rich>
      </c:tx>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title>
    <c:autoTitleDeleted val="0"/>
    <c:plotArea>
      <c:layout/>
      <c:pieChart>
        <c:varyColors val="1"/>
        <c:dLbls>
          <c:showLegendKey val="0"/>
          <c:showVal val="0"/>
          <c:showCatName val="1"/>
          <c:showSerName val="0"/>
          <c:showPercent val="0"/>
          <c:showBubbleSize val="0"/>
          <c:showLeaderLines val="0"/>
        </c:dLbls>
        <c:firstSliceAng val="0"/>
      </c:pieChart>
      <c:spPr>
        <a:noFill/>
        <a:ln>
          <a:noFill/>
        </a:ln>
        <a:effectLst/>
      </c:spPr>
    </c:plotArea>
    <c:plotVisOnly val="1"/>
    <c:dispBlanksAs val="gap"/>
    <c:showDLblsOverMax val="0"/>
  </c:chart>
  <c:spPr>
    <a:solidFill>
      <a:schemeClr val="bg1"/>
    </a:solidFill>
    <a:ln w="9525" cap="flat" cmpd="sng" algn="ctr">
      <a:solidFill>
        <a:schemeClr val="bg1"/>
      </a:solidFill>
      <a:round/>
    </a:ln>
    <a:effectLst/>
  </c:spPr>
  <c:txPr>
    <a:bodyPr/>
    <a:lstStyle/>
    <a:p>
      <a:pPr>
        <a:defRPr>
          <a:solidFill>
            <a:sysClr val="windowText" lastClr="000000"/>
          </a:solidFill>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Allocation of Each Tax Dollar Raised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cat>
            <c:strRef>
              <c:f>graphs!$B$22:$B$29</c:f>
              <c:strCache>
                <c:ptCount val="8"/>
                <c:pt idx="0">
                  <c:v>debt</c:v>
                </c:pt>
                <c:pt idx="1">
                  <c:v>Retirement</c:v>
                </c:pt>
                <c:pt idx="2">
                  <c:v>OPEB</c:v>
                </c:pt>
                <c:pt idx="3">
                  <c:v>Group (Health) Insurance</c:v>
                </c:pt>
                <c:pt idx="4">
                  <c:v>CCRSD</c:v>
                </c:pt>
                <c:pt idx="5">
                  <c:v>Concord Public Schools</c:v>
                </c:pt>
                <c:pt idx="6">
                  <c:v>Town Government</c:v>
                </c:pt>
                <c:pt idx="7">
                  <c:v>All other</c:v>
                </c:pt>
              </c:strCache>
            </c:strRef>
          </c:cat>
          <c:val>
            <c:numRef>
              <c:f>graphs!$C$22:$C$29</c:f>
            </c:numRef>
          </c:val>
          <c:extLst>
            <c:ext xmlns:c16="http://schemas.microsoft.com/office/drawing/2014/chart" uri="{C3380CC4-5D6E-409C-BE32-E72D297353CC}">
              <c16:uniqueId val="{00000000-7692-4D41-8DE0-FE669458B40C}"/>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2-7692-4D41-8DE0-FE669458B40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4-7692-4D41-8DE0-FE669458B40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6-7692-4D41-8DE0-FE669458B40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8-7692-4D41-8DE0-FE669458B40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A-7692-4D41-8DE0-FE669458B40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C-7692-4D41-8DE0-FE669458B40C}"/>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E-7692-4D41-8DE0-FE669458B40C}"/>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10-7692-4D41-8DE0-FE669458B40C}"/>
              </c:ext>
            </c:extLst>
          </c:dPt>
          <c:dLbls>
            <c:dLbl>
              <c:idx val="0"/>
              <c:layout>
                <c:manualLayout>
                  <c:x val="2.9332567804024497E-2"/>
                  <c:y val="-4.8561947774546199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692-4D41-8DE0-FE669458B40C}"/>
                </c:ext>
              </c:extLst>
            </c:dLbl>
            <c:dLbl>
              <c:idx val="1"/>
              <c:layout>
                <c:manualLayout>
                  <c:x val="0.10579549431321085"/>
                  <c:y val="-3.9638693811922157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692-4D41-8DE0-FE669458B40C}"/>
                </c:ext>
              </c:extLst>
            </c:dLbl>
            <c:dLbl>
              <c:idx val="2"/>
              <c:layout>
                <c:manualLayout>
                  <c:x val="0.12555085301837271"/>
                  <c:y val="7.2316272965879266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692-4D41-8DE0-FE669458B40C}"/>
                </c:ext>
              </c:extLst>
            </c:dLbl>
            <c:dLbl>
              <c:idx val="3"/>
              <c:layout>
                <c:manualLayout>
                  <c:x val="8.0418853893263337E-2"/>
                  <c:y val="0.18603528725575968"/>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692-4D41-8DE0-FE669458B40C}"/>
                </c:ext>
              </c:extLst>
            </c:dLbl>
            <c:dLbl>
              <c:idx val="4"/>
              <c:layout>
                <c:manualLayout>
                  <c:x val="2.0015748031496063E-2"/>
                  <c:y val="0.17306649168853894"/>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692-4D41-8DE0-FE669458B40C}"/>
                </c:ext>
              </c:extLst>
            </c:dLbl>
            <c:dLbl>
              <c:idx val="5"/>
              <c:layout>
                <c:manualLayout>
                  <c:x val="-0.12010695538057743"/>
                  <c:y val="-8.925925925925926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C-7692-4D41-8DE0-FE669458B40C}"/>
                </c:ext>
              </c:extLst>
            </c:dLbl>
            <c:dLbl>
              <c:idx val="6"/>
              <c:layout>
                <c:manualLayout>
                  <c:x val="-0.10857119422572178"/>
                  <c:y val="0.13256926217556139"/>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E-7692-4D41-8DE0-FE669458B40C}"/>
                </c:ext>
              </c:extLst>
            </c:dLbl>
            <c:dLbl>
              <c:idx val="7"/>
              <c:layout>
                <c:manualLayout>
                  <c:x val="-7.6094706911636048E-3"/>
                  <c:y val="-3.7903543307086611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0-7692-4D41-8DE0-FE669458B40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graphs!$B$22:$B$29</c:f>
              <c:strCache>
                <c:ptCount val="8"/>
                <c:pt idx="0">
                  <c:v>debt</c:v>
                </c:pt>
                <c:pt idx="1">
                  <c:v>Retirement</c:v>
                </c:pt>
                <c:pt idx="2">
                  <c:v>OPEB</c:v>
                </c:pt>
                <c:pt idx="3">
                  <c:v>Group (Health) Insurance</c:v>
                </c:pt>
                <c:pt idx="4">
                  <c:v>CCRSD</c:v>
                </c:pt>
                <c:pt idx="5">
                  <c:v>Concord Public Schools</c:v>
                </c:pt>
                <c:pt idx="6">
                  <c:v>Town Government</c:v>
                </c:pt>
                <c:pt idx="7">
                  <c:v>All other</c:v>
                </c:pt>
              </c:strCache>
            </c:strRef>
          </c:cat>
          <c:val>
            <c:numRef>
              <c:f>graphs!$D$22:$D$29</c:f>
              <c:numCache>
                <c:formatCode>_("$"* #,##0.00_);_("$"* \(#,##0.00\);_("$"* "-"??_);_(@_)</c:formatCode>
                <c:ptCount val="8"/>
                <c:pt idx="0">
                  <c:v>9.5307182335373802E-2</c:v>
                </c:pt>
                <c:pt idx="1">
                  <c:v>3.5110295884391532E-2</c:v>
                </c:pt>
                <c:pt idx="2">
                  <c:v>1.2956676581195054E-2</c:v>
                </c:pt>
                <c:pt idx="3">
                  <c:v>5.5140970899120241E-2</c:v>
                </c:pt>
                <c:pt idx="4">
                  <c:v>0.17652454310877419</c:v>
                </c:pt>
                <c:pt idx="5">
                  <c:v>0.35222468743782448</c:v>
                </c:pt>
                <c:pt idx="6">
                  <c:v>0.24213146101603461</c:v>
                </c:pt>
                <c:pt idx="7">
                  <c:v>3.0604182737286115E-2</c:v>
                </c:pt>
              </c:numCache>
            </c:numRef>
          </c:val>
          <c:extLst>
            <c:ext xmlns:c16="http://schemas.microsoft.com/office/drawing/2014/chart" uri="{C3380CC4-5D6E-409C-BE32-E72D297353CC}">
              <c16:uniqueId val="{00000011-7692-4D41-8DE0-FE669458B40C}"/>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8573D05-6575-4EDC-B64A-CFB6DC1CF850}" type="datetimeFigureOut">
              <a:rPr lang="en-US" smtClean="0"/>
              <a:t>8/17/2020</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6449471-CD9B-4060-9245-E5C00C25A7D6}" type="slidenum">
              <a:rPr lang="en-US" smtClean="0"/>
              <a:t>‹#›</a:t>
            </a:fld>
            <a:endParaRPr lang="en-US"/>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3" descr="Town Seal"/>
          <p:cNvPicPr>
            <a:picLocks noChangeAspect="1" noChangeArrowheads="1"/>
          </p:cNvPicPr>
          <p:nvPr userDrawn="1"/>
        </p:nvPicPr>
        <p:blipFill>
          <a:blip r:embed="rId14">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71550"/>
            <a:ext cx="8229600" cy="762000"/>
          </a:xfrm>
        </p:spPr>
        <p:txBody>
          <a:bodyPr>
            <a:noAutofit/>
          </a:bodyPr>
          <a:lstStyle/>
          <a:p>
            <a:r>
              <a:rPr lang="en-US" altLang="en-US" sz="2800" b="1" dirty="0" smtClean="0"/>
              <a:t>Article 10:  FY21 Budget</a:t>
            </a:r>
            <a:endParaRPr lang="en-US" sz="2800" b="1" dirty="0"/>
          </a:p>
        </p:txBody>
      </p:sp>
      <p:sp>
        <p:nvSpPr>
          <p:cNvPr id="3" name="Subtitle 2"/>
          <p:cNvSpPr>
            <a:spLocks noGrp="1"/>
          </p:cNvSpPr>
          <p:nvPr>
            <p:ph type="subTitle" idx="1"/>
          </p:nvPr>
        </p:nvSpPr>
        <p:spPr>
          <a:xfrm>
            <a:off x="914400" y="1809750"/>
            <a:ext cx="7162800" cy="2895600"/>
          </a:xfrm>
        </p:spPr>
        <p:txBody>
          <a:bodyPr>
            <a:noAutofit/>
          </a:bodyPr>
          <a:lstStyle/>
          <a:p>
            <a:r>
              <a:rPr lang="en-US" sz="1200" b="1" dirty="0"/>
              <a:t>ARTICLE 10.  </a:t>
            </a:r>
            <a:r>
              <a:rPr lang="en-US" sz="1200" dirty="0" smtClean="0"/>
              <a:t>That</a:t>
            </a:r>
            <a:r>
              <a:rPr lang="en-US" sz="1200" b="1" dirty="0" smtClean="0"/>
              <a:t> </a:t>
            </a:r>
            <a:r>
              <a:rPr lang="en-US" sz="1200" dirty="0"/>
              <a:t>the Town raise and appropriate the sum of $</a:t>
            </a:r>
            <a:r>
              <a:rPr lang="en-US" sz="1200" dirty="0" smtClean="0"/>
              <a:t>44,122,095, </a:t>
            </a:r>
            <a:r>
              <a:rPr lang="en-US" sz="1200" dirty="0"/>
              <a:t>transfer $145,587 from the Parking Meter Fund, transfer $184,565 from the Cemetery Fund, </a:t>
            </a:r>
            <a:r>
              <a:rPr lang="en-US" sz="1200" dirty="0" smtClean="0"/>
              <a:t>transfer </a:t>
            </a:r>
            <a:r>
              <a:rPr lang="en-US" sz="1200" dirty="0"/>
              <a:t>$262,165 from the Sewer Fund, transfer $728,557 from the Water Fund, transfer $584,136 from the Light Fund, transfer $148,560 from the Solid Waste Fund</a:t>
            </a:r>
            <a:r>
              <a:rPr lang="en-US" sz="1200" dirty="0" smtClean="0"/>
              <a:t>, </a:t>
            </a:r>
            <a:r>
              <a:rPr lang="en-US" sz="1200" dirty="0"/>
              <a:t>transfer $38,613 from the Telecom Fund, transfer $170,880 from the Emergency Services Stabilization Fund, transfer $3,500 from Transportation Network Fees, transfer $1,802 from PEG Access Fund and transfer a total of $</a:t>
            </a:r>
            <a:r>
              <a:rPr lang="en-US" sz="1200" dirty="0" smtClean="0"/>
              <a:t>555,020 </a:t>
            </a:r>
            <a:r>
              <a:rPr lang="en-US" sz="1200" dirty="0"/>
              <a:t>from accounts requiring no further appropriation, for a total appropriation under Article 10 of $</a:t>
            </a:r>
            <a:r>
              <a:rPr lang="en-US" sz="1200" dirty="0" smtClean="0"/>
              <a:t>47,660,480, </a:t>
            </a:r>
            <a:r>
              <a:rPr lang="en-US" sz="1200" dirty="0"/>
              <a:t>as printed in the </a:t>
            </a:r>
            <a:r>
              <a:rPr lang="en-US" sz="1200" dirty="0" smtClean="0"/>
              <a:t>handout, </a:t>
            </a:r>
            <a:r>
              <a:rPr lang="en-US" sz="1200" dirty="0"/>
              <a:t>as Fiscal 2021 Proposal, Items 1 – 16, for the necessary and expedient purposes of the Town for the Fiscal Year ending June 30, 2021, and that the same be expended only for such purposes under the direction of the Town Manager; and further, that the Town Manager is authorized to turn in or sell at public auction surplus equipment, the amount allowed or received therefore to be applied against the purchase of new equipment; and that the Town appropriate and transfer the sum of $1,000 from the Dog Inoculation Fees Reserve Account for the cost of the Board of Health’s Rabies Clinic; and further that the Town appropriate $126,334.42 from the Title 5 Septic Loan Betterment Reserve Account to meet the loan payments to the Massachusetts Clean Water Trust due and payable during FY2021.</a:t>
            </a:r>
          </a:p>
        </p:txBody>
      </p:sp>
      <p:sp>
        <p:nvSpPr>
          <p:cNvPr id="4" name="Slide Number Placeholder 3"/>
          <p:cNvSpPr>
            <a:spLocks noGrp="1"/>
          </p:cNvSpPr>
          <p:nvPr>
            <p:ph type="sldNum" sz="quarter" idx="12"/>
          </p:nvPr>
        </p:nvSpPr>
        <p:spPr/>
        <p:txBody>
          <a:bodyPr/>
          <a:lstStyle/>
          <a:p>
            <a:fld id="{18362CF7-34D8-4635-A9AE-FBAFA8966551}" type="slidenum">
              <a:rPr lang="en-US" smtClean="0"/>
              <a:t>1</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5943600" y="449818"/>
            <a:ext cx="2743199" cy="338554"/>
          </a:xfrm>
          <a:prstGeom prst="rect">
            <a:avLst/>
          </a:prstGeom>
          <a:noFill/>
        </p:spPr>
        <p:txBody>
          <a:bodyPr wrap="square" rtlCol="0">
            <a:spAutoFit/>
          </a:bodyPr>
          <a:lstStyle/>
          <a:p>
            <a:r>
              <a:rPr lang="en-US" sz="1600" dirty="0" smtClean="0"/>
              <a:t>ARTICLE 10: FY21 Town Budget</a:t>
            </a:r>
            <a:endParaRPr lang="en-US" sz="1600" dirty="0"/>
          </a:p>
        </p:txBody>
      </p:sp>
    </p:spTree>
    <p:extLst>
      <p:ext uri="{BB962C8B-B14F-4D97-AF65-F5344CB8AC3E}">
        <p14:creationId xmlns:p14="http://schemas.microsoft.com/office/powerpoint/2010/main" val="11051820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362CF7-34D8-4635-A9AE-FBAFA8966551}" type="slidenum">
              <a:rPr lang="en-US" smtClean="0"/>
              <a:t>10</a:t>
            </a:fld>
            <a:endParaRPr lang="en-US" dirty="0"/>
          </a:p>
        </p:txBody>
      </p:sp>
      <p:graphicFrame>
        <p:nvGraphicFramePr>
          <p:cNvPr id="5" name="Chart 4"/>
          <p:cNvGraphicFramePr/>
          <p:nvPr>
            <p:extLst>
              <p:ext uri="{D42A27DB-BD31-4B8C-83A1-F6EECF244321}">
                <p14:modId xmlns:p14="http://schemas.microsoft.com/office/powerpoint/2010/main" val="3542150648"/>
              </p:ext>
            </p:extLst>
          </p:nvPr>
        </p:nvGraphicFramePr>
        <p:xfrm>
          <a:off x="1828800" y="985836"/>
          <a:ext cx="5791200" cy="341471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1935341129"/>
              </p:ext>
            </p:extLst>
          </p:nvPr>
        </p:nvGraphicFramePr>
        <p:xfrm>
          <a:off x="2286000" y="985837"/>
          <a:ext cx="4572000" cy="3171825"/>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p:cNvSpPr/>
          <p:nvPr/>
        </p:nvSpPr>
        <p:spPr>
          <a:xfrm>
            <a:off x="5257800" y="514350"/>
            <a:ext cx="3070521" cy="369332"/>
          </a:xfrm>
          <a:prstGeom prst="rect">
            <a:avLst/>
          </a:prstGeom>
        </p:spPr>
        <p:txBody>
          <a:bodyPr wrap="none">
            <a:spAutoFit/>
          </a:bodyPr>
          <a:lstStyle/>
          <a:p>
            <a:r>
              <a:rPr lang="en-US" dirty="0"/>
              <a:t>ARTICLE 10: FY21 Town Budget</a:t>
            </a:r>
          </a:p>
        </p:txBody>
      </p:sp>
    </p:spTree>
    <p:extLst>
      <p:ext uri="{BB962C8B-B14F-4D97-AF65-F5344CB8AC3E}">
        <p14:creationId xmlns:p14="http://schemas.microsoft.com/office/powerpoint/2010/main" val="13340867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362CF7-34D8-4635-A9AE-FBAFA8966551}" type="slidenum">
              <a:rPr lang="en-US" smtClean="0"/>
              <a:t>11</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5867400" y="449818"/>
            <a:ext cx="2819400" cy="338554"/>
          </a:xfrm>
          <a:prstGeom prst="rect">
            <a:avLst/>
          </a:prstGeom>
          <a:noFill/>
        </p:spPr>
        <p:txBody>
          <a:bodyPr wrap="square" rtlCol="0">
            <a:spAutoFit/>
          </a:bodyPr>
          <a:lstStyle/>
          <a:p>
            <a:r>
              <a:rPr lang="en-US" sz="1600" dirty="0" smtClean="0"/>
              <a:t>ARTICLE 10: FY21 Town Budget</a:t>
            </a:r>
            <a:endParaRPr lang="en-US" sz="1600" dirty="0"/>
          </a:p>
        </p:txBody>
      </p:sp>
      <p:graphicFrame>
        <p:nvGraphicFramePr>
          <p:cNvPr id="9" name="Table 8"/>
          <p:cNvGraphicFramePr>
            <a:graphicFrameLocks noGrp="1"/>
          </p:cNvGraphicFramePr>
          <p:nvPr>
            <p:extLst>
              <p:ext uri="{D42A27DB-BD31-4B8C-83A1-F6EECF244321}">
                <p14:modId xmlns:p14="http://schemas.microsoft.com/office/powerpoint/2010/main" val="2902607893"/>
              </p:ext>
            </p:extLst>
          </p:nvPr>
        </p:nvGraphicFramePr>
        <p:xfrm>
          <a:off x="1447800" y="1253776"/>
          <a:ext cx="6835762" cy="3005141"/>
        </p:xfrm>
        <a:graphic>
          <a:graphicData uri="http://schemas.openxmlformats.org/drawingml/2006/table">
            <a:tbl>
              <a:tblPr/>
              <a:tblGrid>
                <a:gridCol w="606607">
                  <a:extLst>
                    <a:ext uri="{9D8B030D-6E8A-4147-A177-3AD203B41FA5}">
                      <a16:colId xmlns:a16="http://schemas.microsoft.com/office/drawing/2014/main" val="4154459149"/>
                    </a:ext>
                  </a:extLst>
                </a:gridCol>
                <a:gridCol w="641912">
                  <a:extLst>
                    <a:ext uri="{9D8B030D-6E8A-4147-A177-3AD203B41FA5}">
                      <a16:colId xmlns:a16="http://schemas.microsoft.com/office/drawing/2014/main" val="4284661727"/>
                    </a:ext>
                  </a:extLst>
                </a:gridCol>
                <a:gridCol w="1925736">
                  <a:extLst>
                    <a:ext uri="{9D8B030D-6E8A-4147-A177-3AD203B41FA5}">
                      <a16:colId xmlns:a16="http://schemas.microsoft.com/office/drawing/2014/main" val="1579682581"/>
                    </a:ext>
                  </a:extLst>
                </a:gridCol>
                <a:gridCol w="1900060">
                  <a:extLst>
                    <a:ext uri="{9D8B030D-6E8A-4147-A177-3AD203B41FA5}">
                      <a16:colId xmlns:a16="http://schemas.microsoft.com/office/drawing/2014/main" val="3854652791"/>
                    </a:ext>
                  </a:extLst>
                </a:gridCol>
                <a:gridCol w="869285">
                  <a:extLst>
                    <a:ext uri="{9D8B030D-6E8A-4147-A177-3AD203B41FA5}">
                      <a16:colId xmlns:a16="http://schemas.microsoft.com/office/drawing/2014/main" val="997126964"/>
                    </a:ext>
                  </a:extLst>
                </a:gridCol>
                <a:gridCol w="892162">
                  <a:extLst>
                    <a:ext uri="{9D8B030D-6E8A-4147-A177-3AD203B41FA5}">
                      <a16:colId xmlns:a16="http://schemas.microsoft.com/office/drawing/2014/main" val="2995442202"/>
                    </a:ext>
                  </a:extLst>
                </a:gridCol>
              </a:tblGrid>
              <a:tr h="643958">
                <a:tc>
                  <a:txBody>
                    <a:bodyPr/>
                    <a:lstStyle/>
                    <a:p>
                      <a:pPr algn="ctr" fontAlgn="b"/>
                      <a:r>
                        <a:rPr lang="en-US" sz="1100" b="0" i="0" u="none" strike="noStrike" dirty="0">
                          <a:solidFill>
                            <a:srgbClr val="FFFFFF"/>
                          </a:solidFill>
                          <a:effectLst/>
                          <a:latin typeface="Calibri" panose="020F0502020204030204" pitchFamily="34" charset="0"/>
                        </a:rPr>
                        <a:t>FY20 budget Item no.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FY21 </a:t>
                      </a:r>
                      <a:r>
                        <a:rPr lang="en-US" sz="1100" b="0" i="0" u="none" strike="noStrike" dirty="0">
                          <a:solidFill>
                            <a:srgbClr val="FFFFFF"/>
                          </a:solidFill>
                          <a:effectLst/>
                          <a:latin typeface="Calibri" panose="020F0502020204030204" pitchFamily="34" charset="0"/>
                        </a:rPr>
                        <a:t>budget Item no.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FY20 </a:t>
                      </a:r>
                      <a:r>
                        <a:rPr lang="en-US" sz="1100" b="0" i="0" u="none" strike="noStrike" dirty="0" smtClean="0">
                          <a:solidFill>
                            <a:srgbClr val="FFFFFF"/>
                          </a:solidFill>
                          <a:effectLst/>
                          <a:latin typeface="Calibri" panose="020F0502020204030204" pitchFamily="34" charset="0"/>
                        </a:rPr>
                        <a:t>Budget Heading </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FY21 Budget Heading</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FY20 </a:t>
                      </a:r>
                      <a:r>
                        <a:rPr lang="en-US" sz="1100" b="0" i="0" u="none" strike="noStrike" dirty="0" smtClean="0">
                          <a:solidFill>
                            <a:srgbClr val="FFFFFF"/>
                          </a:solidFill>
                          <a:effectLst/>
                          <a:latin typeface="Calibri" panose="020F0502020204030204" pitchFamily="34" charset="0"/>
                        </a:rPr>
                        <a:t>Budget</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FY21 Proposed </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19230407"/>
                  </a:ext>
                </a:extLst>
              </a:tr>
              <a:tr h="214653">
                <a:tc>
                  <a:txBody>
                    <a:bodyPr/>
                    <a:lstStyle/>
                    <a:p>
                      <a:pPr algn="ctr" fontAlgn="b"/>
                      <a:r>
                        <a:rPr lang="en-US" sz="1100" b="0" i="0" u="none" strike="noStrike">
                          <a:solidFill>
                            <a:srgbClr val="FFFFFF"/>
                          </a:solidFill>
                          <a:effectLst/>
                          <a:latin typeface="Calibri" panose="020F0502020204030204" pitchFamily="34" charset="0"/>
                        </a:rPr>
                        <a:t>1.A.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1.A.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Manager's Office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Manager</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702,371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chemeClr val="tx1"/>
                          </a:solidFill>
                          <a:effectLst/>
                          <a:latin typeface="Calibri" panose="020F0502020204030204" pitchFamily="34" charset="0"/>
                        </a:rPr>
                        <a:t> $       707,457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522277"/>
                  </a:ext>
                </a:extLst>
              </a:tr>
              <a:tr h="214653">
                <a:tc>
                  <a:txBody>
                    <a:bodyPr/>
                    <a:lstStyle/>
                    <a:p>
                      <a:pPr algn="ctr" fontAlgn="b"/>
                      <a:r>
                        <a:rPr lang="en-US" sz="1100" b="0" i="0" u="none" strike="noStrike">
                          <a:solidFill>
                            <a:srgbClr val="FFFFFF"/>
                          </a:solidFill>
                          <a:effectLst/>
                          <a:latin typeface="Calibri" panose="020F0502020204030204" pitchFamily="34" charset="0"/>
                        </a:rPr>
                        <a:t>1.B.</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1.B.</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Manager's Office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Human Resources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437,700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chemeClr val="tx1"/>
                          </a:solidFill>
                          <a:effectLst/>
                          <a:latin typeface="Calibri" panose="020F0502020204030204" pitchFamily="34" charset="0"/>
                        </a:rPr>
                        <a:t> $       474,854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127341"/>
                  </a:ext>
                </a:extLst>
              </a:tr>
              <a:tr h="214653">
                <a:tc>
                  <a:txBody>
                    <a:bodyPr/>
                    <a:lstStyle/>
                    <a:p>
                      <a:pPr algn="ctr" fontAlgn="b"/>
                      <a:r>
                        <a:rPr lang="en-US" sz="1100" b="0" i="0" u="none" strike="noStrike">
                          <a:solidFill>
                            <a:srgbClr val="FFFFFF"/>
                          </a:solidFill>
                          <a:effectLst/>
                          <a:latin typeface="Calibri" panose="020F0502020204030204" pitchFamily="34" charset="0"/>
                        </a:rPr>
                        <a:t>1.C.</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N/A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Manager's Office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Facilities Management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434,773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chemeClr val="tx1"/>
                          </a:solidFill>
                          <a:effectLst/>
                          <a:latin typeface="Calibri" panose="020F0502020204030204" pitchFamily="34" charset="0"/>
                        </a:rPr>
                        <a:t> $                  -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17185845"/>
                  </a:ext>
                </a:extLst>
              </a:tr>
              <a:tr h="214653">
                <a:tc>
                  <a:txBody>
                    <a:bodyPr/>
                    <a:lstStyle/>
                    <a:p>
                      <a:pPr algn="ctr" fontAlgn="b"/>
                      <a:r>
                        <a:rPr lang="en-US" sz="1100" b="0" i="0" u="none" strike="noStrike">
                          <a:solidFill>
                            <a:srgbClr val="FFFFFF"/>
                          </a:solidFill>
                          <a:effectLst/>
                          <a:latin typeface="Calibri" panose="020F0502020204030204" pitchFamily="34" charset="0"/>
                        </a:rPr>
                        <a:t>N/A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1.F.1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Manager's Office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Facilities Administration</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chemeClr val="tx1"/>
                          </a:solidFill>
                          <a:effectLst/>
                          <a:latin typeface="Calibri" panose="020F0502020204030204" pitchFamily="34" charset="0"/>
                        </a:rPr>
                        <a:t> $       623,700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0960406"/>
                  </a:ext>
                </a:extLst>
              </a:tr>
              <a:tr h="214653">
                <a:tc>
                  <a:txBody>
                    <a:bodyPr/>
                    <a:lstStyle/>
                    <a:p>
                      <a:pPr algn="ctr" fontAlgn="b"/>
                      <a:r>
                        <a:rPr lang="en-US" sz="1100" b="0" i="0" u="none" strike="noStrike">
                          <a:solidFill>
                            <a:srgbClr val="FFFFFF"/>
                          </a:solidFill>
                          <a:effectLst/>
                          <a:latin typeface="Calibri" panose="020F0502020204030204" pitchFamily="34" charset="0"/>
                        </a:rPr>
                        <a:t>1.D.</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1.F.3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Manager's Office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Resource Sustainability Fund</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229,388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chemeClr val="tx1"/>
                          </a:solidFill>
                          <a:effectLst/>
                          <a:latin typeface="Calibri" panose="020F0502020204030204" pitchFamily="34" charset="0"/>
                        </a:rPr>
                        <a:t> $       160,995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6719854"/>
                  </a:ext>
                </a:extLst>
              </a:tr>
              <a:tr h="214653">
                <a:tc>
                  <a:txBody>
                    <a:bodyPr/>
                    <a:lstStyle/>
                    <a:p>
                      <a:pPr algn="ctr" fontAlgn="b"/>
                      <a:r>
                        <a:rPr lang="en-US" sz="1100" b="0" i="0" u="none" strike="noStrike">
                          <a:solidFill>
                            <a:srgbClr val="FFFFFF"/>
                          </a:solidFill>
                          <a:effectLst/>
                          <a:latin typeface="Calibri" panose="020F0502020204030204" pitchFamily="34" charset="0"/>
                        </a:rPr>
                        <a:t>1.E.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1.F.4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Manager's Office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Visitor's Center and Restroom</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105,760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chemeClr val="tx1"/>
                          </a:solidFill>
                          <a:effectLst/>
                          <a:latin typeface="Calibri" panose="020F0502020204030204" pitchFamily="34" charset="0"/>
                        </a:rPr>
                        <a:t> $         29,765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5900914"/>
                  </a:ext>
                </a:extLst>
              </a:tr>
              <a:tr h="214653">
                <a:tc>
                  <a:txBody>
                    <a:bodyPr/>
                    <a:lstStyle/>
                    <a:p>
                      <a:pPr algn="ctr" fontAlgn="b"/>
                      <a:r>
                        <a:rPr lang="en-US" sz="1100" b="0" i="0" u="none" strike="noStrike">
                          <a:solidFill>
                            <a:srgbClr val="FFFFFF"/>
                          </a:solidFill>
                          <a:effectLst/>
                          <a:latin typeface="Calibri" panose="020F0502020204030204" pitchFamily="34" charset="0"/>
                        </a:rPr>
                        <a:t>N/A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1.E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Town Manager's Office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Economic Vitality and Tourism</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89,238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chemeClr val="tx1"/>
                          </a:solidFill>
                          <a:effectLst/>
                          <a:latin typeface="Calibri" panose="020F0502020204030204" pitchFamily="34" charset="0"/>
                        </a:rPr>
                        <a:t> $       112,400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9753115"/>
                  </a:ext>
                </a:extLst>
              </a:tr>
              <a:tr h="214653">
                <a:tc>
                  <a:txBody>
                    <a:bodyPr/>
                    <a:lstStyle/>
                    <a:p>
                      <a:pPr algn="ctr" fontAlgn="b"/>
                      <a:r>
                        <a:rPr lang="en-US" sz="1100" b="0" i="0" u="none" strike="noStrike">
                          <a:solidFill>
                            <a:srgbClr val="FFFFFF"/>
                          </a:solidFill>
                          <a:effectLst/>
                          <a:latin typeface="Calibri" panose="020F0502020204030204" pitchFamily="34" charset="0"/>
                        </a:rPr>
                        <a:t>1.F.</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1.F.6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Manager's Office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37 Knox Trail</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29,192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chemeClr val="tx1"/>
                          </a:solidFill>
                          <a:effectLst/>
                          <a:latin typeface="Calibri" panose="020F0502020204030204" pitchFamily="34" charset="0"/>
                        </a:rPr>
                        <a:t> $         19,991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0708443"/>
                  </a:ext>
                </a:extLst>
              </a:tr>
              <a:tr h="214653">
                <a:tc>
                  <a:txBody>
                    <a:bodyPr/>
                    <a:lstStyle/>
                    <a:p>
                      <a:pPr algn="ctr" fontAlgn="b"/>
                      <a:r>
                        <a:rPr lang="en-US" sz="1100" b="0" i="0" u="none" strike="noStrike">
                          <a:solidFill>
                            <a:srgbClr val="FFFFFF"/>
                          </a:solidFill>
                          <a:effectLst/>
                          <a:latin typeface="Calibri" panose="020F0502020204030204" pitchFamily="34" charset="0"/>
                        </a:rPr>
                        <a:t>1.G.</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1.F.5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Manager's Office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55 Church Street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116,714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chemeClr val="tx1"/>
                          </a:solidFill>
                          <a:effectLst/>
                          <a:latin typeface="Calibri" panose="020F0502020204030204" pitchFamily="34" charset="0"/>
                        </a:rPr>
                        <a:t> $       109,376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9882800"/>
                  </a:ext>
                </a:extLst>
              </a:tr>
              <a:tr h="214653">
                <a:tc>
                  <a:txBody>
                    <a:bodyPr/>
                    <a:lstStyle/>
                    <a:p>
                      <a:pPr algn="ctr" fontAlgn="b"/>
                      <a:r>
                        <a:rPr lang="en-US" sz="1100" b="0" i="0" u="none" strike="noStrike">
                          <a:solidFill>
                            <a:srgbClr val="FFFFFF"/>
                          </a:solidFill>
                          <a:effectLst/>
                          <a:latin typeface="Calibri" panose="020F0502020204030204" pitchFamily="34" charset="0"/>
                        </a:rPr>
                        <a:t>1.H.</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1.F.2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Manager's Office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Parks and Playgrounds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124,334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chemeClr val="tx1"/>
                          </a:solidFill>
                          <a:effectLst/>
                          <a:latin typeface="Calibri" panose="020F0502020204030204" pitchFamily="34" charset="0"/>
                        </a:rPr>
                        <a:t> $       127,560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7471577"/>
                  </a:ext>
                </a:extLst>
              </a:tr>
              <a:tr h="214653">
                <a:tc>
                  <a:txBody>
                    <a:bodyPr/>
                    <a:lstStyle/>
                    <a:p>
                      <a:pPr algn="ctr" fontAlgn="b"/>
                      <a:r>
                        <a:rPr lang="en-US" sz="1100" b="0" i="0" u="none" strike="noStrike">
                          <a:solidFill>
                            <a:srgbClr val="FFFFFF"/>
                          </a:solidFill>
                          <a:effectLst/>
                          <a:latin typeface="Calibri" panose="020F0502020204030204" pitchFamily="34" charset="0"/>
                        </a:rPr>
                        <a:t>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Legal Services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SUBTOTAL:</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250,000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chemeClr val="tx1"/>
                          </a:solidFill>
                          <a:effectLst/>
                          <a:latin typeface="Calibri" panose="020F0502020204030204" pitchFamily="34" charset="0"/>
                        </a:rPr>
                        <a:t> $       344,585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99823243"/>
                  </a:ext>
                </a:extLst>
              </a:tr>
            </a:tbl>
          </a:graphicData>
        </a:graphic>
      </p:graphicFrame>
    </p:spTree>
    <p:extLst>
      <p:ext uri="{BB962C8B-B14F-4D97-AF65-F5344CB8AC3E}">
        <p14:creationId xmlns:p14="http://schemas.microsoft.com/office/powerpoint/2010/main" val="24364496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362CF7-34D8-4635-A9AE-FBAFA8966551}" type="slidenum">
              <a:rPr lang="en-US" smtClean="0"/>
              <a:t>12</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8" name="TextBox 7"/>
          <p:cNvSpPr txBox="1"/>
          <p:nvPr/>
        </p:nvSpPr>
        <p:spPr>
          <a:xfrm>
            <a:off x="5943600" y="449818"/>
            <a:ext cx="2743199" cy="338554"/>
          </a:xfrm>
          <a:prstGeom prst="rect">
            <a:avLst/>
          </a:prstGeom>
          <a:noFill/>
        </p:spPr>
        <p:txBody>
          <a:bodyPr wrap="square" rtlCol="0">
            <a:spAutoFit/>
          </a:bodyPr>
          <a:lstStyle/>
          <a:p>
            <a:r>
              <a:rPr lang="en-US" sz="1600" dirty="0" smtClean="0"/>
              <a:t>ARTICLE 10: FY21 Town Budget</a:t>
            </a:r>
            <a:endParaRPr lang="en-US" sz="1600" dirty="0"/>
          </a:p>
        </p:txBody>
      </p:sp>
      <p:graphicFrame>
        <p:nvGraphicFramePr>
          <p:cNvPr id="7" name="Table 6"/>
          <p:cNvGraphicFramePr>
            <a:graphicFrameLocks noGrp="1"/>
          </p:cNvGraphicFramePr>
          <p:nvPr>
            <p:extLst>
              <p:ext uri="{D42A27DB-BD31-4B8C-83A1-F6EECF244321}">
                <p14:modId xmlns:p14="http://schemas.microsoft.com/office/powerpoint/2010/main" val="2562683478"/>
              </p:ext>
            </p:extLst>
          </p:nvPr>
        </p:nvGraphicFramePr>
        <p:xfrm>
          <a:off x="1600200" y="1182682"/>
          <a:ext cx="6858000" cy="3065468"/>
        </p:xfrm>
        <a:graphic>
          <a:graphicData uri="http://schemas.openxmlformats.org/drawingml/2006/table">
            <a:tbl>
              <a:tblPr/>
              <a:tblGrid>
                <a:gridCol w="609600">
                  <a:extLst>
                    <a:ext uri="{9D8B030D-6E8A-4147-A177-3AD203B41FA5}">
                      <a16:colId xmlns:a16="http://schemas.microsoft.com/office/drawing/2014/main" val="129882762"/>
                    </a:ext>
                  </a:extLst>
                </a:gridCol>
                <a:gridCol w="624890">
                  <a:extLst>
                    <a:ext uri="{9D8B030D-6E8A-4147-A177-3AD203B41FA5}">
                      <a16:colId xmlns:a16="http://schemas.microsoft.com/office/drawing/2014/main" val="2877191153"/>
                    </a:ext>
                  </a:extLst>
                </a:gridCol>
                <a:gridCol w="1904098">
                  <a:extLst>
                    <a:ext uri="{9D8B030D-6E8A-4147-A177-3AD203B41FA5}">
                      <a16:colId xmlns:a16="http://schemas.microsoft.com/office/drawing/2014/main" val="443066626"/>
                    </a:ext>
                  </a:extLst>
                </a:gridCol>
                <a:gridCol w="1878710">
                  <a:extLst>
                    <a:ext uri="{9D8B030D-6E8A-4147-A177-3AD203B41FA5}">
                      <a16:colId xmlns:a16="http://schemas.microsoft.com/office/drawing/2014/main" val="158096607"/>
                    </a:ext>
                  </a:extLst>
                </a:gridCol>
                <a:gridCol w="875885">
                  <a:extLst>
                    <a:ext uri="{9D8B030D-6E8A-4147-A177-3AD203B41FA5}">
                      <a16:colId xmlns:a16="http://schemas.microsoft.com/office/drawing/2014/main" val="3897726822"/>
                    </a:ext>
                  </a:extLst>
                </a:gridCol>
                <a:gridCol w="964817">
                  <a:extLst>
                    <a:ext uri="{9D8B030D-6E8A-4147-A177-3AD203B41FA5}">
                      <a16:colId xmlns:a16="http://schemas.microsoft.com/office/drawing/2014/main" val="1883753036"/>
                    </a:ext>
                  </a:extLst>
                </a:gridCol>
              </a:tblGrid>
              <a:tr h="218962">
                <a:tc>
                  <a:txBody>
                    <a:bodyPr/>
                    <a:lstStyle/>
                    <a:p>
                      <a:pPr algn="ctr" fontAlgn="b"/>
                      <a:r>
                        <a:rPr lang="en-US" sz="1100" b="0" i="0" u="none" strike="noStrike">
                          <a:solidFill>
                            <a:srgbClr val="FFFFFF"/>
                          </a:solidFill>
                          <a:effectLst/>
                          <a:latin typeface="Calibri" panose="020F0502020204030204" pitchFamily="34" charset="0"/>
                        </a:rPr>
                        <a:t>3.A.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3.F</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Elections and Registrars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Elections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42,653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76,176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5788045"/>
                  </a:ext>
                </a:extLst>
              </a:tr>
              <a:tr h="218962">
                <a:tc>
                  <a:txBody>
                    <a:bodyPr/>
                    <a:lstStyle/>
                    <a:p>
                      <a:pPr algn="ctr" fontAlgn="b"/>
                      <a:r>
                        <a:rPr lang="en-US" sz="1100" b="0" i="0" u="none" strike="noStrike">
                          <a:solidFill>
                            <a:srgbClr val="FFFFFF"/>
                          </a:solidFill>
                          <a:effectLst/>
                          <a:latin typeface="Calibri" panose="020F0502020204030204" pitchFamily="34" charset="0"/>
                        </a:rPr>
                        <a:t>3.B.</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3G.</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Elections and Registrars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Registrars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7,374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7,971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4428785"/>
                  </a:ext>
                </a:extLst>
              </a:tr>
              <a:tr h="218962">
                <a:tc>
                  <a:txBody>
                    <a:bodyPr/>
                    <a:lstStyle/>
                    <a:p>
                      <a:pPr algn="ctr" fontAlgn="b"/>
                      <a:r>
                        <a:rPr lang="en-US" sz="1100" b="0" i="0" u="none" strike="noStrike">
                          <a:solidFill>
                            <a:srgbClr val="FFFFFF"/>
                          </a:solidFill>
                          <a:effectLst/>
                          <a:latin typeface="Calibri" panose="020F0502020204030204" pitchFamily="34" charset="0"/>
                        </a:rPr>
                        <a:t>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1.D</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Town Meeting and Reports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100,250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101,225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68686458"/>
                  </a:ext>
                </a:extLst>
              </a:tr>
              <a:tr h="218962">
                <a:tc>
                  <a:txBody>
                    <a:bodyPr/>
                    <a:lstStyle/>
                    <a:p>
                      <a:pPr algn="ctr" fontAlgn="b"/>
                      <a:r>
                        <a:rPr lang="en-US" sz="1100" b="0" i="0" u="none" strike="noStrike">
                          <a:solidFill>
                            <a:srgbClr val="FFFFFF"/>
                          </a:solidFill>
                          <a:effectLst/>
                          <a:latin typeface="Calibri" panose="020F0502020204030204" pitchFamily="34" charset="0"/>
                        </a:rPr>
                        <a:t>5.A.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4.A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Planning</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Planning Administration</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518,336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562,302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2732810"/>
                  </a:ext>
                </a:extLst>
              </a:tr>
              <a:tr h="218962">
                <a:tc>
                  <a:txBody>
                    <a:bodyPr/>
                    <a:lstStyle/>
                    <a:p>
                      <a:pPr algn="ctr" fontAlgn="b"/>
                      <a:r>
                        <a:rPr lang="en-US" sz="1100" b="0" i="0" u="none" strike="noStrike">
                          <a:solidFill>
                            <a:srgbClr val="FFFFFF"/>
                          </a:solidFill>
                          <a:effectLst/>
                          <a:latin typeface="Calibri" panose="020F0502020204030204" pitchFamily="34" charset="0"/>
                        </a:rPr>
                        <a:t>5.B.</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4.B</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Planning</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Natural Resources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296,000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345,173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1258939"/>
                  </a:ext>
                </a:extLst>
              </a:tr>
              <a:tr h="218962">
                <a:tc>
                  <a:txBody>
                    <a:bodyPr/>
                    <a:lstStyle/>
                    <a:p>
                      <a:pPr algn="ctr" fontAlgn="b"/>
                      <a:r>
                        <a:rPr lang="en-US" sz="1100" b="0" i="0" u="none" strike="noStrike">
                          <a:solidFill>
                            <a:srgbClr val="FFFFFF"/>
                          </a:solidFill>
                          <a:effectLst/>
                          <a:latin typeface="Calibri" panose="020F0502020204030204" pitchFamily="34" charset="0"/>
                        </a:rPr>
                        <a:t>5.C.</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4.C</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Planning</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Inspections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487,309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459,084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0836850"/>
                  </a:ext>
                </a:extLst>
              </a:tr>
              <a:tr h="218962">
                <a:tc>
                  <a:txBody>
                    <a:bodyPr/>
                    <a:lstStyle/>
                    <a:p>
                      <a:pPr algn="ctr" fontAlgn="b"/>
                      <a:r>
                        <a:rPr lang="en-US" sz="1100" b="0" i="0" u="none" strike="noStrike">
                          <a:solidFill>
                            <a:srgbClr val="FFFFFF"/>
                          </a:solidFill>
                          <a:effectLst/>
                          <a:latin typeface="Calibri" panose="020F0502020204030204" pitchFamily="34" charset="0"/>
                        </a:rPr>
                        <a:t>5.D.</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4.D</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Planning</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Health</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453,886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444,182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7821176"/>
                  </a:ext>
                </a:extLst>
              </a:tr>
              <a:tr h="218962">
                <a:tc>
                  <a:txBody>
                    <a:bodyPr/>
                    <a:lstStyle/>
                    <a:p>
                      <a:pPr algn="ctr" fontAlgn="b"/>
                      <a:r>
                        <a:rPr lang="en-US" sz="1100" b="0" i="0" u="none" strike="noStrike">
                          <a:solidFill>
                            <a:srgbClr val="FFFFFF"/>
                          </a:solidFill>
                          <a:effectLst/>
                          <a:latin typeface="Calibri" panose="020F0502020204030204" pitchFamily="34" charset="0"/>
                        </a:rPr>
                        <a:t>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4.E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141 Keyes Road</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SUBTOTAL:</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74,433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48,199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0741207"/>
                  </a:ext>
                </a:extLst>
              </a:tr>
              <a:tr h="218962">
                <a:tc>
                  <a:txBody>
                    <a:bodyPr/>
                    <a:lstStyle/>
                    <a:p>
                      <a:pPr algn="ctr" fontAlgn="b"/>
                      <a:r>
                        <a:rPr lang="en-US" sz="1100" b="0" i="0" u="none" strike="noStrike">
                          <a:solidFill>
                            <a:srgbClr val="FFFFFF"/>
                          </a:solidFill>
                          <a:effectLst/>
                          <a:latin typeface="Calibri" panose="020F0502020204030204" pitchFamily="34" charset="0"/>
                        </a:rPr>
                        <a:t>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Finance </a:t>
                      </a:r>
                      <a:r>
                        <a:rPr lang="en-US" sz="1100" b="0" i="0" u="none" strike="noStrike" dirty="0" smtClean="0">
                          <a:solidFill>
                            <a:srgbClr val="FFFFFF"/>
                          </a:solidFill>
                          <a:effectLst/>
                          <a:latin typeface="Calibri" panose="020F0502020204030204" pitchFamily="34" charset="0"/>
                        </a:rPr>
                        <a:t>Committee</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SUBTOTAL:</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3,410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7132008"/>
                  </a:ext>
                </a:extLst>
              </a:tr>
              <a:tr h="218962">
                <a:tc>
                  <a:txBody>
                    <a:bodyPr/>
                    <a:lstStyle/>
                    <a:p>
                      <a:pPr algn="ctr" fontAlgn="b"/>
                      <a:r>
                        <a:rPr lang="en-US" sz="1100" b="0" i="0" u="none" strike="noStrike">
                          <a:solidFill>
                            <a:srgbClr val="FFFFFF"/>
                          </a:solidFill>
                          <a:effectLst/>
                          <a:latin typeface="Calibri" panose="020F0502020204030204" pitchFamily="34" charset="0"/>
                        </a:rPr>
                        <a:t>8.A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3.A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Finance Dept.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Finance Administration</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696,555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a:t>
                      </a:r>
                      <a:r>
                        <a:rPr lang="en-US" sz="1100" b="0" i="0" u="none" strike="noStrike" dirty="0" smtClean="0">
                          <a:solidFill>
                            <a:srgbClr val="FFFFFF"/>
                          </a:solidFill>
                          <a:effectLst/>
                          <a:latin typeface="Calibri" panose="020F0502020204030204" pitchFamily="34" charset="0"/>
                        </a:rPr>
                        <a:t>610,697 </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73899873"/>
                  </a:ext>
                </a:extLst>
              </a:tr>
              <a:tr h="218962">
                <a:tc>
                  <a:txBody>
                    <a:bodyPr/>
                    <a:lstStyle/>
                    <a:p>
                      <a:pPr algn="ctr" fontAlgn="b"/>
                      <a:r>
                        <a:rPr lang="en-US" sz="1100" b="0" i="0" u="none" strike="noStrike">
                          <a:solidFill>
                            <a:srgbClr val="FFFFFF"/>
                          </a:solidFill>
                          <a:effectLst/>
                          <a:latin typeface="Calibri" panose="020F0502020204030204" pitchFamily="34" charset="0"/>
                        </a:rPr>
                        <a:t>8.B</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3.B</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Finance Dept.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Treasurer-Collector</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510,733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507,240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8739438"/>
                  </a:ext>
                </a:extLst>
              </a:tr>
              <a:tr h="218962">
                <a:tc>
                  <a:txBody>
                    <a:bodyPr/>
                    <a:lstStyle/>
                    <a:p>
                      <a:pPr algn="ctr" fontAlgn="b"/>
                      <a:r>
                        <a:rPr lang="en-US" sz="1100" b="0" i="0" u="none" strike="noStrike">
                          <a:solidFill>
                            <a:srgbClr val="FFFFFF"/>
                          </a:solidFill>
                          <a:effectLst/>
                          <a:latin typeface="Calibri" panose="020F0502020204030204" pitchFamily="34" charset="0"/>
                        </a:rPr>
                        <a:t>8.C.</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3.C</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Finance Dept.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Accountant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321,271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347,020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1396663"/>
                  </a:ext>
                </a:extLst>
              </a:tr>
              <a:tr h="218962">
                <a:tc>
                  <a:txBody>
                    <a:bodyPr/>
                    <a:lstStyle/>
                    <a:p>
                      <a:pPr algn="ctr" fontAlgn="b"/>
                      <a:r>
                        <a:rPr lang="en-US" sz="1100" b="0" i="0" u="none" strike="noStrike">
                          <a:solidFill>
                            <a:srgbClr val="FFFFFF"/>
                          </a:solidFill>
                          <a:effectLst/>
                          <a:latin typeface="Calibri" panose="020F0502020204030204" pitchFamily="34" charset="0"/>
                        </a:rPr>
                        <a:t>8.D.</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3.D</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Finance Dept.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Assessors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438,001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452,553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7007462"/>
                  </a:ext>
                </a:extLst>
              </a:tr>
              <a:tr h="218962">
                <a:tc>
                  <a:txBody>
                    <a:bodyPr/>
                    <a:lstStyle/>
                    <a:p>
                      <a:pPr algn="ctr" fontAlgn="b"/>
                      <a:r>
                        <a:rPr lang="en-US" sz="1100" b="0" i="0" u="none" strike="noStrike" dirty="0">
                          <a:solidFill>
                            <a:srgbClr val="FFFFFF"/>
                          </a:solidFill>
                          <a:effectLst/>
                          <a:latin typeface="Calibri" panose="020F0502020204030204" pitchFamily="34" charset="0"/>
                        </a:rPr>
                        <a:t>8.E.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a:solidFill>
                            <a:srgbClr val="FFFFFF"/>
                          </a:solidFill>
                          <a:effectLst/>
                          <a:latin typeface="Calibri" panose="020F0502020204030204" pitchFamily="34" charset="0"/>
                        </a:rPr>
                        <a:t>3.E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Finance Dept.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Town Clerk</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266,738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371,934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57596921"/>
                  </a:ext>
                </a:extLst>
              </a:tr>
            </a:tbl>
          </a:graphicData>
        </a:graphic>
      </p:graphicFrame>
    </p:spTree>
    <p:extLst>
      <p:ext uri="{BB962C8B-B14F-4D97-AF65-F5344CB8AC3E}">
        <p14:creationId xmlns:p14="http://schemas.microsoft.com/office/powerpoint/2010/main" val="14781768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362CF7-34D8-4635-A9AE-FBAFA8966551}" type="slidenum">
              <a:rPr lang="en-US" smtClean="0"/>
              <a:t>13</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8" name="TextBox 7"/>
          <p:cNvSpPr txBox="1"/>
          <p:nvPr/>
        </p:nvSpPr>
        <p:spPr>
          <a:xfrm>
            <a:off x="5943600" y="449818"/>
            <a:ext cx="2743199" cy="338554"/>
          </a:xfrm>
          <a:prstGeom prst="rect">
            <a:avLst/>
          </a:prstGeom>
          <a:noFill/>
        </p:spPr>
        <p:txBody>
          <a:bodyPr wrap="square" rtlCol="0">
            <a:spAutoFit/>
          </a:bodyPr>
          <a:lstStyle/>
          <a:p>
            <a:r>
              <a:rPr lang="en-US" sz="1600" dirty="0" smtClean="0"/>
              <a:t>ARTICLE 10: FY21 Town Budget</a:t>
            </a:r>
            <a:endParaRPr lang="en-US" sz="1600" dirty="0"/>
          </a:p>
        </p:txBody>
      </p:sp>
      <p:graphicFrame>
        <p:nvGraphicFramePr>
          <p:cNvPr id="7" name="Table 6"/>
          <p:cNvGraphicFramePr>
            <a:graphicFrameLocks noGrp="1"/>
          </p:cNvGraphicFramePr>
          <p:nvPr>
            <p:extLst>
              <p:ext uri="{D42A27DB-BD31-4B8C-83A1-F6EECF244321}">
                <p14:modId xmlns:p14="http://schemas.microsoft.com/office/powerpoint/2010/main" val="2202018957"/>
              </p:ext>
            </p:extLst>
          </p:nvPr>
        </p:nvGraphicFramePr>
        <p:xfrm>
          <a:off x="1676402" y="1211271"/>
          <a:ext cx="6705598" cy="2884479"/>
        </p:xfrm>
        <a:graphic>
          <a:graphicData uri="http://schemas.openxmlformats.org/drawingml/2006/table">
            <a:tbl>
              <a:tblPr/>
              <a:tblGrid>
                <a:gridCol w="599791">
                  <a:extLst>
                    <a:ext uri="{9D8B030D-6E8A-4147-A177-3AD203B41FA5}">
                      <a16:colId xmlns:a16="http://schemas.microsoft.com/office/drawing/2014/main" val="686407160"/>
                    </a:ext>
                  </a:extLst>
                </a:gridCol>
                <a:gridCol w="634699">
                  <a:extLst>
                    <a:ext uri="{9D8B030D-6E8A-4147-A177-3AD203B41FA5}">
                      <a16:colId xmlns:a16="http://schemas.microsoft.com/office/drawing/2014/main" val="2685026845"/>
                    </a:ext>
                  </a:extLst>
                </a:gridCol>
                <a:gridCol w="1904098">
                  <a:extLst>
                    <a:ext uri="{9D8B030D-6E8A-4147-A177-3AD203B41FA5}">
                      <a16:colId xmlns:a16="http://schemas.microsoft.com/office/drawing/2014/main" val="2407074249"/>
                    </a:ext>
                  </a:extLst>
                </a:gridCol>
                <a:gridCol w="1878710">
                  <a:extLst>
                    <a:ext uri="{9D8B030D-6E8A-4147-A177-3AD203B41FA5}">
                      <a16:colId xmlns:a16="http://schemas.microsoft.com/office/drawing/2014/main" val="18530723"/>
                    </a:ext>
                  </a:extLst>
                </a:gridCol>
                <a:gridCol w="875885">
                  <a:extLst>
                    <a:ext uri="{9D8B030D-6E8A-4147-A177-3AD203B41FA5}">
                      <a16:colId xmlns:a16="http://schemas.microsoft.com/office/drawing/2014/main" val="1429270026"/>
                    </a:ext>
                  </a:extLst>
                </a:gridCol>
                <a:gridCol w="812415">
                  <a:extLst>
                    <a:ext uri="{9D8B030D-6E8A-4147-A177-3AD203B41FA5}">
                      <a16:colId xmlns:a16="http://schemas.microsoft.com/office/drawing/2014/main" val="347297048"/>
                    </a:ext>
                  </a:extLst>
                </a:gridCol>
              </a:tblGrid>
              <a:tr h="221883">
                <a:tc>
                  <a:txBody>
                    <a:bodyPr/>
                    <a:lstStyle/>
                    <a:p>
                      <a:pPr algn="ctr" fontAlgn="b"/>
                      <a:r>
                        <a:rPr lang="en-US" sz="1100" b="0" i="0" u="none" strike="noStrike" dirty="0">
                          <a:solidFill>
                            <a:srgbClr val="FFFFFF"/>
                          </a:solidFill>
                          <a:effectLst/>
                          <a:latin typeface="Calibri" panose="020F0502020204030204" pitchFamily="34" charset="0"/>
                        </a:rPr>
                        <a:t>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1.C</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Information Systems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1,189,082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1,088,066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6612957"/>
                  </a:ext>
                </a:extLst>
              </a:tr>
              <a:tr h="221883">
                <a:tc>
                  <a:txBody>
                    <a:bodyPr/>
                    <a:lstStyle/>
                    <a:p>
                      <a:pPr algn="ctr" fontAlgn="b"/>
                      <a:r>
                        <a:rPr lang="en-US" sz="1100" b="0" i="0" u="none" strike="noStrike">
                          <a:solidFill>
                            <a:srgbClr val="FFFFFF"/>
                          </a:solidFill>
                          <a:effectLst/>
                          <a:latin typeface="Calibri" panose="020F0502020204030204" pitchFamily="34" charset="0"/>
                        </a:rPr>
                        <a:t>10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Town House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152,107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3144506"/>
                  </a:ext>
                </a:extLst>
              </a:tr>
              <a:tr h="221883">
                <a:tc>
                  <a:txBody>
                    <a:bodyPr/>
                    <a:lstStyle/>
                    <a:p>
                      <a:pPr algn="ctr" fontAlgn="b"/>
                      <a:r>
                        <a:rPr lang="en-US" sz="1100" b="0" i="0" u="none" strike="noStrike">
                          <a:solidFill>
                            <a:srgbClr val="FFFFFF"/>
                          </a:solidFill>
                          <a:effectLst/>
                          <a:latin typeface="Calibri" panose="020F0502020204030204" pitchFamily="34" charset="0"/>
                        </a:rPr>
                        <a:t>11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6.A</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Police Dept.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4,906,210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4,624,613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2672157"/>
                  </a:ext>
                </a:extLst>
              </a:tr>
              <a:tr h="221883">
                <a:tc>
                  <a:txBody>
                    <a:bodyPr/>
                    <a:lstStyle/>
                    <a:p>
                      <a:pPr algn="ctr" fontAlgn="b"/>
                      <a:r>
                        <a:rPr lang="en-US" sz="1100" b="0" i="0" u="none" strike="noStrike">
                          <a:solidFill>
                            <a:srgbClr val="FFFFFF"/>
                          </a:solidFill>
                          <a:effectLst/>
                          <a:latin typeface="Calibri" panose="020F0502020204030204" pitchFamily="34" charset="0"/>
                        </a:rPr>
                        <a:t>12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6.D</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Fire Dept.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5,206,056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5,291,544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0327935"/>
                  </a:ext>
                </a:extLst>
              </a:tr>
              <a:tr h="221883">
                <a:tc>
                  <a:txBody>
                    <a:bodyPr/>
                    <a:lstStyle/>
                    <a:p>
                      <a:pPr algn="ctr" fontAlgn="b"/>
                      <a:r>
                        <a:rPr lang="en-US" sz="1100" b="0" i="0" u="none" strike="noStrike">
                          <a:solidFill>
                            <a:srgbClr val="FFFFFF"/>
                          </a:solidFill>
                          <a:effectLst/>
                          <a:latin typeface="Calibri" panose="020F0502020204030204" pitchFamily="34" charset="0"/>
                        </a:rPr>
                        <a:t>13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6.F</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West Concord Fire Station</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35,769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20,738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95464624"/>
                  </a:ext>
                </a:extLst>
              </a:tr>
              <a:tr h="221883">
                <a:tc>
                  <a:txBody>
                    <a:bodyPr/>
                    <a:lstStyle/>
                    <a:p>
                      <a:pPr algn="ctr" fontAlgn="b"/>
                      <a:r>
                        <a:rPr lang="en-US" sz="1100" b="0" i="0" u="none" strike="noStrike">
                          <a:solidFill>
                            <a:srgbClr val="FFFFFF"/>
                          </a:solidFill>
                          <a:effectLst/>
                          <a:latin typeface="Calibri" panose="020F0502020204030204" pitchFamily="34" charset="0"/>
                        </a:rPr>
                        <a:t>14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6.C</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Police-Fire Station</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261,627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231,869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04794662"/>
                  </a:ext>
                </a:extLst>
              </a:tr>
              <a:tr h="221883">
                <a:tc>
                  <a:txBody>
                    <a:bodyPr/>
                    <a:lstStyle/>
                    <a:p>
                      <a:pPr algn="ctr" fontAlgn="b"/>
                      <a:r>
                        <a:rPr lang="en-US" sz="1100" b="0" i="0" u="none" strike="noStrike">
                          <a:solidFill>
                            <a:srgbClr val="FFFFFF"/>
                          </a:solidFill>
                          <a:effectLst/>
                          <a:latin typeface="Calibri" panose="020F0502020204030204" pitchFamily="34" charset="0"/>
                        </a:rPr>
                        <a:t>15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6.E</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Emergency Management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16,060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16,000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87845361"/>
                  </a:ext>
                </a:extLst>
              </a:tr>
              <a:tr h="221883">
                <a:tc>
                  <a:txBody>
                    <a:bodyPr/>
                    <a:lstStyle/>
                    <a:p>
                      <a:pPr algn="ctr" fontAlgn="b"/>
                      <a:r>
                        <a:rPr lang="en-US" sz="1100" b="0" i="0" u="none" strike="noStrike">
                          <a:solidFill>
                            <a:srgbClr val="FFFFFF"/>
                          </a:solidFill>
                          <a:effectLst/>
                          <a:latin typeface="Calibri" panose="020F0502020204030204" pitchFamily="34" charset="0"/>
                        </a:rPr>
                        <a:t>16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6.B</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Animal Control Officer</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27,236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27,500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2789042"/>
                  </a:ext>
                </a:extLst>
              </a:tr>
              <a:tr h="221883">
                <a:tc>
                  <a:txBody>
                    <a:bodyPr/>
                    <a:lstStyle/>
                    <a:p>
                      <a:pPr algn="ctr" fontAlgn="b"/>
                      <a:r>
                        <a:rPr lang="en-US" sz="1100" b="0" i="0" u="none" strike="noStrike">
                          <a:solidFill>
                            <a:srgbClr val="FFFFFF"/>
                          </a:solidFill>
                          <a:effectLst/>
                          <a:latin typeface="Calibri" panose="020F0502020204030204" pitchFamily="34" charset="0"/>
                        </a:rPr>
                        <a:t>17.A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7.A</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Public Works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CPW Administration</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424,718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446,983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6766972"/>
                  </a:ext>
                </a:extLst>
              </a:tr>
              <a:tr h="221883">
                <a:tc>
                  <a:txBody>
                    <a:bodyPr/>
                    <a:lstStyle/>
                    <a:p>
                      <a:pPr algn="ctr" fontAlgn="b"/>
                      <a:r>
                        <a:rPr lang="en-US" sz="1100" b="0" i="0" u="none" strike="noStrike">
                          <a:solidFill>
                            <a:srgbClr val="FFFFFF"/>
                          </a:solidFill>
                          <a:effectLst/>
                          <a:latin typeface="Calibri" panose="020F0502020204030204" pitchFamily="34" charset="0"/>
                        </a:rPr>
                        <a:t>17.B.</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7.B</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Public Works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Engineering</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726,156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684,215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2040715"/>
                  </a:ext>
                </a:extLst>
              </a:tr>
              <a:tr h="221883">
                <a:tc>
                  <a:txBody>
                    <a:bodyPr/>
                    <a:lstStyle/>
                    <a:p>
                      <a:pPr algn="ctr" fontAlgn="b"/>
                      <a:r>
                        <a:rPr lang="en-US" sz="1100" b="0" i="0" u="none" strike="noStrike">
                          <a:solidFill>
                            <a:srgbClr val="FFFFFF"/>
                          </a:solidFill>
                          <a:effectLst/>
                          <a:latin typeface="Calibri" panose="020F0502020204030204" pitchFamily="34" charset="0"/>
                        </a:rPr>
                        <a:t>17.C.</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7.C</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Public Works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Highway Maintenance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1,479,266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a:t>
                      </a:r>
                      <a:r>
                        <a:rPr lang="en-US" sz="1100" b="0" i="0" u="none" strike="noStrike" dirty="0" smtClean="0">
                          <a:solidFill>
                            <a:srgbClr val="FFFFFF"/>
                          </a:solidFill>
                          <a:effectLst/>
                          <a:latin typeface="Calibri" panose="020F0502020204030204" pitchFamily="34" charset="0"/>
                        </a:rPr>
                        <a:t>1,517,682 </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2085873"/>
                  </a:ext>
                </a:extLst>
              </a:tr>
              <a:tr h="221883">
                <a:tc>
                  <a:txBody>
                    <a:bodyPr/>
                    <a:lstStyle/>
                    <a:p>
                      <a:pPr algn="ctr" fontAlgn="b"/>
                      <a:r>
                        <a:rPr lang="en-US" sz="1100" b="0" i="0" u="none" strike="noStrike">
                          <a:solidFill>
                            <a:srgbClr val="FFFFFF"/>
                          </a:solidFill>
                          <a:effectLst/>
                          <a:latin typeface="Calibri" panose="020F0502020204030204" pitchFamily="34" charset="0"/>
                        </a:rPr>
                        <a:t>17.D</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7.E</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Public Works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Parks and Trees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826,590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a:t>
                      </a:r>
                      <a:r>
                        <a:rPr lang="en-US" sz="1100" b="0" i="0" u="none" strike="noStrike" dirty="0" smtClean="0">
                          <a:solidFill>
                            <a:srgbClr val="FFFFFF"/>
                          </a:solidFill>
                          <a:effectLst/>
                          <a:latin typeface="Calibri" panose="020F0502020204030204" pitchFamily="34" charset="0"/>
                        </a:rPr>
                        <a:t>774,001 </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1427036"/>
                  </a:ext>
                </a:extLst>
              </a:tr>
              <a:tr h="221883">
                <a:tc>
                  <a:txBody>
                    <a:bodyPr/>
                    <a:lstStyle/>
                    <a:p>
                      <a:pPr algn="ctr" fontAlgn="b"/>
                      <a:r>
                        <a:rPr lang="en-US" sz="1100" b="0" i="0" u="none" strike="noStrike">
                          <a:solidFill>
                            <a:srgbClr val="FFFFFF"/>
                          </a:solidFill>
                          <a:effectLst/>
                          <a:latin typeface="Calibri" panose="020F0502020204030204" pitchFamily="34" charset="0"/>
                        </a:rPr>
                        <a:t>17.E</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7.F</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Public Works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smtClean="0">
                          <a:solidFill>
                            <a:srgbClr val="FFFFFF"/>
                          </a:solidFill>
                          <a:effectLst/>
                          <a:latin typeface="Calibri" panose="020F0502020204030204" pitchFamily="34" charset="0"/>
                        </a:rPr>
                        <a:t>Cemetery</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241,533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257,789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83739553"/>
                  </a:ext>
                </a:extLst>
              </a:tr>
            </a:tbl>
          </a:graphicData>
        </a:graphic>
      </p:graphicFrame>
    </p:spTree>
    <p:extLst>
      <p:ext uri="{BB962C8B-B14F-4D97-AF65-F5344CB8AC3E}">
        <p14:creationId xmlns:p14="http://schemas.microsoft.com/office/powerpoint/2010/main" val="8895468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362CF7-34D8-4635-A9AE-FBAFA8966551}" type="slidenum">
              <a:rPr lang="en-US" smtClean="0"/>
              <a:t>14</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8" name="TextBox 7"/>
          <p:cNvSpPr txBox="1"/>
          <p:nvPr/>
        </p:nvSpPr>
        <p:spPr>
          <a:xfrm>
            <a:off x="5943600" y="449818"/>
            <a:ext cx="2743199" cy="338554"/>
          </a:xfrm>
          <a:prstGeom prst="rect">
            <a:avLst/>
          </a:prstGeom>
          <a:noFill/>
        </p:spPr>
        <p:txBody>
          <a:bodyPr wrap="square" rtlCol="0">
            <a:spAutoFit/>
          </a:bodyPr>
          <a:lstStyle/>
          <a:p>
            <a:r>
              <a:rPr lang="en-US" sz="1600" dirty="0" smtClean="0"/>
              <a:t>ARTICLE 10: FY21 Town Budget</a:t>
            </a:r>
            <a:endParaRPr lang="en-US" sz="1600" dirty="0"/>
          </a:p>
        </p:txBody>
      </p:sp>
      <p:graphicFrame>
        <p:nvGraphicFramePr>
          <p:cNvPr id="9" name="Table 8"/>
          <p:cNvGraphicFramePr>
            <a:graphicFrameLocks noGrp="1"/>
          </p:cNvGraphicFramePr>
          <p:nvPr>
            <p:extLst>
              <p:ext uri="{D42A27DB-BD31-4B8C-83A1-F6EECF244321}">
                <p14:modId xmlns:p14="http://schemas.microsoft.com/office/powerpoint/2010/main" val="2973659332"/>
              </p:ext>
            </p:extLst>
          </p:nvPr>
        </p:nvGraphicFramePr>
        <p:xfrm>
          <a:off x="1600202" y="1276350"/>
          <a:ext cx="6705598" cy="3107535"/>
        </p:xfrm>
        <a:graphic>
          <a:graphicData uri="http://schemas.openxmlformats.org/drawingml/2006/table">
            <a:tbl>
              <a:tblPr/>
              <a:tblGrid>
                <a:gridCol w="599791">
                  <a:extLst>
                    <a:ext uri="{9D8B030D-6E8A-4147-A177-3AD203B41FA5}">
                      <a16:colId xmlns:a16="http://schemas.microsoft.com/office/drawing/2014/main" val="2663039572"/>
                    </a:ext>
                  </a:extLst>
                </a:gridCol>
                <a:gridCol w="634699">
                  <a:extLst>
                    <a:ext uri="{9D8B030D-6E8A-4147-A177-3AD203B41FA5}">
                      <a16:colId xmlns:a16="http://schemas.microsoft.com/office/drawing/2014/main" val="570905159"/>
                    </a:ext>
                  </a:extLst>
                </a:gridCol>
                <a:gridCol w="1904098">
                  <a:extLst>
                    <a:ext uri="{9D8B030D-6E8A-4147-A177-3AD203B41FA5}">
                      <a16:colId xmlns:a16="http://schemas.microsoft.com/office/drawing/2014/main" val="2610956265"/>
                    </a:ext>
                  </a:extLst>
                </a:gridCol>
                <a:gridCol w="1878710">
                  <a:extLst>
                    <a:ext uri="{9D8B030D-6E8A-4147-A177-3AD203B41FA5}">
                      <a16:colId xmlns:a16="http://schemas.microsoft.com/office/drawing/2014/main" val="937287708"/>
                    </a:ext>
                  </a:extLst>
                </a:gridCol>
                <a:gridCol w="875885">
                  <a:extLst>
                    <a:ext uri="{9D8B030D-6E8A-4147-A177-3AD203B41FA5}">
                      <a16:colId xmlns:a16="http://schemas.microsoft.com/office/drawing/2014/main" val="394014510"/>
                    </a:ext>
                  </a:extLst>
                </a:gridCol>
                <a:gridCol w="812415">
                  <a:extLst>
                    <a:ext uri="{9D8B030D-6E8A-4147-A177-3AD203B41FA5}">
                      <a16:colId xmlns:a16="http://schemas.microsoft.com/office/drawing/2014/main" val="1399032531"/>
                    </a:ext>
                  </a:extLst>
                </a:gridCol>
              </a:tblGrid>
              <a:tr h="207169">
                <a:tc>
                  <a:txBody>
                    <a:bodyPr/>
                    <a:lstStyle/>
                    <a:p>
                      <a:pPr algn="ctr" fontAlgn="b"/>
                      <a:r>
                        <a:rPr lang="en-US" sz="1100" b="0" i="0" u="none" strike="noStrike">
                          <a:solidFill>
                            <a:srgbClr val="FFFFFF"/>
                          </a:solidFill>
                          <a:effectLst/>
                          <a:latin typeface="Calibri" panose="020F0502020204030204" pitchFamily="34" charset="0"/>
                        </a:rPr>
                        <a:t>18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7.D</a:t>
                      </a:r>
                      <a:r>
                        <a:rPr lang="en-US" sz="1100" b="0" i="0" u="none" strike="noStrike" dirty="0">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Snow and Ice Removal</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a:t>
                      </a:r>
                      <a:r>
                        <a:rPr lang="en-US" sz="1100" b="0" i="0" u="none" strike="noStrike" dirty="0" smtClean="0">
                          <a:solidFill>
                            <a:srgbClr val="FFFFFF"/>
                          </a:solidFill>
                          <a:effectLst/>
                          <a:latin typeface="Calibri" panose="020F0502020204030204" pitchFamily="34" charset="0"/>
                        </a:rPr>
                        <a:t>Winter Maintenance</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625,000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a:t>
                      </a:r>
                      <a:r>
                        <a:rPr lang="en-US" sz="1100" b="0" i="0" u="none" strike="noStrike" baseline="0" dirty="0" smtClean="0">
                          <a:solidFill>
                            <a:srgbClr val="FFFFFF"/>
                          </a:solidFill>
                          <a:effectLst/>
                          <a:latin typeface="Calibri" panose="020F0502020204030204" pitchFamily="34" charset="0"/>
                        </a:rPr>
                        <a:t> </a:t>
                      </a:r>
                      <a:r>
                        <a:rPr lang="en-US" sz="1100" b="0" i="0" u="none" strike="noStrike" dirty="0" smtClean="0">
                          <a:solidFill>
                            <a:srgbClr val="FFFFFF"/>
                          </a:solidFill>
                          <a:effectLst/>
                          <a:latin typeface="Calibri" panose="020F0502020204030204" pitchFamily="34" charset="0"/>
                        </a:rPr>
                        <a:t>     640,000   </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5726564"/>
                  </a:ext>
                </a:extLst>
              </a:tr>
              <a:tr h="207169">
                <a:tc>
                  <a:txBody>
                    <a:bodyPr/>
                    <a:lstStyle/>
                    <a:p>
                      <a:pPr algn="ctr" fontAlgn="b"/>
                      <a:r>
                        <a:rPr lang="en-US" sz="1100" b="0" i="0" u="none" strike="noStrike">
                          <a:solidFill>
                            <a:srgbClr val="FFFFFF"/>
                          </a:solidFill>
                          <a:effectLst/>
                          <a:latin typeface="Calibri" panose="020F0502020204030204" pitchFamily="34" charset="0"/>
                        </a:rPr>
                        <a:t>19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7.I</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Street lighting</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57,400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a:t>
                      </a:r>
                      <a:r>
                        <a:rPr lang="en-US" sz="1100" b="0" i="0" u="none" strike="noStrike" dirty="0" smtClean="0">
                          <a:solidFill>
                            <a:srgbClr val="FFFFFF"/>
                          </a:solidFill>
                          <a:effectLst/>
                          <a:latin typeface="Calibri" panose="020F0502020204030204" pitchFamily="34" charset="0"/>
                        </a:rPr>
                        <a:t>27,500 </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2422151"/>
                  </a:ext>
                </a:extLst>
              </a:tr>
              <a:tr h="207169">
                <a:tc>
                  <a:txBody>
                    <a:bodyPr/>
                    <a:lstStyle/>
                    <a:p>
                      <a:pPr algn="ctr" fontAlgn="b"/>
                      <a:r>
                        <a:rPr lang="en-US" sz="1100" b="0" i="0" u="none" strike="noStrike">
                          <a:solidFill>
                            <a:srgbClr val="FFFFFF"/>
                          </a:solidFill>
                          <a:effectLst/>
                          <a:latin typeface="Calibri" panose="020F0502020204030204" pitchFamily="34" charset="0"/>
                        </a:rPr>
                        <a:t>20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7.H.4</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CPW Equipment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325,000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4133502"/>
                  </a:ext>
                </a:extLst>
              </a:tr>
              <a:tr h="207169">
                <a:tc>
                  <a:txBody>
                    <a:bodyPr/>
                    <a:lstStyle/>
                    <a:p>
                      <a:pPr algn="ctr" fontAlgn="b"/>
                      <a:r>
                        <a:rPr lang="en-US" sz="1100" b="0" i="0" u="none" strike="noStrike">
                          <a:solidFill>
                            <a:srgbClr val="FFFFFF"/>
                          </a:solidFill>
                          <a:effectLst/>
                          <a:latin typeface="Calibri" panose="020F0502020204030204" pitchFamily="34" charset="0"/>
                        </a:rPr>
                        <a:t>21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7.H.2</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Drainage Program</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205,000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8728680"/>
                  </a:ext>
                </a:extLst>
              </a:tr>
              <a:tr h="207169">
                <a:tc>
                  <a:txBody>
                    <a:bodyPr/>
                    <a:lstStyle/>
                    <a:p>
                      <a:pPr algn="ctr" fontAlgn="b"/>
                      <a:r>
                        <a:rPr lang="en-US" sz="1100" b="0" i="0" u="none" strike="noStrike">
                          <a:solidFill>
                            <a:srgbClr val="FFFFFF"/>
                          </a:solidFill>
                          <a:effectLst/>
                          <a:latin typeface="Calibri" panose="020F0502020204030204" pitchFamily="34" charset="0"/>
                        </a:rPr>
                        <a:t>22</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7.H.3</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Sidewalk Management</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125,000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2320393"/>
                  </a:ext>
                </a:extLst>
              </a:tr>
              <a:tr h="207169">
                <a:tc>
                  <a:txBody>
                    <a:bodyPr/>
                    <a:lstStyle/>
                    <a:p>
                      <a:pPr algn="ctr" fontAlgn="b"/>
                      <a:r>
                        <a:rPr lang="en-US" sz="1100" b="0" i="0" u="none" strike="noStrike">
                          <a:solidFill>
                            <a:srgbClr val="FFFFFF"/>
                          </a:solidFill>
                          <a:effectLst/>
                          <a:latin typeface="Calibri" panose="020F0502020204030204" pitchFamily="34" charset="0"/>
                        </a:rPr>
                        <a:t>23</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7.H.1</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Road improvements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100,000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7368866"/>
                  </a:ext>
                </a:extLst>
              </a:tr>
              <a:tr h="207169">
                <a:tc>
                  <a:txBody>
                    <a:bodyPr/>
                    <a:lstStyle/>
                    <a:p>
                      <a:pPr algn="ctr" fontAlgn="b"/>
                      <a:r>
                        <a:rPr lang="en-US" sz="1100" b="0" i="0" u="none" strike="noStrike">
                          <a:solidFill>
                            <a:srgbClr val="FFFFFF"/>
                          </a:solidFill>
                          <a:effectLst/>
                          <a:latin typeface="Calibri" panose="020F0502020204030204" pitchFamily="34" charset="0"/>
                        </a:rPr>
                        <a:t>24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7.G</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133/135 Keyes Road</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148,660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124,923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4163294"/>
                  </a:ext>
                </a:extLst>
              </a:tr>
              <a:tr h="207169">
                <a:tc>
                  <a:txBody>
                    <a:bodyPr/>
                    <a:lstStyle/>
                    <a:p>
                      <a:pPr algn="ctr" fontAlgn="b"/>
                      <a:r>
                        <a:rPr lang="en-US" sz="1100" b="0" i="0" u="none" strike="noStrike">
                          <a:solidFill>
                            <a:srgbClr val="FFFFFF"/>
                          </a:solidFill>
                          <a:effectLst/>
                          <a:latin typeface="Calibri" panose="020F0502020204030204" pitchFamily="34" charset="0"/>
                        </a:rPr>
                        <a:t>25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5.A</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Library</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2,351,798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a:t>
                      </a:r>
                      <a:r>
                        <a:rPr lang="en-US" sz="1100" b="0" i="0" u="none" strike="noStrike" dirty="0" smtClean="0">
                          <a:solidFill>
                            <a:srgbClr val="FFFFFF"/>
                          </a:solidFill>
                          <a:effectLst/>
                          <a:latin typeface="Calibri" panose="020F0502020204030204" pitchFamily="34" charset="0"/>
                        </a:rPr>
                        <a:t> 2,290,638 </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6998588"/>
                  </a:ext>
                </a:extLst>
              </a:tr>
              <a:tr h="207169">
                <a:tc>
                  <a:txBody>
                    <a:bodyPr/>
                    <a:lstStyle/>
                    <a:p>
                      <a:pPr algn="ctr" fontAlgn="b"/>
                      <a:r>
                        <a:rPr lang="en-US" sz="1100" b="0" i="0" u="none" strike="noStrike">
                          <a:solidFill>
                            <a:srgbClr val="FFFFFF"/>
                          </a:solidFill>
                          <a:effectLst/>
                          <a:latin typeface="Calibri" panose="020F0502020204030204" pitchFamily="34" charset="0"/>
                        </a:rPr>
                        <a:t>26.A</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5.D</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Human Services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68,335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71,084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8069350"/>
                  </a:ext>
                </a:extLst>
              </a:tr>
              <a:tr h="207169">
                <a:tc>
                  <a:txBody>
                    <a:bodyPr/>
                    <a:lstStyle/>
                    <a:p>
                      <a:pPr algn="ctr" fontAlgn="b"/>
                      <a:r>
                        <a:rPr lang="en-US" sz="1100" b="0" i="0" u="none" strike="noStrike">
                          <a:solidFill>
                            <a:srgbClr val="FFFFFF"/>
                          </a:solidFill>
                          <a:effectLst/>
                          <a:latin typeface="Calibri" panose="020F0502020204030204" pitchFamily="34" charset="0"/>
                        </a:rPr>
                        <a:t>26.B</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5.B.1</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Senior Services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577,880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663,216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4330830"/>
                  </a:ext>
                </a:extLst>
              </a:tr>
              <a:tr h="207169">
                <a:tc>
                  <a:txBody>
                    <a:bodyPr/>
                    <a:lstStyle/>
                    <a:p>
                      <a:pPr algn="ctr" fontAlgn="b"/>
                      <a:r>
                        <a:rPr lang="en-US" sz="1100" b="0" i="0" u="none" strike="noStrike">
                          <a:solidFill>
                            <a:srgbClr val="FFFFFF"/>
                          </a:solidFill>
                          <a:effectLst/>
                          <a:latin typeface="Calibri" panose="020F0502020204030204" pitchFamily="34" charset="0"/>
                        </a:rPr>
                        <a:t>26.C</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5.C.1</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Recreation Services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108,376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118,882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5824459"/>
                  </a:ext>
                </a:extLst>
              </a:tr>
              <a:tr h="207169">
                <a:tc>
                  <a:txBody>
                    <a:bodyPr/>
                    <a:lstStyle/>
                    <a:p>
                      <a:pPr algn="ctr" fontAlgn="b"/>
                      <a:r>
                        <a:rPr lang="en-US" sz="1100" b="0" i="0" u="none" strike="noStrike">
                          <a:solidFill>
                            <a:srgbClr val="FFFFFF"/>
                          </a:solidFill>
                          <a:effectLst/>
                          <a:latin typeface="Calibri" panose="020F0502020204030204" pitchFamily="34" charset="0"/>
                        </a:rPr>
                        <a:t>27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5.B.2</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Harvey Wheeler</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115,133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93,548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41295247"/>
                  </a:ext>
                </a:extLst>
              </a:tr>
              <a:tr h="207169">
                <a:tc>
                  <a:txBody>
                    <a:bodyPr/>
                    <a:lstStyle/>
                    <a:p>
                      <a:pPr algn="ctr" fontAlgn="b"/>
                      <a:r>
                        <a:rPr lang="en-US" sz="1100" b="0" i="0" u="none" strike="noStrike">
                          <a:solidFill>
                            <a:srgbClr val="FFFFFF"/>
                          </a:solidFill>
                          <a:effectLst/>
                          <a:latin typeface="Calibri" panose="020F0502020204030204" pitchFamily="34" charset="0"/>
                        </a:rPr>
                        <a:t>28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5.C.2</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Hunt Recreation Center</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113,759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103,628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74818808"/>
                  </a:ext>
                </a:extLst>
              </a:tr>
              <a:tr h="207169">
                <a:tc>
                  <a:txBody>
                    <a:bodyPr/>
                    <a:lstStyle/>
                    <a:p>
                      <a:pPr algn="ctr" fontAlgn="b"/>
                      <a:r>
                        <a:rPr lang="en-US" sz="1100" b="0" i="0" u="none" strike="noStrike">
                          <a:solidFill>
                            <a:srgbClr val="FFFFFF"/>
                          </a:solidFill>
                          <a:effectLst/>
                          <a:latin typeface="Calibri" panose="020F0502020204030204" pitchFamily="34" charset="0"/>
                        </a:rPr>
                        <a:t>29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5.E</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Veterans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86,696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74,646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0124552"/>
                  </a:ext>
                </a:extLst>
              </a:tr>
              <a:tr h="207169">
                <a:tc>
                  <a:txBody>
                    <a:bodyPr/>
                    <a:lstStyle/>
                    <a:p>
                      <a:pPr algn="ctr" fontAlgn="b"/>
                      <a:r>
                        <a:rPr lang="en-US" sz="1100" b="0" i="0" u="none" strike="noStrike">
                          <a:solidFill>
                            <a:srgbClr val="FFFFFF"/>
                          </a:solidFill>
                          <a:effectLst/>
                          <a:latin typeface="Calibri" panose="020F0502020204030204" pitchFamily="34" charset="0"/>
                        </a:rPr>
                        <a:t>30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b="0" i="0" u="none" strike="noStrike" dirty="0" smtClean="0">
                          <a:solidFill>
                            <a:srgbClr val="FFFFFF"/>
                          </a:solidFill>
                          <a:effectLst/>
                          <a:latin typeface="Calibri" panose="020F0502020204030204" pitchFamily="34" charset="0"/>
                        </a:rPr>
                        <a:t>5.F</a:t>
                      </a:r>
                      <a:endParaRPr lang="en-US" sz="1100" b="0" i="0" u="none" strike="noStrike" dirty="0">
                        <a:solidFill>
                          <a:srgbClr val="FFFFFF"/>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Ceremonies and Celebrations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a:solidFill>
                            <a:srgbClr val="FFFFFF"/>
                          </a:solidFill>
                          <a:effectLst/>
                          <a:latin typeface="Calibri" panose="020F0502020204030204" pitchFamily="34" charset="0"/>
                        </a:rPr>
                        <a:t> $           19,030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b="0" i="0" u="none" strike="noStrike" dirty="0">
                          <a:solidFill>
                            <a:srgbClr val="FFFFFF"/>
                          </a:solidFill>
                          <a:effectLst/>
                          <a:latin typeface="Calibri" panose="020F0502020204030204" pitchFamily="34" charset="0"/>
                        </a:rPr>
                        <a:t> $         29,631 </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1877867"/>
                  </a:ext>
                </a:extLst>
              </a:tr>
            </a:tbl>
          </a:graphicData>
        </a:graphic>
      </p:graphicFrame>
    </p:spTree>
    <p:extLst>
      <p:ext uri="{BB962C8B-B14F-4D97-AF65-F5344CB8AC3E}">
        <p14:creationId xmlns:p14="http://schemas.microsoft.com/office/powerpoint/2010/main" val="23458010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362CF7-34D8-4635-A9AE-FBAFA8966551}" type="slidenum">
              <a:rPr lang="en-US" smtClean="0"/>
              <a:t>15</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8" name="TextBox 7"/>
          <p:cNvSpPr txBox="1"/>
          <p:nvPr/>
        </p:nvSpPr>
        <p:spPr>
          <a:xfrm>
            <a:off x="5943600" y="449818"/>
            <a:ext cx="2743199" cy="338554"/>
          </a:xfrm>
          <a:prstGeom prst="rect">
            <a:avLst/>
          </a:prstGeom>
          <a:noFill/>
        </p:spPr>
        <p:txBody>
          <a:bodyPr wrap="square" rtlCol="0">
            <a:spAutoFit/>
          </a:bodyPr>
          <a:lstStyle/>
          <a:p>
            <a:r>
              <a:rPr lang="en-US" sz="1600" dirty="0" smtClean="0"/>
              <a:t>ARTICLE 10: FY21 Town Budget</a:t>
            </a:r>
            <a:endParaRPr lang="en-US" sz="1600" dirty="0"/>
          </a:p>
        </p:txBody>
      </p:sp>
      <p:graphicFrame>
        <p:nvGraphicFramePr>
          <p:cNvPr id="7" name="Table 6"/>
          <p:cNvGraphicFramePr>
            <a:graphicFrameLocks noGrp="1"/>
          </p:cNvGraphicFramePr>
          <p:nvPr>
            <p:extLst>
              <p:ext uri="{D42A27DB-BD31-4B8C-83A1-F6EECF244321}">
                <p14:modId xmlns:p14="http://schemas.microsoft.com/office/powerpoint/2010/main" val="109416827"/>
              </p:ext>
            </p:extLst>
          </p:nvPr>
        </p:nvGraphicFramePr>
        <p:xfrm>
          <a:off x="1447800" y="1293014"/>
          <a:ext cx="6705598" cy="3107535"/>
        </p:xfrm>
        <a:graphic>
          <a:graphicData uri="http://schemas.openxmlformats.org/drawingml/2006/table">
            <a:tbl>
              <a:tblPr>
                <a:tableStyleId>{5C22544A-7EE6-4342-B048-85BDC9FD1C3A}</a:tableStyleId>
              </a:tblPr>
              <a:tblGrid>
                <a:gridCol w="599791">
                  <a:extLst>
                    <a:ext uri="{9D8B030D-6E8A-4147-A177-3AD203B41FA5}">
                      <a16:colId xmlns:a16="http://schemas.microsoft.com/office/drawing/2014/main" val="1268953446"/>
                    </a:ext>
                  </a:extLst>
                </a:gridCol>
                <a:gridCol w="634699">
                  <a:extLst>
                    <a:ext uri="{9D8B030D-6E8A-4147-A177-3AD203B41FA5}">
                      <a16:colId xmlns:a16="http://schemas.microsoft.com/office/drawing/2014/main" val="2468340672"/>
                    </a:ext>
                  </a:extLst>
                </a:gridCol>
                <a:gridCol w="1904098">
                  <a:extLst>
                    <a:ext uri="{9D8B030D-6E8A-4147-A177-3AD203B41FA5}">
                      <a16:colId xmlns:a16="http://schemas.microsoft.com/office/drawing/2014/main" val="763717766"/>
                    </a:ext>
                  </a:extLst>
                </a:gridCol>
                <a:gridCol w="1878710">
                  <a:extLst>
                    <a:ext uri="{9D8B030D-6E8A-4147-A177-3AD203B41FA5}">
                      <a16:colId xmlns:a16="http://schemas.microsoft.com/office/drawing/2014/main" val="4153466482"/>
                    </a:ext>
                  </a:extLst>
                </a:gridCol>
                <a:gridCol w="875885">
                  <a:extLst>
                    <a:ext uri="{9D8B030D-6E8A-4147-A177-3AD203B41FA5}">
                      <a16:colId xmlns:a16="http://schemas.microsoft.com/office/drawing/2014/main" val="1896577597"/>
                    </a:ext>
                  </a:extLst>
                </a:gridCol>
                <a:gridCol w="812415">
                  <a:extLst>
                    <a:ext uri="{9D8B030D-6E8A-4147-A177-3AD203B41FA5}">
                      <a16:colId xmlns:a16="http://schemas.microsoft.com/office/drawing/2014/main" val="108099704"/>
                    </a:ext>
                  </a:extLst>
                </a:gridCol>
              </a:tblGrid>
              <a:tr h="207169">
                <a:tc>
                  <a:txBody>
                    <a:bodyPr/>
                    <a:lstStyle/>
                    <a:p>
                      <a:pPr algn="ctr" fontAlgn="b"/>
                      <a:r>
                        <a:rPr lang="en-US" sz="1100" u="none" strike="noStrike">
                          <a:solidFill>
                            <a:schemeClr val="tx1"/>
                          </a:solidFill>
                          <a:effectLst/>
                        </a:rPr>
                        <a:t>31.A</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8.A</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Town Employee Benefits</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Unused sick leave</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90,000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65,000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54560700"/>
                  </a:ext>
                </a:extLst>
              </a:tr>
              <a:tr h="207169">
                <a:tc>
                  <a:txBody>
                    <a:bodyPr/>
                    <a:lstStyle/>
                    <a:p>
                      <a:pPr algn="ctr" fontAlgn="b"/>
                      <a:r>
                        <a:rPr lang="en-US" sz="1100" u="none" strike="noStrike">
                          <a:solidFill>
                            <a:schemeClr val="tx1"/>
                          </a:solidFill>
                          <a:effectLst/>
                        </a:rPr>
                        <a:t>31.B</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8.B</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Town Employee Benefits</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public safety disability</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2,500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2,500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71531718"/>
                  </a:ext>
                </a:extLst>
              </a:tr>
              <a:tr h="207169">
                <a:tc>
                  <a:txBody>
                    <a:bodyPr/>
                    <a:lstStyle/>
                    <a:p>
                      <a:pPr algn="ctr" fontAlgn="b"/>
                      <a:r>
                        <a:rPr lang="en-US" sz="1100" u="none" strike="noStrike">
                          <a:solidFill>
                            <a:schemeClr val="tx1"/>
                          </a:solidFill>
                          <a:effectLst/>
                        </a:rPr>
                        <a:t>31.C</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8.C</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Town Employee Benefits</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employee assistance program</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7,500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dirty="0">
                          <a:solidFill>
                            <a:schemeClr val="tx1"/>
                          </a:solidFill>
                          <a:effectLst/>
                        </a:rPr>
                        <a:t> $           7,500 </a:t>
                      </a:r>
                      <a:endParaRPr lang="en-US" sz="1100" b="0" i="0" u="none" strike="noStrike" dirty="0">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3862155"/>
                  </a:ext>
                </a:extLst>
              </a:tr>
              <a:tr h="207169">
                <a:tc>
                  <a:txBody>
                    <a:bodyPr/>
                    <a:lstStyle/>
                    <a:p>
                      <a:pPr algn="ctr" fontAlgn="b"/>
                      <a:r>
                        <a:rPr lang="en-US" sz="1100" u="none" strike="noStrike">
                          <a:solidFill>
                            <a:schemeClr val="tx1"/>
                          </a:solidFill>
                          <a:effectLst/>
                        </a:rPr>
                        <a:t>32</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9</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Reserve Fund</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225,000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225,000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8585906"/>
                  </a:ext>
                </a:extLst>
              </a:tr>
              <a:tr h="207169">
                <a:tc>
                  <a:txBody>
                    <a:bodyPr/>
                    <a:lstStyle/>
                    <a:p>
                      <a:pPr algn="ctr" fontAlgn="b"/>
                      <a:r>
                        <a:rPr lang="en-US" sz="1100" u="none" strike="noStrike">
                          <a:solidFill>
                            <a:schemeClr val="tx1"/>
                          </a:solidFill>
                          <a:effectLst/>
                        </a:rPr>
                        <a:t>33</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10</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Salary Reserve</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1,168,988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dirty="0">
                          <a:solidFill>
                            <a:schemeClr val="tx1"/>
                          </a:solidFill>
                          <a:effectLst/>
                        </a:rPr>
                        <a:t> $       </a:t>
                      </a:r>
                      <a:r>
                        <a:rPr lang="en-US" sz="1100" u="none" strike="noStrike" dirty="0" smtClean="0">
                          <a:solidFill>
                            <a:schemeClr val="tx1"/>
                          </a:solidFill>
                          <a:effectLst/>
                        </a:rPr>
                        <a:t>250,000 </a:t>
                      </a:r>
                      <a:endParaRPr lang="en-US" sz="1100" b="0" i="0" u="none" strike="noStrike" dirty="0">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8085983"/>
                  </a:ext>
                </a:extLst>
              </a:tr>
              <a:tr h="207169">
                <a:tc>
                  <a:txBody>
                    <a:bodyPr/>
                    <a:lstStyle/>
                    <a:p>
                      <a:pPr algn="ctr" fontAlgn="b"/>
                      <a:r>
                        <a:rPr lang="en-US" sz="1100" u="none" strike="noStrike">
                          <a:solidFill>
                            <a:schemeClr val="tx1"/>
                          </a:solidFill>
                          <a:effectLst/>
                        </a:rPr>
                        <a:t>34</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11</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Land Fund</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10,000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dirty="0">
                          <a:solidFill>
                            <a:schemeClr val="tx1"/>
                          </a:solidFill>
                          <a:effectLst/>
                        </a:rPr>
                        <a:t> $         10,000 </a:t>
                      </a:r>
                      <a:endParaRPr lang="en-US" sz="1100" b="0" i="0" u="none" strike="noStrike" dirty="0">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31232168"/>
                  </a:ext>
                </a:extLst>
              </a:tr>
              <a:tr h="207169">
                <a:tc>
                  <a:txBody>
                    <a:bodyPr/>
                    <a:lstStyle/>
                    <a:p>
                      <a:pPr algn="ctr" fontAlgn="b"/>
                      <a:r>
                        <a:rPr lang="en-US" sz="1100" u="none" strike="noStrike">
                          <a:solidFill>
                            <a:schemeClr val="tx1"/>
                          </a:solidFill>
                          <a:effectLst/>
                        </a:rPr>
                        <a:t>35.A</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12.A</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insurance</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group insurance</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5,966,069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dirty="0">
                          <a:solidFill>
                            <a:schemeClr val="tx1"/>
                          </a:solidFill>
                          <a:effectLst/>
                        </a:rPr>
                        <a:t> $   </a:t>
                      </a:r>
                      <a:r>
                        <a:rPr lang="en-US" sz="1100" u="none" strike="noStrike" dirty="0" smtClean="0">
                          <a:solidFill>
                            <a:schemeClr val="tx1"/>
                          </a:solidFill>
                          <a:effectLst/>
                        </a:rPr>
                        <a:t>6,383,694 </a:t>
                      </a:r>
                      <a:endParaRPr lang="en-US" sz="1100" b="0" i="0" u="none" strike="noStrike" dirty="0">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18411397"/>
                  </a:ext>
                </a:extLst>
              </a:tr>
              <a:tr h="207169">
                <a:tc>
                  <a:txBody>
                    <a:bodyPr/>
                    <a:lstStyle/>
                    <a:p>
                      <a:pPr algn="ctr" fontAlgn="b"/>
                      <a:r>
                        <a:rPr lang="en-US" sz="1100" u="none" strike="noStrike">
                          <a:solidFill>
                            <a:schemeClr val="tx1"/>
                          </a:solidFill>
                          <a:effectLst/>
                        </a:rPr>
                        <a:t>35.B</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12.B</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insurance</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OPEB</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1,697,850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1,500,000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2138379"/>
                  </a:ext>
                </a:extLst>
              </a:tr>
              <a:tr h="207169">
                <a:tc>
                  <a:txBody>
                    <a:bodyPr/>
                    <a:lstStyle/>
                    <a:p>
                      <a:pPr algn="ctr" fontAlgn="b"/>
                      <a:r>
                        <a:rPr lang="en-US" sz="1100" u="none" strike="noStrike">
                          <a:solidFill>
                            <a:schemeClr val="tx1"/>
                          </a:solidFill>
                          <a:effectLst/>
                        </a:rPr>
                        <a:t>35.C</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12.C</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insurance</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Property/liability</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288,750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300,000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5246784"/>
                  </a:ext>
                </a:extLst>
              </a:tr>
              <a:tr h="207169">
                <a:tc>
                  <a:txBody>
                    <a:bodyPr/>
                    <a:lstStyle/>
                    <a:p>
                      <a:pPr algn="ctr" fontAlgn="b"/>
                      <a:r>
                        <a:rPr lang="en-US" sz="1100" u="none" strike="noStrike">
                          <a:solidFill>
                            <a:schemeClr val="tx1"/>
                          </a:solidFill>
                          <a:effectLst/>
                        </a:rPr>
                        <a:t>36.A</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13.A</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unemployment/workers comp</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unemployment</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110,000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dirty="0">
                          <a:solidFill>
                            <a:schemeClr val="tx1"/>
                          </a:solidFill>
                          <a:effectLst/>
                        </a:rPr>
                        <a:t> $       110,000 </a:t>
                      </a:r>
                      <a:endParaRPr lang="en-US" sz="1100" b="0" i="0" u="none" strike="noStrike" dirty="0">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7097280"/>
                  </a:ext>
                </a:extLst>
              </a:tr>
              <a:tr h="207169">
                <a:tc>
                  <a:txBody>
                    <a:bodyPr/>
                    <a:lstStyle/>
                    <a:p>
                      <a:pPr algn="ctr" fontAlgn="b"/>
                      <a:r>
                        <a:rPr lang="en-US" sz="1100" u="none" strike="noStrike">
                          <a:solidFill>
                            <a:schemeClr val="tx1"/>
                          </a:solidFill>
                          <a:effectLst/>
                        </a:rPr>
                        <a:t>36.B</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13.B</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unemployment/workers comp</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workers comp</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100,000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110,500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3448370"/>
                  </a:ext>
                </a:extLst>
              </a:tr>
              <a:tr h="207169">
                <a:tc>
                  <a:txBody>
                    <a:bodyPr/>
                    <a:lstStyle/>
                    <a:p>
                      <a:pPr algn="ctr" fontAlgn="b"/>
                      <a:r>
                        <a:rPr lang="en-US" sz="1100" u="none" strike="noStrike">
                          <a:solidFill>
                            <a:schemeClr val="tx1"/>
                          </a:solidFill>
                          <a:effectLst/>
                        </a:rPr>
                        <a:t>37</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14</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retirement</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3,965,861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dirty="0">
                          <a:solidFill>
                            <a:schemeClr val="tx1"/>
                          </a:solidFill>
                          <a:effectLst/>
                        </a:rPr>
                        <a:t> $   </a:t>
                      </a:r>
                      <a:r>
                        <a:rPr lang="en-US" sz="1100" u="none" strike="noStrike" dirty="0" smtClean="0">
                          <a:solidFill>
                            <a:schemeClr val="tx1"/>
                          </a:solidFill>
                          <a:effectLst/>
                        </a:rPr>
                        <a:t>4,064,734 </a:t>
                      </a:r>
                      <a:endParaRPr lang="en-US" sz="1100" b="0" i="0" u="none" strike="noStrike" dirty="0">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685630"/>
                  </a:ext>
                </a:extLst>
              </a:tr>
              <a:tr h="207169">
                <a:tc>
                  <a:txBody>
                    <a:bodyPr/>
                    <a:lstStyle/>
                    <a:p>
                      <a:pPr algn="ctr" fontAlgn="b"/>
                      <a:r>
                        <a:rPr lang="en-US" sz="1100" u="none" strike="noStrike">
                          <a:solidFill>
                            <a:schemeClr val="tx1"/>
                          </a:solidFill>
                          <a:effectLst/>
                        </a:rPr>
                        <a:t>38</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15</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social security and medicare</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800,000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866,864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94115638"/>
                  </a:ext>
                </a:extLst>
              </a:tr>
              <a:tr h="207169">
                <a:tc>
                  <a:txBody>
                    <a:bodyPr/>
                    <a:lstStyle/>
                    <a:p>
                      <a:pPr algn="ctr" fontAlgn="b"/>
                      <a:r>
                        <a:rPr lang="en-US" sz="1100" u="none" strike="noStrike">
                          <a:solidFill>
                            <a:schemeClr val="tx1"/>
                          </a:solidFill>
                          <a:effectLst/>
                        </a:rPr>
                        <a:t>39.A</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16.A</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debt service</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long term debt</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4,196,145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dirty="0">
                          <a:solidFill>
                            <a:schemeClr val="tx1"/>
                          </a:solidFill>
                          <a:effectLst/>
                        </a:rPr>
                        <a:t> $   </a:t>
                      </a:r>
                      <a:r>
                        <a:rPr lang="en-US" sz="1100" u="none" strike="noStrike" dirty="0" smtClean="0">
                          <a:solidFill>
                            <a:schemeClr val="tx1"/>
                          </a:solidFill>
                          <a:effectLst/>
                        </a:rPr>
                        <a:t>3,999,012 </a:t>
                      </a:r>
                      <a:endParaRPr lang="en-US" sz="1100" b="0" i="0" u="none" strike="noStrike" dirty="0">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63714329"/>
                  </a:ext>
                </a:extLst>
              </a:tr>
              <a:tr h="207169">
                <a:tc>
                  <a:txBody>
                    <a:bodyPr/>
                    <a:lstStyle/>
                    <a:p>
                      <a:pPr algn="ctr" fontAlgn="b"/>
                      <a:r>
                        <a:rPr lang="en-US" sz="1100" u="none" strike="noStrike">
                          <a:solidFill>
                            <a:schemeClr val="tx1"/>
                          </a:solidFill>
                          <a:effectLst/>
                        </a:rPr>
                        <a:t>39.B</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100" u="none" strike="noStrike">
                          <a:solidFill>
                            <a:schemeClr val="tx1"/>
                          </a:solidFill>
                          <a:effectLst/>
                        </a:rPr>
                        <a:t>16.B</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debt service</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excluded debt</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a:solidFill>
                            <a:schemeClr val="tx1"/>
                          </a:solidFill>
                          <a:effectLst/>
                        </a:rPr>
                        <a:t> $     3,221,181 </a:t>
                      </a:r>
                      <a:endParaRPr lang="en-US" sz="1100" b="0" i="0" u="none" strike="noStrike">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100" u="none" strike="noStrike" dirty="0">
                          <a:solidFill>
                            <a:schemeClr val="tx1"/>
                          </a:solidFill>
                          <a:effectLst/>
                        </a:rPr>
                        <a:t> $   </a:t>
                      </a:r>
                      <a:r>
                        <a:rPr lang="en-US" sz="1100" u="none" strike="noStrike" dirty="0" smtClean="0">
                          <a:solidFill>
                            <a:schemeClr val="tx1"/>
                          </a:solidFill>
                          <a:effectLst/>
                        </a:rPr>
                        <a:t>3,375,867 </a:t>
                      </a:r>
                      <a:endParaRPr lang="en-US" sz="1100" b="0" i="0" u="none" strike="noStrike" dirty="0">
                        <a:solidFill>
                          <a:schemeClr val="tx1"/>
                        </a:solidFill>
                        <a:effectLst/>
                        <a:latin typeface="Calibri" panose="020F0502020204030204" pitchFamily="34"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0100515"/>
                  </a:ext>
                </a:extLst>
              </a:tr>
            </a:tbl>
          </a:graphicData>
        </a:graphic>
      </p:graphicFrame>
    </p:spTree>
    <p:extLst>
      <p:ext uri="{BB962C8B-B14F-4D97-AF65-F5344CB8AC3E}">
        <p14:creationId xmlns:p14="http://schemas.microsoft.com/office/powerpoint/2010/main" val="9864254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71550"/>
            <a:ext cx="8229600" cy="762000"/>
          </a:xfrm>
        </p:spPr>
        <p:txBody>
          <a:bodyPr>
            <a:noAutofit/>
          </a:bodyPr>
          <a:lstStyle/>
          <a:p>
            <a:r>
              <a:rPr lang="en-US" altLang="en-US" sz="2800" b="1" dirty="0" smtClean="0"/>
              <a:t>Article 10:  FY21 Budget</a:t>
            </a:r>
            <a:endParaRPr lang="en-US" sz="2800" b="1" dirty="0"/>
          </a:p>
        </p:txBody>
      </p:sp>
      <p:sp>
        <p:nvSpPr>
          <p:cNvPr id="3" name="Subtitle 2"/>
          <p:cNvSpPr>
            <a:spLocks noGrp="1"/>
          </p:cNvSpPr>
          <p:nvPr>
            <p:ph type="subTitle" idx="1"/>
          </p:nvPr>
        </p:nvSpPr>
        <p:spPr>
          <a:xfrm>
            <a:off x="914400" y="1809750"/>
            <a:ext cx="7162800" cy="2895600"/>
          </a:xfrm>
        </p:spPr>
        <p:txBody>
          <a:bodyPr>
            <a:noAutofit/>
          </a:bodyPr>
          <a:lstStyle/>
          <a:p>
            <a:r>
              <a:rPr lang="en-US" sz="1200" dirty="0"/>
              <a:t>ARTICLE 10.  That the Town raise and appropriate the sum of $44,122,095, transfer $145,587 from the Parking Meter Fund, transfer $184,565 from the Cemetery Fund, transfer $262,165 from the Sewer Fund, transfer $728,557 from the Water Fund, transfer $584,136 from the Light Fund, transfer $148,560 from the Solid Waste Fund, transfer $38,613 from the Telecom Fund, transfer $170,880 from the Emergency Services Stabilization Fund, transfer $3,500 from Transportation Network Fees, transfer $1,802 from PEG Access Fund and transfer a total of $555,020 from accounts requiring no further appropriation, for a total appropriation under Article 10 of $47,660,480, as printed in the handout, as Fiscal 2021 Proposal, Items 1 – 16, for the necessary and expedient purposes of the Town for the Fiscal Year ending June 30, 2021, and that the same be expended only for such purposes under the direction of the Town Manager; and further, that the Town Manager is authorized to turn in or sell at public auction surplus equipment, the amount allowed or received therefore to be applied against the purchase of new equipment; and that the Town appropriate and transfer the sum of $1,000 from the Dog Inoculation Fees Reserve Account for the cost of the Board of Health’s Rabies Clinic; and further that the Town appropriate $126,334.42 from the Title 5 Septic Loan Betterment Reserve Account to meet the loan payments to the Massachusetts Clean Water Trust due and payable during FY2021.</a:t>
            </a:r>
          </a:p>
          <a:p>
            <a:endParaRPr lang="en-US" sz="1200" dirty="0"/>
          </a:p>
        </p:txBody>
      </p:sp>
      <p:sp>
        <p:nvSpPr>
          <p:cNvPr id="4" name="Slide Number Placeholder 3"/>
          <p:cNvSpPr>
            <a:spLocks noGrp="1"/>
          </p:cNvSpPr>
          <p:nvPr>
            <p:ph type="sldNum" sz="quarter" idx="12"/>
          </p:nvPr>
        </p:nvSpPr>
        <p:spPr/>
        <p:txBody>
          <a:bodyPr/>
          <a:lstStyle/>
          <a:p>
            <a:fld id="{18362CF7-34D8-4635-A9AE-FBAFA8966551}" type="slidenum">
              <a:rPr lang="en-US" smtClean="0"/>
              <a:t>16</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5943600" y="449818"/>
            <a:ext cx="2743199" cy="338554"/>
          </a:xfrm>
          <a:prstGeom prst="rect">
            <a:avLst/>
          </a:prstGeom>
          <a:noFill/>
        </p:spPr>
        <p:txBody>
          <a:bodyPr wrap="square" rtlCol="0">
            <a:spAutoFit/>
          </a:bodyPr>
          <a:lstStyle/>
          <a:p>
            <a:r>
              <a:rPr lang="en-US" sz="1600" dirty="0" smtClean="0"/>
              <a:t>ARTICLE 10: FY21 Town Budget</a:t>
            </a:r>
            <a:endParaRPr lang="en-US" sz="1600" dirty="0"/>
          </a:p>
        </p:txBody>
      </p:sp>
    </p:spTree>
    <p:extLst>
      <p:ext uri="{BB962C8B-B14F-4D97-AF65-F5344CB8AC3E}">
        <p14:creationId xmlns:p14="http://schemas.microsoft.com/office/powerpoint/2010/main" val="24009131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71550"/>
            <a:ext cx="8229600" cy="762000"/>
          </a:xfrm>
        </p:spPr>
        <p:txBody>
          <a:bodyPr>
            <a:noAutofit/>
          </a:bodyPr>
          <a:lstStyle/>
          <a:p>
            <a:r>
              <a:rPr lang="en-US" altLang="en-US" sz="2800" b="1" dirty="0" smtClean="0"/>
              <a:t>Article 10:  FY21 Budget</a:t>
            </a:r>
            <a:endParaRPr lang="en-US" sz="2800" b="1" dirty="0"/>
          </a:p>
        </p:txBody>
      </p:sp>
      <p:sp>
        <p:nvSpPr>
          <p:cNvPr id="3" name="Subtitle 2"/>
          <p:cNvSpPr>
            <a:spLocks noGrp="1"/>
          </p:cNvSpPr>
          <p:nvPr>
            <p:ph type="subTitle" idx="1"/>
          </p:nvPr>
        </p:nvSpPr>
        <p:spPr>
          <a:xfrm>
            <a:off x="914400" y="1809750"/>
            <a:ext cx="7162800" cy="2438400"/>
          </a:xfrm>
        </p:spPr>
        <p:txBody>
          <a:bodyPr>
            <a:noAutofit/>
          </a:bodyPr>
          <a:lstStyle/>
          <a:p>
            <a:pPr marL="457200" indent="-457200" algn="l">
              <a:buFont typeface="Arial" panose="020B0604020202020204" pitchFamily="34" charset="0"/>
              <a:buChar char="•"/>
            </a:pPr>
            <a:r>
              <a:rPr lang="en-US" sz="2400" dirty="0" smtClean="0"/>
              <a:t>The original budget met the Finance Committee Guideline</a:t>
            </a:r>
            <a:r>
              <a:rPr lang="en-US" sz="2800" dirty="0"/>
              <a:t> </a:t>
            </a:r>
            <a:r>
              <a:rPr lang="en-US" sz="2800" dirty="0" smtClean="0"/>
              <a:t>of </a:t>
            </a:r>
            <a:r>
              <a:rPr lang="en-US" sz="2400" b="1" u="sng" dirty="0" smtClean="0"/>
              <a:t>2.50%</a:t>
            </a:r>
            <a:r>
              <a:rPr lang="en-US" sz="2400" dirty="0" smtClean="0"/>
              <a:t> increase in General Fund Appropriation</a:t>
            </a:r>
          </a:p>
          <a:p>
            <a:pPr marL="457200" indent="-457200" algn="l">
              <a:buFont typeface="Arial" panose="020B0604020202020204" pitchFamily="34" charset="0"/>
              <a:buChar char="•"/>
            </a:pPr>
            <a:r>
              <a:rPr lang="en-US" sz="2400" dirty="0" smtClean="0"/>
              <a:t>Revised budget, reflecting assumed revenue reductions, is </a:t>
            </a:r>
            <a:r>
              <a:rPr lang="en-US" sz="2400" b="1" u="sng" dirty="0" smtClean="0"/>
              <a:t>-2.35%  </a:t>
            </a:r>
            <a:r>
              <a:rPr lang="en-US" sz="2400" dirty="0" smtClean="0"/>
              <a:t>compared to FY20</a:t>
            </a:r>
          </a:p>
          <a:p>
            <a:pPr marL="914400" lvl="1" indent="-457200" algn="l">
              <a:buFont typeface="Arial" panose="020B0604020202020204" pitchFamily="34" charset="0"/>
              <a:buChar char="•"/>
            </a:pPr>
            <a:r>
              <a:rPr lang="en-US" sz="2000" dirty="0" smtClean="0">
                <a:solidFill>
                  <a:schemeClr val="tx1"/>
                </a:solidFill>
              </a:rPr>
              <a:t>Detailed presentation available online under FinCom Meeting documents</a:t>
            </a:r>
          </a:p>
        </p:txBody>
      </p:sp>
      <p:sp>
        <p:nvSpPr>
          <p:cNvPr id="4" name="Slide Number Placeholder 3"/>
          <p:cNvSpPr>
            <a:spLocks noGrp="1"/>
          </p:cNvSpPr>
          <p:nvPr>
            <p:ph type="sldNum" sz="quarter" idx="12"/>
          </p:nvPr>
        </p:nvSpPr>
        <p:spPr/>
        <p:txBody>
          <a:bodyPr/>
          <a:lstStyle/>
          <a:p>
            <a:fld id="{18362CF7-34D8-4635-A9AE-FBAFA8966551}" type="slidenum">
              <a:rPr lang="en-US" smtClean="0"/>
              <a:t>2</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9" name="TextBox 8"/>
          <p:cNvSpPr txBox="1"/>
          <p:nvPr/>
        </p:nvSpPr>
        <p:spPr>
          <a:xfrm>
            <a:off x="5943600" y="449818"/>
            <a:ext cx="2743199" cy="338554"/>
          </a:xfrm>
          <a:prstGeom prst="rect">
            <a:avLst/>
          </a:prstGeom>
          <a:noFill/>
        </p:spPr>
        <p:txBody>
          <a:bodyPr wrap="square" rtlCol="0">
            <a:spAutoFit/>
          </a:bodyPr>
          <a:lstStyle/>
          <a:p>
            <a:r>
              <a:rPr lang="en-US" sz="1600" dirty="0" smtClean="0"/>
              <a:t>ARTICLE 10: FY21 Town Budget</a:t>
            </a:r>
            <a:endParaRPr lang="en-US" sz="1600" dirty="0"/>
          </a:p>
        </p:txBody>
      </p:sp>
    </p:spTree>
    <p:extLst>
      <p:ext uri="{BB962C8B-B14F-4D97-AF65-F5344CB8AC3E}">
        <p14:creationId xmlns:p14="http://schemas.microsoft.com/office/powerpoint/2010/main" val="38547503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95350"/>
            <a:ext cx="8229600" cy="762000"/>
          </a:xfrm>
        </p:spPr>
        <p:txBody>
          <a:bodyPr>
            <a:noAutofit/>
          </a:bodyPr>
          <a:lstStyle/>
          <a:p>
            <a:r>
              <a:rPr lang="en-US" altLang="en-US" sz="2800" b="1" dirty="0" smtClean="0"/>
              <a:t>Budget Highlights</a:t>
            </a:r>
            <a:endParaRPr lang="en-US" sz="2800" b="1" dirty="0"/>
          </a:p>
        </p:txBody>
      </p:sp>
      <p:sp>
        <p:nvSpPr>
          <p:cNvPr id="3" name="Subtitle 2"/>
          <p:cNvSpPr>
            <a:spLocks noGrp="1"/>
          </p:cNvSpPr>
          <p:nvPr>
            <p:ph type="subTitle" idx="1"/>
          </p:nvPr>
        </p:nvSpPr>
        <p:spPr>
          <a:xfrm>
            <a:off x="914400" y="1657350"/>
            <a:ext cx="7162800" cy="2590800"/>
          </a:xfrm>
        </p:spPr>
        <p:txBody>
          <a:bodyPr>
            <a:noAutofit/>
          </a:bodyPr>
          <a:lstStyle/>
          <a:p>
            <a:pPr marL="457200" indent="-457200" algn="l">
              <a:buFont typeface="Arial" panose="020B0604020202020204" pitchFamily="34" charset="0"/>
              <a:buChar char="•"/>
            </a:pPr>
            <a:r>
              <a:rPr lang="en-US" sz="1600" dirty="0" smtClean="0"/>
              <a:t>New budget book format; consolidation of budget line items to reflect functional oversight and improve flexibility</a:t>
            </a:r>
          </a:p>
          <a:p>
            <a:pPr marL="457200" indent="-457200" algn="l">
              <a:buFont typeface="Arial" panose="020B0604020202020204" pitchFamily="34" charset="0"/>
              <a:buChar char="•"/>
            </a:pPr>
            <a:r>
              <a:rPr lang="en-US" sz="1600" dirty="0" smtClean="0"/>
              <a:t>Fire Dept. command structure change</a:t>
            </a:r>
          </a:p>
          <a:p>
            <a:pPr marL="457200" indent="-457200" algn="l">
              <a:buFont typeface="Arial" panose="020B0604020202020204" pitchFamily="34" charset="0"/>
              <a:buChar char="•"/>
            </a:pPr>
            <a:r>
              <a:rPr lang="en-US" sz="1600" dirty="0" smtClean="0"/>
              <a:t>Increased legal services budget</a:t>
            </a:r>
          </a:p>
          <a:p>
            <a:pPr marL="457200" indent="-457200" algn="l">
              <a:buFont typeface="Arial" panose="020B0604020202020204" pitchFamily="34" charset="0"/>
              <a:buChar char="•"/>
            </a:pPr>
            <a:r>
              <a:rPr lang="en-US" sz="1600" dirty="0" smtClean="0"/>
              <a:t>4 new positions (Dispatcher, Land Manager, +2 custodians) </a:t>
            </a:r>
          </a:p>
          <a:p>
            <a:pPr marL="914400" lvl="1" indent="-457200" algn="l">
              <a:buFont typeface="Arial" panose="020B0604020202020204" pitchFamily="34" charset="0"/>
              <a:buChar char="•"/>
            </a:pPr>
            <a:r>
              <a:rPr lang="en-US" sz="1400" dirty="0">
                <a:solidFill>
                  <a:prstClr val="white">
                    <a:tint val="75000"/>
                  </a:prstClr>
                </a:solidFill>
              </a:rPr>
              <a:t>Net </a:t>
            </a:r>
            <a:r>
              <a:rPr lang="en-US" sz="1400" dirty="0" smtClean="0">
                <a:solidFill>
                  <a:prstClr val="white">
                    <a:tint val="75000"/>
                  </a:prstClr>
                </a:solidFill>
              </a:rPr>
              <a:t>1.54 increase </a:t>
            </a:r>
            <a:r>
              <a:rPr lang="en-US" sz="1400" dirty="0">
                <a:solidFill>
                  <a:prstClr val="white">
                    <a:tint val="75000"/>
                  </a:prstClr>
                </a:solidFill>
              </a:rPr>
              <a:t>in FTEs funded by </a:t>
            </a:r>
            <a:r>
              <a:rPr lang="en-US" sz="1400" dirty="0" smtClean="0">
                <a:solidFill>
                  <a:prstClr val="white">
                    <a:tint val="75000"/>
                  </a:prstClr>
                </a:solidFill>
              </a:rPr>
              <a:t>General Fund</a:t>
            </a:r>
          </a:p>
          <a:p>
            <a:pPr marL="914400" lvl="1" indent="-457200" algn="l">
              <a:buFont typeface="Arial" panose="020B0604020202020204" pitchFamily="34" charset="0"/>
              <a:buChar char="•"/>
            </a:pPr>
            <a:r>
              <a:rPr lang="en-US" sz="1400" dirty="0" smtClean="0">
                <a:solidFill>
                  <a:prstClr val="white">
                    <a:tint val="75000"/>
                  </a:prstClr>
                </a:solidFill>
              </a:rPr>
              <a:t>Costs for custodians offset by reduction of contractual services</a:t>
            </a:r>
            <a:endParaRPr lang="en-US" sz="1400" dirty="0" smtClean="0"/>
          </a:p>
          <a:p>
            <a:pPr marL="457200" indent="-457200" algn="l">
              <a:buFont typeface="Arial" panose="020B0604020202020204" pitchFamily="34" charset="0"/>
              <a:buChar char="•"/>
            </a:pPr>
            <a:r>
              <a:rPr lang="en-US" sz="1600" dirty="0" smtClean="0"/>
              <a:t>Reductions in Salary Reserve &amp; elimination of funding for certain vacant positions to offset increases</a:t>
            </a:r>
          </a:p>
          <a:p>
            <a:pPr marL="457200" indent="-457200" algn="l">
              <a:buFont typeface="Arial" panose="020B0604020202020204" pitchFamily="34" charset="0"/>
              <a:buChar char="•"/>
            </a:pPr>
            <a:endParaRPr lang="en-US" sz="2000" dirty="0"/>
          </a:p>
        </p:txBody>
      </p:sp>
      <p:sp>
        <p:nvSpPr>
          <p:cNvPr id="4" name="Slide Number Placeholder 3"/>
          <p:cNvSpPr>
            <a:spLocks noGrp="1"/>
          </p:cNvSpPr>
          <p:nvPr>
            <p:ph type="sldNum" sz="quarter" idx="12"/>
          </p:nvPr>
        </p:nvSpPr>
        <p:spPr/>
        <p:txBody>
          <a:bodyPr/>
          <a:lstStyle/>
          <a:p>
            <a:fld id="{18362CF7-34D8-4635-A9AE-FBAFA8966551}" type="slidenum">
              <a:rPr lang="en-US" smtClean="0"/>
              <a:t>3</a:t>
            </a:fld>
            <a:endParaRPr lang="en-US" dirty="0"/>
          </a:p>
        </p:txBody>
      </p:sp>
      <p:sp>
        <p:nvSpPr>
          <p:cNvPr id="5" name="Subtitle 2"/>
          <p:cNvSpPr txBox="1">
            <a:spLocks/>
          </p:cNvSpPr>
          <p:nvPr/>
        </p:nvSpPr>
        <p:spPr>
          <a:xfrm>
            <a:off x="533400" y="4202596"/>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7" name="TextBox 6"/>
          <p:cNvSpPr txBox="1"/>
          <p:nvPr/>
        </p:nvSpPr>
        <p:spPr>
          <a:xfrm>
            <a:off x="5867400" y="449818"/>
            <a:ext cx="2819399" cy="338554"/>
          </a:xfrm>
          <a:prstGeom prst="rect">
            <a:avLst/>
          </a:prstGeom>
          <a:noFill/>
        </p:spPr>
        <p:txBody>
          <a:bodyPr wrap="square" rtlCol="0">
            <a:spAutoFit/>
          </a:bodyPr>
          <a:lstStyle/>
          <a:p>
            <a:r>
              <a:rPr lang="en-US" sz="1600" b="1" dirty="0" smtClean="0"/>
              <a:t>ARTICLE 10: FY21 Town Budget</a:t>
            </a:r>
            <a:endParaRPr lang="en-US" sz="1600" b="1" dirty="0"/>
          </a:p>
        </p:txBody>
      </p:sp>
    </p:spTree>
    <p:extLst>
      <p:ext uri="{BB962C8B-B14F-4D97-AF65-F5344CB8AC3E}">
        <p14:creationId xmlns:p14="http://schemas.microsoft.com/office/powerpoint/2010/main" val="3867074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95350"/>
            <a:ext cx="8229600" cy="762000"/>
          </a:xfrm>
        </p:spPr>
        <p:txBody>
          <a:bodyPr>
            <a:noAutofit/>
          </a:bodyPr>
          <a:lstStyle/>
          <a:p>
            <a:r>
              <a:rPr lang="en-US" altLang="en-US" sz="2800" b="1" dirty="0" smtClean="0"/>
              <a:t>FTE Analysis</a:t>
            </a:r>
            <a:endParaRPr lang="en-US" sz="2800" b="1" dirty="0"/>
          </a:p>
        </p:txBody>
      </p:sp>
      <p:sp>
        <p:nvSpPr>
          <p:cNvPr id="3" name="Subtitle 2"/>
          <p:cNvSpPr>
            <a:spLocks noGrp="1"/>
          </p:cNvSpPr>
          <p:nvPr>
            <p:ph type="subTitle" idx="1"/>
          </p:nvPr>
        </p:nvSpPr>
        <p:spPr>
          <a:xfrm>
            <a:off x="914400" y="1559719"/>
            <a:ext cx="7162800" cy="2590800"/>
          </a:xfrm>
        </p:spPr>
        <p:txBody>
          <a:bodyPr>
            <a:noAutofit/>
          </a:bodyPr>
          <a:lstStyle/>
          <a:p>
            <a:pPr marL="457200" indent="-457200" algn="l">
              <a:buFont typeface="Arial" panose="020B0604020202020204" pitchFamily="34" charset="0"/>
              <a:buChar char="•"/>
            </a:pPr>
            <a:r>
              <a:rPr lang="en-US" sz="2000" dirty="0" smtClean="0"/>
              <a:t>Since FY15, 54 additional FTEs (including enterprise funds)</a:t>
            </a:r>
          </a:p>
          <a:p>
            <a:pPr marL="914400" lvl="1" indent="-457200" algn="l">
              <a:buFont typeface="Arial" panose="020B0604020202020204" pitchFamily="34" charset="0"/>
              <a:buChar char="•"/>
            </a:pPr>
            <a:r>
              <a:rPr lang="en-US" sz="1600" dirty="0" smtClean="0"/>
              <a:t>CMLP, Fire, and IT combine for 15 of that total</a:t>
            </a:r>
          </a:p>
          <a:p>
            <a:pPr marL="914400" lvl="1" indent="-457200" algn="l">
              <a:buFont typeface="Arial" panose="020B0604020202020204" pitchFamily="34" charset="0"/>
              <a:buChar char="•"/>
            </a:pPr>
            <a:r>
              <a:rPr lang="en-US" sz="1600" dirty="0" smtClean="0"/>
              <a:t>Total FTEs in FY21=249.76 General Fund</a:t>
            </a:r>
          </a:p>
          <a:p>
            <a:pPr marL="1371600" lvl="2" indent="-457200" algn="l">
              <a:buFont typeface="Arial" panose="020B0604020202020204" pitchFamily="34" charset="0"/>
              <a:buChar char="•"/>
            </a:pPr>
            <a:r>
              <a:rPr lang="en-US" sz="1200" dirty="0" smtClean="0"/>
              <a:t>14% increase (all funds) over 5 years </a:t>
            </a:r>
          </a:p>
          <a:p>
            <a:pPr marL="457200" indent="-457200" algn="l">
              <a:buFont typeface="Arial" panose="020B0604020202020204" pitchFamily="34" charset="0"/>
              <a:buChar char="•"/>
            </a:pPr>
            <a:r>
              <a:rPr lang="en-US" sz="2000" dirty="0" smtClean="0"/>
              <a:t>Additions largely result of:</a:t>
            </a:r>
          </a:p>
          <a:p>
            <a:pPr marL="914400" lvl="1" indent="-457200" algn="l">
              <a:buFont typeface="Arial" panose="020B0604020202020204" pitchFamily="34" charset="0"/>
              <a:buChar char="•"/>
            </a:pPr>
            <a:r>
              <a:rPr lang="en-US" sz="1600" dirty="0" smtClean="0"/>
              <a:t>Service expansion (West Concord Fire Station, Broadband)</a:t>
            </a:r>
          </a:p>
          <a:p>
            <a:pPr marL="914400" lvl="1" indent="-457200" algn="l">
              <a:buFont typeface="Arial" panose="020B0604020202020204" pitchFamily="34" charset="0"/>
              <a:buChar char="•"/>
            </a:pPr>
            <a:r>
              <a:rPr lang="en-US" sz="1600" dirty="0" smtClean="0"/>
              <a:t>Increased demands for service (Library, EMS calls, Covid-19)</a:t>
            </a:r>
          </a:p>
          <a:p>
            <a:pPr marL="914400" lvl="1" indent="-457200" algn="l">
              <a:buFont typeface="Arial" panose="020B0604020202020204" pitchFamily="34" charset="0"/>
              <a:buChar char="•"/>
            </a:pPr>
            <a:r>
              <a:rPr lang="en-US" sz="1600" dirty="0" smtClean="0"/>
              <a:t>Expanded roles (new boards/committees, PEG, Facilities)</a:t>
            </a:r>
          </a:p>
          <a:p>
            <a:pPr marL="914400" lvl="1" indent="-457200" algn="l">
              <a:buFont typeface="Arial" panose="020B0604020202020204" pitchFamily="34" charset="0"/>
              <a:buChar char="•"/>
            </a:pPr>
            <a:r>
              <a:rPr lang="en-US" sz="1600" dirty="0" smtClean="0"/>
              <a:t>Emerging needs (Municipal Archivist, Tourism, Sustainability)</a:t>
            </a:r>
            <a:endParaRPr lang="en-US" sz="1600" dirty="0"/>
          </a:p>
        </p:txBody>
      </p:sp>
      <p:sp>
        <p:nvSpPr>
          <p:cNvPr id="4" name="Slide Number Placeholder 3"/>
          <p:cNvSpPr>
            <a:spLocks noGrp="1"/>
          </p:cNvSpPr>
          <p:nvPr>
            <p:ph type="sldNum" sz="quarter" idx="12"/>
          </p:nvPr>
        </p:nvSpPr>
        <p:spPr/>
        <p:txBody>
          <a:bodyPr/>
          <a:lstStyle/>
          <a:p>
            <a:fld id="{18362CF7-34D8-4635-A9AE-FBAFA8966551}" type="slidenum">
              <a:rPr lang="en-US" smtClean="0"/>
              <a:t>4</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7" name="TextBox 6"/>
          <p:cNvSpPr txBox="1"/>
          <p:nvPr/>
        </p:nvSpPr>
        <p:spPr>
          <a:xfrm>
            <a:off x="5867400" y="449818"/>
            <a:ext cx="2819399" cy="338554"/>
          </a:xfrm>
          <a:prstGeom prst="rect">
            <a:avLst/>
          </a:prstGeom>
          <a:noFill/>
        </p:spPr>
        <p:txBody>
          <a:bodyPr wrap="square" rtlCol="0">
            <a:spAutoFit/>
          </a:bodyPr>
          <a:lstStyle/>
          <a:p>
            <a:r>
              <a:rPr lang="en-US" sz="1600" b="1" dirty="0" smtClean="0"/>
              <a:t>ARTICLE 10: FY21 Town Budget</a:t>
            </a:r>
            <a:endParaRPr lang="en-US" sz="1600" b="1" dirty="0"/>
          </a:p>
        </p:txBody>
      </p:sp>
    </p:spTree>
    <p:extLst>
      <p:ext uri="{BB962C8B-B14F-4D97-AF65-F5344CB8AC3E}">
        <p14:creationId xmlns:p14="http://schemas.microsoft.com/office/powerpoint/2010/main" val="29121587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799139"/>
            <a:ext cx="8229600" cy="629611"/>
          </a:xfrm>
        </p:spPr>
        <p:txBody>
          <a:bodyPr>
            <a:noAutofit/>
          </a:bodyPr>
          <a:lstStyle/>
          <a:p>
            <a:pPr>
              <a:spcBef>
                <a:spcPct val="50000"/>
              </a:spcBef>
            </a:pPr>
            <a:r>
              <a:rPr lang="en-US" altLang="en-US" sz="2400" dirty="0" smtClean="0">
                <a:solidFill>
                  <a:schemeClr val="tx2"/>
                </a:solidFill>
                <a:latin typeface="+mn-lt"/>
                <a:cs typeface="Times New Roman" panose="02020603050405020304" pitchFamily="18" charset="0"/>
              </a:rPr>
              <a:t>FY2021 </a:t>
            </a:r>
            <a:r>
              <a:rPr lang="en-US" altLang="en-US" sz="2400" dirty="0">
                <a:solidFill>
                  <a:schemeClr val="tx2"/>
                </a:solidFill>
                <a:latin typeface="+mn-lt"/>
                <a:cs typeface="Times New Roman" panose="02020603050405020304" pitchFamily="18" charset="0"/>
              </a:rPr>
              <a:t>Town </a:t>
            </a:r>
            <a:r>
              <a:rPr lang="en-US" altLang="en-US" sz="2400" dirty="0" smtClean="0">
                <a:solidFill>
                  <a:schemeClr val="tx2"/>
                </a:solidFill>
                <a:latin typeface="+mn-lt"/>
                <a:cs typeface="Times New Roman" panose="02020603050405020304" pitchFamily="18" charset="0"/>
              </a:rPr>
              <a:t>Budget-  Recommendation Includes:</a:t>
            </a:r>
            <a:endParaRPr lang="en-US" altLang="en-US" sz="2400" b="1" dirty="0">
              <a:latin typeface="+mn-lt"/>
              <a:cs typeface="Times New Roman" panose="02020603050405020304" pitchFamily="18" charset="0"/>
            </a:endParaRPr>
          </a:p>
        </p:txBody>
      </p:sp>
      <p:sp>
        <p:nvSpPr>
          <p:cNvPr id="3" name="Subtitle 2"/>
          <p:cNvSpPr>
            <a:spLocks noGrp="1"/>
          </p:cNvSpPr>
          <p:nvPr>
            <p:ph type="subTitle" idx="1"/>
          </p:nvPr>
        </p:nvSpPr>
        <p:spPr>
          <a:xfrm>
            <a:off x="457200" y="1504950"/>
            <a:ext cx="8305800" cy="2895600"/>
          </a:xfrm>
        </p:spPr>
        <p:txBody>
          <a:bodyPr>
            <a:noAutofit/>
          </a:bodyPr>
          <a:lstStyle/>
          <a:p>
            <a:pPr marL="342900" indent="-342900" algn="l">
              <a:spcBef>
                <a:spcPct val="0"/>
              </a:spcBef>
              <a:buFont typeface="Arial" panose="020B0604020202020204" pitchFamily="34" charset="0"/>
              <a:buChar char="•"/>
            </a:pPr>
            <a:r>
              <a:rPr lang="en-US" altLang="en-US" sz="2000" dirty="0" smtClean="0">
                <a:solidFill>
                  <a:schemeClr val="tx1"/>
                </a:solidFill>
                <a:latin typeface="Calibri" panose="020F0502020204030204" pitchFamily="34" charset="0"/>
                <a:cs typeface="Calibri" panose="020F0502020204030204" pitchFamily="34" charset="0"/>
              </a:rPr>
              <a:t>General Government:</a:t>
            </a:r>
          </a:p>
          <a:p>
            <a:pPr marL="800100" lvl="1" indent="-342900" algn="l">
              <a:spcBef>
                <a:spcPct val="0"/>
              </a:spcBef>
              <a:buFont typeface="Arial" panose="020B0604020202020204" pitchFamily="34" charset="0"/>
              <a:buChar char="•"/>
            </a:pPr>
            <a:r>
              <a:rPr lang="en-US" altLang="en-US" sz="1600" dirty="0" smtClean="0">
                <a:solidFill>
                  <a:schemeClr val="tx1"/>
                </a:solidFill>
                <a:latin typeface="Calibri" panose="020F0502020204030204" pitchFamily="34" charset="0"/>
                <a:cs typeface="Calibri" panose="020F0502020204030204" pitchFamily="34" charset="0"/>
              </a:rPr>
              <a:t>Consolidation of building expenses in Facilities Division- $10k savings</a:t>
            </a:r>
          </a:p>
          <a:p>
            <a:pPr marL="1257300" lvl="2" indent="-342900" algn="l">
              <a:spcBef>
                <a:spcPct val="0"/>
              </a:spcBef>
              <a:buFont typeface="Arial" panose="020B0604020202020204" pitchFamily="34" charset="0"/>
              <a:buChar char="•"/>
            </a:pPr>
            <a:r>
              <a:rPr lang="en-US" altLang="en-US" sz="1200" dirty="0" smtClean="0">
                <a:solidFill>
                  <a:schemeClr val="tx1"/>
                </a:solidFill>
                <a:latin typeface="Calibri" panose="020F0502020204030204" pitchFamily="34" charset="0"/>
                <a:cs typeface="Calibri" panose="020F0502020204030204" pitchFamily="34" charset="0"/>
              </a:rPr>
              <a:t>Current budget draft includes consolidation of custodial services; indeterminate savings</a:t>
            </a:r>
          </a:p>
          <a:p>
            <a:pPr marL="800100" lvl="1" indent="-342900" algn="l">
              <a:spcBef>
                <a:spcPct val="0"/>
              </a:spcBef>
              <a:buFont typeface="Arial" panose="020B0604020202020204" pitchFamily="34" charset="0"/>
              <a:buChar char="•"/>
            </a:pPr>
            <a:r>
              <a:rPr lang="en-US" altLang="en-US" sz="1600" dirty="0" smtClean="0">
                <a:solidFill>
                  <a:schemeClr val="tx1"/>
                </a:solidFill>
                <a:latin typeface="Calibri" panose="020F0502020204030204" pitchFamily="34" charset="0"/>
                <a:cs typeface="Calibri" panose="020F0502020204030204" pitchFamily="34" charset="0"/>
              </a:rPr>
              <a:t>Additional funding for Legal Services- $94k</a:t>
            </a:r>
          </a:p>
          <a:p>
            <a:pPr marL="800100" lvl="1" indent="-342900" algn="l">
              <a:spcBef>
                <a:spcPct val="0"/>
              </a:spcBef>
              <a:buFont typeface="Arial" panose="020B0604020202020204" pitchFamily="34" charset="0"/>
              <a:buChar char="•"/>
            </a:pPr>
            <a:r>
              <a:rPr lang="en-US" altLang="en-US" sz="1600" dirty="0">
                <a:solidFill>
                  <a:schemeClr val="tx1"/>
                </a:solidFill>
                <a:latin typeface="Calibri" panose="020F0502020204030204" pitchFamily="34" charset="0"/>
                <a:cs typeface="Calibri" panose="020F0502020204030204" pitchFamily="34" charset="0"/>
              </a:rPr>
              <a:t>Economic Vitality Coordinator combined with Tourism Coordinator- $12k  </a:t>
            </a:r>
          </a:p>
          <a:p>
            <a:pPr marL="800100" lvl="1" indent="-342900" algn="l">
              <a:spcBef>
                <a:spcPct val="0"/>
              </a:spcBef>
              <a:buFont typeface="Arial" panose="020B0604020202020204" pitchFamily="34" charset="0"/>
              <a:buChar char="•"/>
            </a:pPr>
            <a:r>
              <a:rPr lang="en-US" altLang="en-US" sz="1600" dirty="0">
                <a:solidFill>
                  <a:schemeClr val="tx1"/>
                </a:solidFill>
                <a:latin typeface="Calibri" panose="020F0502020204030204" pitchFamily="34" charset="0"/>
                <a:cs typeface="Calibri" panose="020F0502020204030204" pitchFamily="34" charset="0"/>
              </a:rPr>
              <a:t>Part-time position added to Visitor’s Center- $</a:t>
            </a:r>
            <a:r>
              <a:rPr lang="en-US" altLang="en-US" sz="1600" dirty="0" smtClean="0">
                <a:solidFill>
                  <a:schemeClr val="tx1"/>
                </a:solidFill>
                <a:latin typeface="Calibri" panose="020F0502020204030204" pitchFamily="34" charset="0"/>
                <a:cs typeface="Calibri" panose="020F0502020204030204" pitchFamily="34" charset="0"/>
              </a:rPr>
              <a:t>12k</a:t>
            </a:r>
          </a:p>
          <a:p>
            <a:pPr marL="342900" indent="-342900" algn="l">
              <a:spcBef>
                <a:spcPct val="0"/>
              </a:spcBef>
              <a:buFont typeface="Arial" panose="020B0604020202020204" pitchFamily="34" charset="0"/>
              <a:buChar char="•"/>
            </a:pPr>
            <a:r>
              <a:rPr lang="en-US" altLang="en-US" sz="2000" dirty="0" smtClean="0">
                <a:solidFill>
                  <a:schemeClr val="tx1"/>
                </a:solidFill>
                <a:latin typeface="Calibri" panose="020F0502020204030204" pitchFamily="34" charset="0"/>
                <a:cs typeface="Calibri" panose="020F0502020204030204" pitchFamily="34" charset="0"/>
              </a:rPr>
              <a:t>Finance:</a:t>
            </a:r>
          </a:p>
          <a:p>
            <a:pPr marL="800100" lvl="1" indent="-342900" algn="l">
              <a:spcBef>
                <a:spcPct val="0"/>
              </a:spcBef>
              <a:buFont typeface="Arial" panose="020B0604020202020204" pitchFamily="34" charset="0"/>
              <a:buChar char="•"/>
            </a:pPr>
            <a:r>
              <a:rPr lang="en-US" altLang="en-US" sz="1600" dirty="0" smtClean="0">
                <a:solidFill>
                  <a:schemeClr val="tx1"/>
                </a:solidFill>
                <a:latin typeface="Calibri" panose="020F0502020204030204" pitchFamily="34" charset="0"/>
                <a:cs typeface="Calibri" panose="020F0502020204030204" pitchFamily="34" charset="0"/>
              </a:rPr>
              <a:t>Retirement System staff salaries not paid through Town Budget; expenditure reduction offset by credit reduction</a:t>
            </a:r>
          </a:p>
          <a:p>
            <a:pPr marL="342900" indent="-342900" algn="l">
              <a:spcBef>
                <a:spcPct val="0"/>
              </a:spcBef>
              <a:buFont typeface="Arial" panose="020B0604020202020204" pitchFamily="34" charset="0"/>
              <a:buChar char="•"/>
            </a:pPr>
            <a:r>
              <a:rPr lang="en-US" altLang="en-US" sz="2000" dirty="0" smtClean="0">
                <a:solidFill>
                  <a:schemeClr val="tx1"/>
                </a:solidFill>
                <a:latin typeface="Calibri" panose="020F0502020204030204" pitchFamily="34" charset="0"/>
                <a:cs typeface="Calibri" panose="020F0502020204030204" pitchFamily="34" charset="0"/>
              </a:rPr>
              <a:t>DPLM:</a:t>
            </a:r>
          </a:p>
          <a:p>
            <a:pPr marL="800100" lvl="1" indent="-342900" algn="l">
              <a:spcBef>
                <a:spcPct val="0"/>
              </a:spcBef>
              <a:buFont typeface="Arial" panose="020B0604020202020204" pitchFamily="34" charset="0"/>
              <a:buChar char="•"/>
            </a:pPr>
            <a:r>
              <a:rPr lang="en-US" altLang="en-US" sz="1600" dirty="0">
                <a:solidFill>
                  <a:schemeClr val="tx1"/>
                </a:solidFill>
                <a:latin typeface="Calibri" panose="020F0502020204030204" pitchFamily="34" charset="0"/>
                <a:cs typeface="Calibri" panose="020F0502020204030204" pitchFamily="34" charset="0"/>
              </a:rPr>
              <a:t>Land Manager position added to DPLM- $26k net ($36k offset</a:t>
            </a:r>
            <a:r>
              <a:rPr lang="en-US" altLang="en-US" sz="1600" dirty="0" smtClean="0">
                <a:solidFill>
                  <a:schemeClr val="tx1"/>
                </a:solidFill>
                <a:latin typeface="Calibri" panose="020F0502020204030204" pitchFamily="34" charset="0"/>
                <a:cs typeface="Calibri" panose="020F0502020204030204" pitchFamily="34" charset="0"/>
              </a:rPr>
              <a:t>)</a:t>
            </a:r>
          </a:p>
          <a:p>
            <a:pPr marL="1257300" lvl="2" indent="-342900" algn="l">
              <a:spcBef>
                <a:spcPct val="0"/>
              </a:spcBef>
              <a:buFont typeface="Arial" panose="020B0604020202020204" pitchFamily="34" charset="0"/>
              <a:buChar char="•"/>
            </a:pPr>
            <a:r>
              <a:rPr lang="en-US" altLang="en-US" sz="1200" dirty="0" smtClean="0">
                <a:solidFill>
                  <a:schemeClr val="tx1"/>
                </a:solidFill>
                <a:latin typeface="Calibri" panose="020F0502020204030204" pitchFamily="34" charset="0"/>
                <a:cs typeface="Calibri" panose="020F0502020204030204" pitchFamily="34" charset="0"/>
              </a:rPr>
              <a:t>Reduction in Inspections as Tree Preservation Bylaw enforcement transferred to Land Manager</a:t>
            </a:r>
            <a:endParaRPr lang="en-US" altLang="en-US" sz="1200" dirty="0">
              <a:solidFill>
                <a:schemeClr val="tx1"/>
              </a:solidFill>
              <a:latin typeface="Calibri" panose="020F0502020204030204" pitchFamily="34" charset="0"/>
              <a:cs typeface="Calibri" panose="020F0502020204030204" pitchFamily="34" charset="0"/>
            </a:endParaRPr>
          </a:p>
          <a:p>
            <a:pPr marL="800100" lvl="1" indent="-342900" algn="l">
              <a:spcBef>
                <a:spcPct val="0"/>
              </a:spcBef>
              <a:buFont typeface="Arial" panose="020B0604020202020204" pitchFamily="34" charset="0"/>
              <a:buChar char="•"/>
            </a:pPr>
            <a:endParaRPr lang="en-US" altLang="en-US" sz="1600" dirty="0" smtClean="0">
              <a:solidFill>
                <a:schemeClr val="tx1"/>
              </a:solidFill>
              <a:latin typeface="Times New Roman" panose="02020603050405020304" pitchFamily="18" charset="0"/>
              <a:cs typeface="Times New Roman" panose="02020603050405020304" pitchFamily="18" charset="0"/>
            </a:endParaRPr>
          </a:p>
          <a:p>
            <a:pPr marL="800100" lvl="1" indent="-342900" algn="l">
              <a:spcBef>
                <a:spcPct val="0"/>
              </a:spcBef>
              <a:buFont typeface="Arial" panose="020B0604020202020204" pitchFamily="34" charset="0"/>
              <a:buChar char="•"/>
            </a:pPr>
            <a:endParaRPr lang="en-US" altLang="en-US" sz="1600" dirty="0" smtClean="0">
              <a:solidFill>
                <a:schemeClr val="tx1"/>
              </a:solidFill>
              <a:latin typeface="Times New Roman" panose="02020603050405020304" pitchFamily="18" charset="0"/>
              <a:cs typeface="Times New Roman" panose="02020603050405020304" pitchFamily="18" charset="0"/>
            </a:endParaRPr>
          </a:p>
          <a:p>
            <a:pPr marL="342900" indent="-342900" algn="l">
              <a:spcBef>
                <a:spcPct val="0"/>
              </a:spcBef>
              <a:buFont typeface="Arial" panose="020B0604020202020204" pitchFamily="34" charset="0"/>
              <a:buChar char="•"/>
            </a:pPr>
            <a:endParaRPr lang="en-US" altLang="en-US" sz="2400" dirty="0">
              <a:solidFill>
                <a:srgbClr val="FFFF00"/>
              </a:solidFill>
              <a:latin typeface="Times New Roman" panose="02020603050405020304" pitchFamily="18" charset="0"/>
              <a:cs typeface="Times New Roman" panose="02020603050405020304" pitchFamily="18" charset="0"/>
            </a:endParaRPr>
          </a:p>
          <a:p>
            <a:pPr marL="342900" indent="-342900">
              <a:spcBef>
                <a:spcPct val="0"/>
              </a:spcBef>
              <a:buFont typeface="Arial" panose="020B0604020202020204" pitchFamily="34" charset="0"/>
              <a:buChar char="•"/>
            </a:pPr>
            <a:endParaRPr lang="en-US" altLang="en-US" sz="2400" dirty="0">
              <a:solidFill>
                <a:srgbClr val="FFFF00"/>
              </a:solidFill>
              <a:latin typeface="Times New Roman" panose="02020603050405020304" pitchFamily="18" charset="0"/>
              <a:cs typeface="Times New Roman" panose="02020603050405020304" pitchFamily="18" charset="0"/>
            </a:endParaRPr>
          </a:p>
          <a:p>
            <a:pPr marL="342900" indent="-342900">
              <a:spcBef>
                <a:spcPct val="0"/>
              </a:spcBef>
              <a:buFont typeface="Arial" panose="020B0604020202020204" pitchFamily="34" charset="0"/>
              <a:buChar char="•"/>
            </a:pPr>
            <a:r>
              <a:rPr lang="en-US" altLang="en-US" sz="2400" dirty="0">
                <a:solidFill>
                  <a:srgbClr val="FFFF00"/>
                </a:solidFill>
                <a:latin typeface="Times New Roman" panose="02020603050405020304" pitchFamily="18" charset="0"/>
                <a:cs typeface="Times New Roman" panose="02020603050405020304" pitchFamily="18" charset="0"/>
              </a:rPr>
              <a:t>				</a:t>
            </a:r>
            <a:r>
              <a:rPr lang="en-US" altLang="en-US" sz="1600" dirty="0">
                <a:solidFill>
                  <a:srgbClr val="FFFF00"/>
                </a:solidFill>
                <a:latin typeface="Arial" charset="0"/>
              </a:rPr>
              <a:t>	</a:t>
            </a:r>
          </a:p>
        </p:txBody>
      </p:sp>
      <p:sp>
        <p:nvSpPr>
          <p:cNvPr id="5" name="TextBox 4"/>
          <p:cNvSpPr txBox="1"/>
          <p:nvPr/>
        </p:nvSpPr>
        <p:spPr>
          <a:xfrm>
            <a:off x="5867400" y="449818"/>
            <a:ext cx="2819399" cy="338554"/>
          </a:xfrm>
          <a:prstGeom prst="rect">
            <a:avLst/>
          </a:prstGeom>
          <a:noFill/>
        </p:spPr>
        <p:txBody>
          <a:bodyPr wrap="square" rtlCol="0">
            <a:spAutoFit/>
          </a:bodyPr>
          <a:lstStyle/>
          <a:p>
            <a:r>
              <a:rPr lang="en-US" sz="1600" b="1" dirty="0" smtClean="0"/>
              <a:t>ARTICLE 10: FY21 Town Budget</a:t>
            </a:r>
            <a:endParaRPr lang="en-US" sz="1600" b="1" dirty="0"/>
          </a:p>
        </p:txBody>
      </p:sp>
    </p:spTree>
    <p:extLst>
      <p:ext uri="{BB962C8B-B14F-4D97-AF65-F5344CB8AC3E}">
        <p14:creationId xmlns:p14="http://schemas.microsoft.com/office/powerpoint/2010/main" val="30531746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61949"/>
            <a:ext cx="8229600" cy="457201"/>
          </a:xfrm>
        </p:spPr>
        <p:txBody>
          <a:bodyPr>
            <a:normAutofit/>
          </a:bodyPr>
          <a:lstStyle/>
          <a:p>
            <a:r>
              <a:rPr lang="en-US" altLang="en-US" sz="2400" dirty="0" smtClean="0">
                <a:solidFill>
                  <a:srgbClr val="EEECE1"/>
                </a:solidFill>
                <a:latin typeface="+mn-lt"/>
                <a:cs typeface="Times New Roman" panose="02020603050405020304" pitchFamily="18" charset="0"/>
              </a:rPr>
              <a:t>         FY2021 </a:t>
            </a:r>
            <a:r>
              <a:rPr lang="en-US" altLang="en-US" sz="2400" dirty="0">
                <a:solidFill>
                  <a:srgbClr val="EEECE1"/>
                </a:solidFill>
                <a:latin typeface="+mn-lt"/>
                <a:cs typeface="Times New Roman" panose="02020603050405020304" pitchFamily="18" charset="0"/>
              </a:rPr>
              <a:t>Town </a:t>
            </a:r>
            <a:r>
              <a:rPr lang="en-US" altLang="en-US" sz="2400" dirty="0" smtClean="0">
                <a:solidFill>
                  <a:srgbClr val="EEECE1"/>
                </a:solidFill>
                <a:latin typeface="+mn-lt"/>
                <a:cs typeface="Times New Roman" panose="02020603050405020304" pitchFamily="18" charset="0"/>
              </a:rPr>
              <a:t>Budget-  Recommendation </a:t>
            </a:r>
            <a:r>
              <a:rPr lang="en-US" altLang="en-US" sz="2400" dirty="0">
                <a:solidFill>
                  <a:srgbClr val="EEECE1"/>
                </a:solidFill>
                <a:latin typeface="+mn-lt"/>
                <a:cs typeface="Times New Roman" panose="02020603050405020304" pitchFamily="18" charset="0"/>
              </a:rPr>
              <a:t>Includes:</a:t>
            </a:r>
            <a:endParaRPr lang="en-US" dirty="0">
              <a:latin typeface="+mn-lt"/>
            </a:endParaRPr>
          </a:p>
        </p:txBody>
      </p:sp>
      <p:sp>
        <p:nvSpPr>
          <p:cNvPr id="6" name="Content Placeholder 5"/>
          <p:cNvSpPr>
            <a:spLocks noGrp="1"/>
          </p:cNvSpPr>
          <p:nvPr>
            <p:ph idx="1"/>
          </p:nvPr>
        </p:nvSpPr>
        <p:spPr/>
        <p:txBody>
          <a:bodyPr>
            <a:normAutofit/>
          </a:bodyPr>
          <a:lstStyle/>
          <a:p>
            <a:pPr lvl="0">
              <a:spcBef>
                <a:spcPct val="0"/>
              </a:spcBef>
            </a:pPr>
            <a:endParaRPr lang="en-US" altLang="en-US" sz="2000" dirty="0" smtClean="0">
              <a:solidFill>
                <a:prstClr val="white"/>
              </a:solidFill>
              <a:latin typeface="Times New Roman" panose="02020603050405020304" pitchFamily="18" charset="0"/>
              <a:cs typeface="Times New Roman" panose="02020603050405020304" pitchFamily="18" charset="0"/>
            </a:endParaRPr>
          </a:p>
          <a:p>
            <a:pPr lvl="0">
              <a:spcBef>
                <a:spcPct val="0"/>
              </a:spcBef>
            </a:pPr>
            <a:r>
              <a:rPr lang="en-US" altLang="en-US" sz="2000" dirty="0" smtClean="0">
                <a:solidFill>
                  <a:prstClr val="white"/>
                </a:solidFill>
                <a:cs typeface="Times New Roman" panose="02020603050405020304" pitchFamily="18" charset="0"/>
              </a:rPr>
              <a:t>Public Safety:</a:t>
            </a:r>
            <a:endParaRPr lang="en-US" altLang="en-US" sz="1600" dirty="0">
              <a:solidFill>
                <a:prstClr val="white"/>
              </a:solidFill>
              <a:cs typeface="Times New Roman" panose="02020603050405020304" pitchFamily="18" charset="0"/>
            </a:endParaRPr>
          </a:p>
          <a:p>
            <a:pPr lvl="1">
              <a:spcBef>
                <a:spcPct val="0"/>
              </a:spcBef>
            </a:pPr>
            <a:r>
              <a:rPr lang="en-US" altLang="en-US" sz="1600" dirty="0" smtClean="0">
                <a:solidFill>
                  <a:prstClr val="white"/>
                </a:solidFill>
                <a:cs typeface="Times New Roman" panose="02020603050405020304" pitchFamily="18" charset="0"/>
              </a:rPr>
              <a:t>Fire </a:t>
            </a:r>
            <a:r>
              <a:rPr lang="en-US" altLang="en-US" sz="1600" dirty="0">
                <a:solidFill>
                  <a:prstClr val="white"/>
                </a:solidFill>
                <a:cs typeface="Times New Roman" panose="02020603050405020304" pitchFamily="18" charset="0"/>
              </a:rPr>
              <a:t>Department command structure change- $44k</a:t>
            </a:r>
          </a:p>
          <a:p>
            <a:pPr lvl="1">
              <a:spcBef>
                <a:spcPct val="0"/>
              </a:spcBef>
            </a:pPr>
            <a:r>
              <a:rPr lang="en-US" altLang="en-US" sz="1600" dirty="0">
                <a:solidFill>
                  <a:prstClr val="white"/>
                </a:solidFill>
                <a:cs typeface="Times New Roman" panose="02020603050405020304" pitchFamily="18" charset="0"/>
              </a:rPr>
              <a:t>Second dispatcher on overnight shift- $</a:t>
            </a:r>
            <a:r>
              <a:rPr lang="en-US" altLang="en-US" sz="1600" dirty="0" smtClean="0">
                <a:solidFill>
                  <a:prstClr val="white"/>
                </a:solidFill>
                <a:cs typeface="Times New Roman" panose="02020603050405020304" pitchFamily="18" charset="0"/>
              </a:rPr>
              <a:t>40k</a:t>
            </a:r>
          </a:p>
          <a:p>
            <a:pPr lvl="1">
              <a:spcBef>
                <a:spcPct val="0"/>
              </a:spcBef>
            </a:pPr>
            <a:r>
              <a:rPr lang="en-US" altLang="en-US" sz="1600" dirty="0" smtClean="0">
                <a:solidFill>
                  <a:prstClr val="white"/>
                </a:solidFill>
                <a:cs typeface="Times New Roman" panose="02020603050405020304" pitchFamily="18" charset="0"/>
              </a:rPr>
              <a:t>Planned reduction in support from Emergency Services Stabilization Fund- $124k</a:t>
            </a:r>
          </a:p>
          <a:p>
            <a:pPr lvl="1">
              <a:spcBef>
                <a:spcPct val="0"/>
              </a:spcBef>
            </a:pPr>
            <a:r>
              <a:rPr lang="en-US" altLang="en-US" sz="1600" dirty="0" smtClean="0">
                <a:solidFill>
                  <a:prstClr val="white"/>
                </a:solidFill>
                <a:cs typeface="Times New Roman" panose="02020603050405020304" pitchFamily="18" charset="0"/>
              </a:rPr>
              <a:t>Attrition savings- $277k</a:t>
            </a:r>
          </a:p>
          <a:p>
            <a:pPr lvl="0">
              <a:spcBef>
                <a:spcPct val="0"/>
              </a:spcBef>
            </a:pPr>
            <a:r>
              <a:rPr lang="en-US" altLang="en-US" sz="2000" dirty="0" smtClean="0">
                <a:solidFill>
                  <a:prstClr val="white"/>
                </a:solidFill>
                <a:cs typeface="Times New Roman" panose="02020603050405020304" pitchFamily="18" charset="0"/>
              </a:rPr>
              <a:t>Public Works:</a:t>
            </a:r>
          </a:p>
          <a:p>
            <a:pPr lvl="1">
              <a:spcBef>
                <a:spcPct val="0"/>
              </a:spcBef>
            </a:pPr>
            <a:r>
              <a:rPr lang="en-US" altLang="en-US" sz="1600" dirty="0" smtClean="0">
                <a:solidFill>
                  <a:prstClr val="white"/>
                </a:solidFill>
                <a:cs typeface="Times New Roman" panose="02020603050405020304" pitchFamily="18" charset="0"/>
              </a:rPr>
              <a:t>Replacement of fuel depot- $20k</a:t>
            </a:r>
          </a:p>
          <a:p>
            <a:pPr lvl="1">
              <a:spcBef>
                <a:spcPct val="0"/>
              </a:spcBef>
            </a:pPr>
            <a:r>
              <a:rPr lang="en-US" altLang="en-US" sz="1600" dirty="0" smtClean="0">
                <a:solidFill>
                  <a:prstClr val="white"/>
                </a:solidFill>
                <a:cs typeface="Times New Roman" panose="02020603050405020304" pitchFamily="18" charset="0"/>
              </a:rPr>
              <a:t>Decrease in cost of street lighting due to efficient fixtures- $12k</a:t>
            </a:r>
          </a:p>
          <a:p>
            <a:pPr lvl="0">
              <a:spcBef>
                <a:spcPct val="0"/>
              </a:spcBef>
            </a:pPr>
            <a:r>
              <a:rPr lang="en-US" altLang="en-US" sz="2000" dirty="0" smtClean="0">
                <a:solidFill>
                  <a:prstClr val="white"/>
                </a:solidFill>
                <a:cs typeface="Times New Roman" panose="02020603050405020304" pitchFamily="18" charset="0"/>
              </a:rPr>
              <a:t>Human Services:</a:t>
            </a:r>
          </a:p>
          <a:p>
            <a:pPr lvl="1">
              <a:spcBef>
                <a:spcPct val="0"/>
              </a:spcBef>
            </a:pPr>
            <a:r>
              <a:rPr lang="en-US" altLang="en-US" sz="1600" dirty="0" smtClean="0">
                <a:solidFill>
                  <a:prstClr val="white"/>
                </a:solidFill>
                <a:cs typeface="Times New Roman" panose="02020603050405020304" pitchFamily="18" charset="0"/>
              </a:rPr>
              <a:t>Attrition savings, Library- $32k</a:t>
            </a:r>
          </a:p>
          <a:p>
            <a:pPr lvl="1">
              <a:spcBef>
                <a:spcPct val="0"/>
              </a:spcBef>
            </a:pPr>
            <a:r>
              <a:rPr lang="en-US" altLang="en-US" sz="1600" dirty="0" smtClean="0">
                <a:solidFill>
                  <a:prstClr val="white"/>
                </a:solidFill>
                <a:cs typeface="Times New Roman" panose="02020603050405020304" pitchFamily="18" charset="0"/>
              </a:rPr>
              <a:t>Market adjustment, Social Services- $25k</a:t>
            </a:r>
          </a:p>
          <a:p>
            <a:pPr lvl="0">
              <a:spcBef>
                <a:spcPct val="0"/>
              </a:spcBef>
            </a:pPr>
            <a:endParaRPr lang="en-US" altLang="en-US" sz="2000" dirty="0">
              <a:solidFill>
                <a:prstClr val="white"/>
              </a:solidFill>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6</a:t>
            </a:fld>
            <a:endParaRPr lang="en-US" dirty="0"/>
          </a:p>
        </p:txBody>
      </p:sp>
    </p:spTree>
    <p:extLst>
      <p:ext uri="{BB962C8B-B14F-4D97-AF65-F5344CB8AC3E}">
        <p14:creationId xmlns:p14="http://schemas.microsoft.com/office/powerpoint/2010/main" val="39910326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61949"/>
            <a:ext cx="8229600" cy="701279"/>
          </a:xfrm>
        </p:spPr>
        <p:txBody>
          <a:bodyPr>
            <a:normAutofit/>
          </a:bodyPr>
          <a:lstStyle/>
          <a:p>
            <a:r>
              <a:rPr lang="en-US" altLang="en-US" sz="2200" dirty="0">
                <a:solidFill>
                  <a:srgbClr val="EEECE1"/>
                </a:solidFill>
                <a:latin typeface="Calibri" panose="020F0502020204030204" pitchFamily="34" charset="0"/>
                <a:cs typeface="Calibri" panose="020F0502020204030204" pitchFamily="34" charset="0"/>
              </a:rPr>
              <a:t>FY2021 Town </a:t>
            </a:r>
            <a:r>
              <a:rPr lang="en-US" altLang="en-US" sz="2200" dirty="0" smtClean="0">
                <a:solidFill>
                  <a:srgbClr val="EEECE1"/>
                </a:solidFill>
                <a:latin typeface="Calibri" panose="020F0502020204030204" pitchFamily="34" charset="0"/>
                <a:cs typeface="Calibri" panose="020F0502020204030204" pitchFamily="34" charset="0"/>
              </a:rPr>
              <a:t>Budget-  Recommendation </a:t>
            </a:r>
            <a:r>
              <a:rPr lang="en-US" altLang="en-US" sz="2200" dirty="0">
                <a:solidFill>
                  <a:srgbClr val="EEECE1"/>
                </a:solidFill>
                <a:latin typeface="Calibri" panose="020F0502020204030204" pitchFamily="34" charset="0"/>
                <a:cs typeface="Calibri" panose="020F0502020204030204" pitchFamily="34" charset="0"/>
              </a:rPr>
              <a:t>Includes:</a:t>
            </a:r>
            <a:endParaRPr lang="en-US" dirty="0">
              <a:latin typeface="Calibri" panose="020F0502020204030204" pitchFamily="34" charset="0"/>
              <a:cs typeface="Calibri" panose="020F0502020204030204" pitchFamily="34" charset="0"/>
            </a:endParaRPr>
          </a:p>
        </p:txBody>
      </p:sp>
      <p:sp>
        <p:nvSpPr>
          <p:cNvPr id="6" name="Content Placeholder 5"/>
          <p:cNvSpPr>
            <a:spLocks noGrp="1"/>
          </p:cNvSpPr>
          <p:nvPr>
            <p:ph idx="1"/>
          </p:nvPr>
        </p:nvSpPr>
        <p:spPr/>
        <p:txBody>
          <a:bodyPr/>
          <a:lstStyle/>
          <a:p>
            <a:pPr marL="0" lvl="0" indent="0">
              <a:spcBef>
                <a:spcPct val="0"/>
              </a:spcBef>
              <a:buNone/>
            </a:pPr>
            <a:endParaRPr lang="en-US" altLang="en-US" sz="2000" dirty="0" smtClean="0">
              <a:solidFill>
                <a:prstClr val="white"/>
              </a:solidFill>
              <a:latin typeface="Times New Roman" panose="02020603050405020304" pitchFamily="18" charset="0"/>
              <a:cs typeface="Times New Roman" panose="02020603050405020304" pitchFamily="18" charset="0"/>
            </a:endParaRPr>
          </a:p>
          <a:p>
            <a:pPr lvl="0">
              <a:spcBef>
                <a:spcPct val="0"/>
              </a:spcBef>
            </a:pPr>
            <a:r>
              <a:rPr lang="en-US" altLang="en-US" sz="2000" dirty="0" smtClean="0">
                <a:solidFill>
                  <a:prstClr val="white"/>
                </a:solidFill>
                <a:cs typeface="Times New Roman" panose="02020603050405020304" pitchFamily="18" charset="0"/>
              </a:rPr>
              <a:t>Other</a:t>
            </a:r>
          </a:p>
          <a:p>
            <a:pPr lvl="1">
              <a:spcBef>
                <a:spcPct val="0"/>
              </a:spcBef>
            </a:pPr>
            <a:r>
              <a:rPr lang="en-US" altLang="en-US" sz="1600" dirty="0">
                <a:solidFill>
                  <a:prstClr val="white"/>
                </a:solidFill>
                <a:cs typeface="Times New Roman" panose="02020603050405020304" pitchFamily="18" charset="0"/>
              </a:rPr>
              <a:t>Salary Grid Adjustments- $</a:t>
            </a:r>
            <a:r>
              <a:rPr lang="en-US" altLang="en-US" sz="1600" dirty="0" smtClean="0">
                <a:solidFill>
                  <a:prstClr val="white"/>
                </a:solidFill>
                <a:cs typeface="Times New Roman" panose="02020603050405020304" pitchFamily="18" charset="0"/>
              </a:rPr>
              <a:t>500k (original), reduced to $250,000</a:t>
            </a:r>
            <a:endParaRPr lang="en-US" altLang="en-US" sz="1600" dirty="0">
              <a:solidFill>
                <a:prstClr val="white"/>
              </a:solidFill>
              <a:cs typeface="Times New Roman" panose="02020603050405020304" pitchFamily="18" charset="0"/>
            </a:endParaRPr>
          </a:p>
          <a:p>
            <a:pPr lvl="1">
              <a:spcBef>
                <a:spcPct val="0"/>
              </a:spcBef>
            </a:pPr>
            <a:r>
              <a:rPr lang="en-US" altLang="en-US" sz="1600" dirty="0">
                <a:solidFill>
                  <a:prstClr val="white"/>
                </a:solidFill>
                <a:cs typeface="Times New Roman" panose="02020603050405020304" pitchFamily="18" charset="0"/>
              </a:rPr>
              <a:t>Capital Outlay &amp; Debt authorized in one warrant </a:t>
            </a:r>
            <a:r>
              <a:rPr lang="en-US" altLang="en-US" sz="1600" dirty="0" smtClean="0">
                <a:solidFill>
                  <a:prstClr val="white"/>
                </a:solidFill>
                <a:cs typeface="Times New Roman" panose="02020603050405020304" pitchFamily="18" charset="0"/>
              </a:rPr>
              <a:t>article, and reduced by </a:t>
            </a:r>
            <a:r>
              <a:rPr lang="en-US" altLang="en-US" sz="1600" dirty="0" err="1" smtClean="0">
                <a:solidFill>
                  <a:prstClr val="white"/>
                </a:solidFill>
                <a:cs typeface="Times New Roman" panose="02020603050405020304" pitchFamily="18" charset="0"/>
              </a:rPr>
              <a:t>xxxx</a:t>
            </a:r>
            <a:endParaRPr lang="en-US" altLang="en-US" sz="1600" dirty="0">
              <a:solidFill>
                <a:prstClr val="white"/>
              </a:solidFill>
              <a:cs typeface="Times New Roman" panose="02020603050405020304" pitchFamily="18" charset="0"/>
            </a:endParaRPr>
          </a:p>
          <a:p>
            <a:pPr marL="0" lvl="0" indent="0">
              <a:spcBef>
                <a:spcPct val="0"/>
              </a:spcBef>
              <a:buNone/>
            </a:pPr>
            <a:endParaRPr lang="en-US" altLang="en-US" sz="2000" dirty="0" smtClean="0">
              <a:solidFill>
                <a:prstClr val="white"/>
              </a:solidFill>
              <a:cs typeface="Times New Roman" panose="02020603050405020304" pitchFamily="18" charset="0"/>
            </a:endParaRPr>
          </a:p>
          <a:p>
            <a:pPr lvl="0">
              <a:spcBef>
                <a:spcPct val="0"/>
              </a:spcBef>
            </a:pPr>
            <a:r>
              <a:rPr lang="en-US" altLang="en-US" sz="2000" dirty="0" smtClean="0">
                <a:solidFill>
                  <a:prstClr val="white"/>
                </a:solidFill>
                <a:cs typeface="Times New Roman" panose="02020603050405020304" pitchFamily="18" charset="0"/>
              </a:rPr>
              <a:t>Total attrition savings:</a:t>
            </a:r>
          </a:p>
          <a:p>
            <a:pPr lvl="1">
              <a:spcBef>
                <a:spcPct val="0"/>
              </a:spcBef>
            </a:pPr>
            <a:r>
              <a:rPr lang="en-US" altLang="en-US" sz="1600" dirty="0" smtClean="0">
                <a:solidFill>
                  <a:prstClr val="white"/>
                </a:solidFill>
                <a:cs typeface="Times New Roman" panose="02020603050405020304" pitchFamily="18" charset="0"/>
              </a:rPr>
              <a:t>$350k+</a:t>
            </a:r>
          </a:p>
          <a:p>
            <a:pPr lvl="1">
              <a:spcBef>
                <a:spcPct val="0"/>
              </a:spcBef>
            </a:pPr>
            <a:r>
              <a:rPr lang="en-US" altLang="en-US" sz="1600" dirty="0">
                <a:solidFill>
                  <a:prstClr val="white"/>
                </a:solidFill>
                <a:cs typeface="Times New Roman" panose="02020603050405020304" pitchFamily="18" charset="0"/>
              </a:rPr>
              <a:t>7</a:t>
            </a:r>
            <a:r>
              <a:rPr lang="en-US" altLang="en-US" sz="1600" dirty="0" smtClean="0">
                <a:solidFill>
                  <a:prstClr val="white"/>
                </a:solidFill>
                <a:cs typeface="Times New Roman" panose="02020603050405020304" pitchFamily="18" charset="0"/>
              </a:rPr>
              <a:t> Firefighters; 14 Police;  Town Manager; Special Collections Curator</a:t>
            </a:r>
          </a:p>
          <a:p>
            <a:pPr marL="800100" lvl="1" indent="-342900">
              <a:spcBef>
                <a:spcPct val="0"/>
              </a:spcBef>
              <a:buFont typeface="Arial" panose="020B0604020202020204" pitchFamily="34" charset="0"/>
              <a:buChar char="•"/>
            </a:pPr>
            <a:r>
              <a:rPr lang="en-US" altLang="en-US" sz="1600" dirty="0">
                <a:cs typeface="Times New Roman" panose="02020603050405020304" pitchFamily="18" charset="0"/>
              </a:rPr>
              <a:t>Attrition savings will not continue as new employees advance </a:t>
            </a:r>
            <a:r>
              <a:rPr lang="en-US" altLang="en-US" sz="1600" dirty="0" smtClean="0">
                <a:cs typeface="Times New Roman" panose="02020603050405020304" pitchFamily="18" charset="0"/>
              </a:rPr>
              <a:t>in </a:t>
            </a:r>
            <a:r>
              <a:rPr lang="en-US" altLang="en-US" sz="1600" dirty="0">
                <a:cs typeface="Times New Roman" panose="02020603050405020304" pitchFamily="18" charset="0"/>
              </a:rPr>
              <a:t>compensation </a:t>
            </a:r>
            <a:r>
              <a:rPr lang="en-US" altLang="en-US" sz="1600" dirty="0" smtClean="0">
                <a:cs typeface="Times New Roman" panose="02020603050405020304" pitchFamily="18" charset="0"/>
              </a:rPr>
              <a:t>plan</a:t>
            </a:r>
          </a:p>
          <a:p>
            <a:pPr marL="800100" lvl="1" indent="-342900">
              <a:spcBef>
                <a:spcPct val="0"/>
              </a:spcBef>
              <a:buFont typeface="Arial" panose="020B0604020202020204" pitchFamily="34" charset="0"/>
              <a:buChar char="•"/>
            </a:pPr>
            <a:r>
              <a:rPr lang="en-US" altLang="en-US" sz="1600" dirty="0" smtClean="0">
                <a:cs typeface="Times New Roman" panose="02020603050405020304" pitchFamily="18" charset="0"/>
              </a:rPr>
              <a:t>Offset somewhat by increases in training costs</a:t>
            </a:r>
            <a:endParaRPr lang="en-US" altLang="en-US" sz="1600" dirty="0">
              <a:cs typeface="Times New Roman" panose="02020603050405020304" pitchFamily="18" charset="0"/>
            </a:endParaRPr>
          </a:p>
          <a:p>
            <a:pPr lvl="1">
              <a:spcBef>
                <a:spcPct val="0"/>
              </a:spcBef>
            </a:pPr>
            <a:endParaRPr lang="en-US" altLang="en-US" sz="1600" dirty="0">
              <a:solidFill>
                <a:prstClr val="white"/>
              </a:solidFill>
              <a:latin typeface="Times New Roman" panose="02020603050405020304" pitchFamily="18" charset="0"/>
              <a:cs typeface="Times New Roman" panose="02020603050405020304" pitchFamily="18" charset="0"/>
            </a:endParaRPr>
          </a:p>
          <a:p>
            <a:pPr lvl="0">
              <a:spcBef>
                <a:spcPct val="0"/>
              </a:spcBef>
            </a:pPr>
            <a:endParaRPr lang="en-US" altLang="en-US" sz="2000" dirty="0">
              <a:solidFill>
                <a:prstClr val="white"/>
              </a:solidFill>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7</a:t>
            </a:fld>
            <a:endParaRPr lang="en-US"/>
          </a:p>
        </p:txBody>
      </p:sp>
    </p:spTree>
    <p:extLst>
      <p:ext uri="{BB962C8B-B14F-4D97-AF65-F5344CB8AC3E}">
        <p14:creationId xmlns:p14="http://schemas.microsoft.com/office/powerpoint/2010/main" val="27399133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Transfer/ credit summary</a:t>
            </a:r>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8</a:t>
            </a:fld>
            <a:endParaRPr lang="en-US" dirty="0"/>
          </a:p>
        </p:txBody>
      </p:sp>
      <p:pic>
        <p:nvPicPr>
          <p:cNvPr id="5" name="Content Placeholder 4"/>
          <p:cNvPicPr>
            <a:picLocks noGrp="1" noChangeAspect="1"/>
          </p:cNvPicPr>
          <p:nvPr>
            <p:ph idx="1"/>
          </p:nvPr>
        </p:nvPicPr>
        <p:blipFill>
          <a:blip r:embed="rId2"/>
          <a:stretch>
            <a:fillRect/>
          </a:stretch>
        </p:blipFill>
        <p:spPr>
          <a:xfrm>
            <a:off x="2279705" y="971550"/>
            <a:ext cx="4584589" cy="2966543"/>
          </a:xfrm>
          <a:prstGeom prst="rect">
            <a:avLst/>
          </a:prstGeom>
        </p:spPr>
      </p:pic>
      <p:sp>
        <p:nvSpPr>
          <p:cNvPr id="3" name="TextBox 2"/>
          <p:cNvSpPr txBox="1"/>
          <p:nvPr/>
        </p:nvSpPr>
        <p:spPr>
          <a:xfrm>
            <a:off x="475785" y="4019755"/>
            <a:ext cx="6786217" cy="523220"/>
          </a:xfrm>
          <a:prstGeom prst="rect">
            <a:avLst/>
          </a:prstGeom>
          <a:noFill/>
        </p:spPr>
        <p:txBody>
          <a:bodyPr wrap="none" rtlCol="0">
            <a:spAutoFit/>
          </a:bodyPr>
          <a:lstStyle/>
          <a:p>
            <a:r>
              <a:rPr lang="en-US" sz="1400" dirty="0" smtClean="0"/>
              <a:t>Note:  assumes elimination of Recreation ($205,292) and Beede ($83,534) contributions to</a:t>
            </a:r>
          </a:p>
          <a:p>
            <a:r>
              <a:rPr lang="en-US" sz="1400" dirty="0" smtClean="0"/>
              <a:t>General Fund</a:t>
            </a:r>
            <a:endParaRPr lang="en-US" sz="1400" dirty="0"/>
          </a:p>
        </p:txBody>
      </p:sp>
    </p:spTree>
    <p:extLst>
      <p:ext uri="{BB962C8B-B14F-4D97-AF65-F5344CB8AC3E}">
        <p14:creationId xmlns:p14="http://schemas.microsoft.com/office/powerpoint/2010/main" val="32339654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362CF7-34D8-4635-A9AE-FBAFA8966551}" type="slidenum">
              <a:rPr lang="en-US" smtClean="0"/>
              <a:t>9</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8" name="TextBox 7"/>
          <p:cNvSpPr txBox="1"/>
          <p:nvPr/>
        </p:nvSpPr>
        <p:spPr>
          <a:xfrm>
            <a:off x="5943600" y="449818"/>
            <a:ext cx="2743199" cy="338554"/>
          </a:xfrm>
          <a:prstGeom prst="rect">
            <a:avLst/>
          </a:prstGeom>
          <a:noFill/>
        </p:spPr>
        <p:txBody>
          <a:bodyPr wrap="square" rtlCol="0">
            <a:spAutoFit/>
          </a:bodyPr>
          <a:lstStyle/>
          <a:p>
            <a:r>
              <a:rPr lang="en-US" sz="1600" dirty="0" smtClean="0"/>
              <a:t>ARTICLE 10: FY21 Town Budget</a:t>
            </a:r>
            <a:endParaRPr lang="en-US" sz="1600" dirty="0"/>
          </a:p>
        </p:txBody>
      </p:sp>
      <p:sp>
        <p:nvSpPr>
          <p:cNvPr id="10" name="Rectangle 4"/>
          <p:cNvSpPr>
            <a:spLocks noChangeArrowheads="1"/>
          </p:cNvSpPr>
          <p:nvPr/>
        </p:nvSpPr>
        <p:spPr bwMode="auto">
          <a:xfrm>
            <a:off x="1657350" y="1271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pic>
        <p:nvPicPr>
          <p:cNvPr id="3" name="Picture 2"/>
          <p:cNvPicPr>
            <a:picLocks noChangeAspect="1"/>
          </p:cNvPicPr>
          <p:nvPr/>
        </p:nvPicPr>
        <p:blipFill>
          <a:blip r:embed="rId2"/>
          <a:stretch>
            <a:fillRect/>
          </a:stretch>
        </p:blipFill>
        <p:spPr>
          <a:xfrm>
            <a:off x="1228725" y="747712"/>
            <a:ext cx="6686550" cy="3648075"/>
          </a:xfrm>
          <a:prstGeom prst="rect">
            <a:avLst/>
          </a:prstGeom>
        </p:spPr>
      </p:pic>
    </p:spTree>
    <p:extLst>
      <p:ext uri="{BB962C8B-B14F-4D97-AF65-F5344CB8AC3E}">
        <p14:creationId xmlns:p14="http://schemas.microsoft.com/office/powerpoint/2010/main" val="39204940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Electronic Presentation Guidelines 2019</Template>
  <TotalTime>7422</TotalTime>
  <Words>1967</Words>
  <Application>Microsoft Office PowerPoint</Application>
  <PresentationFormat>On-screen Show (16:9)</PresentationFormat>
  <Paragraphs>516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Article 10:  FY21 Budget</vt:lpstr>
      <vt:lpstr>Article 10:  FY21 Budget</vt:lpstr>
      <vt:lpstr>Budget Highlights</vt:lpstr>
      <vt:lpstr>FTE Analysis</vt:lpstr>
      <vt:lpstr>FY2021 Town Budget-  Recommendation Includes:</vt:lpstr>
      <vt:lpstr>         FY2021 Town Budget-  Recommendation Includes:</vt:lpstr>
      <vt:lpstr>FY2021 Town Budget-  Recommendation Includes:</vt:lpstr>
      <vt:lpstr>Transfer/ credit summary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Article 10:  FY21 Budget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Christopher Carmody</cp:lastModifiedBy>
  <cp:revision>115</cp:revision>
  <cp:lastPrinted>2020-08-12T20:46:40Z</cp:lastPrinted>
  <dcterms:created xsi:type="dcterms:W3CDTF">2018-11-06T01:42:37Z</dcterms:created>
  <dcterms:modified xsi:type="dcterms:W3CDTF">2020-08-17T19:00:23Z</dcterms:modified>
</cp:coreProperties>
</file>