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97" r:id="rId3"/>
    <p:sldId id="284" r:id="rId4"/>
    <p:sldId id="299" r:id="rId5"/>
    <p:sldId id="285" r:id="rId6"/>
    <p:sldId id="301" r:id="rId7"/>
    <p:sldId id="286" r:id="rId8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1977" autoAdjust="0"/>
  </p:normalViewPr>
  <p:slideViewPr>
    <p:cSldViewPr>
      <p:cViewPr varScale="1">
        <p:scale>
          <a:sx n="104" d="100"/>
          <a:sy n="104" d="100"/>
        </p:scale>
        <p:origin x="116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8/17/2020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553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25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3237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257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689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48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449471-CD9B-4060-9245-E5C00C25A7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22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36527"/>
            <a:ext cx="6858000" cy="1790700"/>
          </a:xfrm>
        </p:spPr>
        <p:txBody>
          <a:bodyPr/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500" dirty="0"/>
              <a:t>Budget Presentation FY21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038350"/>
            <a:ext cx="6858000" cy="1241822"/>
          </a:xfrm>
        </p:spPr>
        <p:txBody>
          <a:bodyPr>
            <a:normAutofit fontScale="85000" lnSpcReduction="20000"/>
          </a:bodyPr>
          <a:lstStyle/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Mission Statement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Supporting and promoting community, wellness, and play. 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Core Values </a:t>
            </a:r>
          </a:p>
          <a:p>
            <a:pPr lvl="1">
              <a:spcBef>
                <a:spcPct val="50000"/>
              </a:spcBef>
              <a:buClr>
                <a:schemeClr val="tx1"/>
              </a:buClr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Dedicated • Innovative • Inclusive • Fun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34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436527"/>
            <a:ext cx="6858000" cy="1068423"/>
          </a:xfrm>
        </p:spPr>
        <p:txBody>
          <a:bodyPr/>
          <a:lstStyle/>
          <a:p>
            <a:r>
              <a:rPr lang="en-US" dirty="0" smtClean="0"/>
              <a:t>Concord Recreation</a:t>
            </a:r>
            <a:br>
              <a:rPr lang="en-US" dirty="0" smtClean="0"/>
            </a:br>
            <a:r>
              <a:rPr lang="en-US" sz="1500" dirty="0" smtClean="0"/>
              <a:t>COVID-19 Impact</a:t>
            </a:r>
            <a:endParaRPr lang="en-US" sz="15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428750"/>
            <a:ext cx="8229600" cy="3352800"/>
          </a:xfrm>
        </p:spPr>
        <p:txBody>
          <a:bodyPr>
            <a:normAutofit/>
          </a:bodyPr>
          <a:lstStyle/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Department has taken approach that participants will not bear the financial expense of Facility closures and Program cancellations.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Offering virtual exercise classes through Beede, assisting with local business when and where possible.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Administrative team is following local and national resources ACA, MPRA, NPRA, US Swimming, Fitness Club and Pool industry leaders to develop concepts for re-opening in a safe/effective manner.  </a:t>
            </a:r>
          </a:p>
          <a:p>
            <a:pPr marL="742950" lvl="1" indent="-285750" algn="l"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Submitted a COVID-19 Impact Study to Town Managers office and Finance Director.  Includes Financial impact and recommendations for cost savings for both current status and future forecast</a:t>
            </a:r>
          </a:p>
          <a:p>
            <a:pPr lvl="1" algn="l">
              <a:spcBef>
                <a:spcPct val="50000"/>
              </a:spcBef>
              <a:buClr>
                <a:schemeClr val="tx1"/>
              </a:buClr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02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Beede</a:t>
            </a:r>
            <a:r>
              <a:rPr lang="en-US" dirty="0" smtClean="0"/>
              <a:t> Swim &amp; Fitness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1063229"/>
            <a:ext cx="4895255" cy="3263504"/>
          </a:xfrm>
        </p:spPr>
      </p:pic>
      <p:sp>
        <p:nvSpPr>
          <p:cNvPr id="3" name="Rectangle 2"/>
          <p:cNvSpPr/>
          <p:nvPr/>
        </p:nvSpPr>
        <p:spPr>
          <a:xfrm>
            <a:off x="470452" y="1657350"/>
            <a:ext cx="3053203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Closed mid-March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Furloughed over 50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Operating in a non-conventional manner</a:t>
            </a:r>
          </a:p>
          <a:p>
            <a:endParaRPr lang="en-US" dirty="0"/>
          </a:p>
          <a:p>
            <a:pPr algn="ctr"/>
            <a:r>
              <a:rPr lang="en-US" dirty="0" smtClean="0"/>
              <a:t>As of 8/12/20 </a:t>
            </a:r>
          </a:p>
          <a:p>
            <a:pPr algn="ctr"/>
            <a:r>
              <a:rPr lang="en-US" dirty="0" smtClean="0"/>
              <a:t>302 Households Back </a:t>
            </a:r>
          </a:p>
          <a:p>
            <a:pPr algn="ctr"/>
            <a:r>
              <a:rPr lang="en-US" dirty="0" smtClean="0"/>
              <a:t>Out of Appx. </a:t>
            </a:r>
            <a:r>
              <a:rPr lang="en-US" smtClean="0"/>
              <a:t>880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90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075" y="438150"/>
            <a:ext cx="72390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Swim &amp; Fitness </a:t>
            </a:r>
            <a:r>
              <a:rPr lang="en-US" dirty="0" smtClean="0"/>
              <a:t>Enterprise</a:t>
            </a:r>
            <a:br>
              <a:rPr lang="en-US" dirty="0" smtClean="0"/>
            </a:br>
            <a:r>
              <a:rPr lang="en-US" sz="3600" i="1" dirty="0" smtClean="0"/>
              <a:t>Updated FY20 Numbers</a:t>
            </a:r>
            <a:endParaRPr lang="en-US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200150"/>
            <a:ext cx="7067550" cy="34325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300" dirty="0" smtClean="0"/>
          </a:p>
          <a:p>
            <a:pPr marL="342900" lvl="1" indent="0">
              <a:buNone/>
            </a:pPr>
            <a:endParaRPr lang="en-US" sz="3300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504950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FY20 Budget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	Original Projections	Actuals </a:t>
            </a:r>
            <a:r>
              <a:rPr lang="en-US" altLang="en-US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(Pre-Audit)</a:t>
            </a: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Operating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Revenues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$ 2,520,000		$ 1,839,069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Operating Expenses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$ 2,141,891		$ 1,785,559*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Depreciation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Expense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$   390,932		$    378,601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Operating Income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$    (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12,823)</a:t>
            </a: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Investment Income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$ 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35,000		$       53,963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Net 	$     22,177		$    </a:t>
            </a:r>
            <a:r>
              <a:rPr lang="en-US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(271,128)</a:t>
            </a:r>
          </a:p>
          <a:p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	FY19 Fund Balance	$ 2,985,725</a:t>
            </a:r>
          </a:p>
          <a:p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	FY20 Fund Balance	$ 2,795,886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41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Updated FY21 Budget Numbers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0713238"/>
              </p:ext>
            </p:extLst>
          </p:nvPr>
        </p:nvGraphicFramePr>
        <p:xfrm>
          <a:off x="1600200" y="895350"/>
          <a:ext cx="7086600" cy="3581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22405238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19260743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173860142"/>
                    </a:ext>
                  </a:extLst>
                </a:gridCol>
              </a:tblGrid>
              <a:tr h="40071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Operating Revenues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Original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Adjusted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14380"/>
                  </a:ext>
                </a:extLst>
              </a:tr>
              <a:tr h="30053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Initiation Fees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$5,000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$3,125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777635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Membership Fees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$310,000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$193,750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34151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Reoccurring</a:t>
                      </a:r>
                      <a:r>
                        <a:rPr lang="en-US" sz="1200" baseline="0" dirty="0" smtClean="0"/>
                        <a:t> Membership Fees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$1,076,000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$672,500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589947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Group Exercise</a:t>
                      </a:r>
                      <a:r>
                        <a:rPr lang="en-US" sz="1200" baseline="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$100,000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$62,500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11258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Rentals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$45,000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$28,125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043536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Misc. Revenues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$170,000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$106,250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0159649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Swim Program Fees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$430,000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$268,750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541839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Fitness</a:t>
                      </a:r>
                      <a:r>
                        <a:rPr lang="en-US" sz="1200" baseline="0" dirty="0" smtClean="0"/>
                        <a:t> &amp; Personal Training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$213,000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$133,125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292545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TOTALS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$2,350,273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$1,468,125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512382"/>
                  </a:ext>
                </a:extLst>
              </a:tr>
              <a:tr h="320016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 dirty="0" smtClean="0"/>
                        <a:t>37.5% Decrease =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1" dirty="0" smtClean="0"/>
                        <a:t>($ 882,148)</a:t>
                      </a:r>
                      <a:endParaRPr lang="en-US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554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3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Updated FY21 Budget Numbers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1940448"/>
              </p:ext>
            </p:extLst>
          </p:nvPr>
        </p:nvGraphicFramePr>
        <p:xfrm>
          <a:off x="1600200" y="895350"/>
          <a:ext cx="7086600" cy="3676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>
                  <a:extLst>
                    <a:ext uri="{9D8B030D-6E8A-4147-A177-3AD203B41FA5}">
                      <a16:colId xmlns:a16="http://schemas.microsoft.com/office/drawing/2014/main" val="2224052386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419260743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173860142"/>
                    </a:ext>
                  </a:extLst>
                </a:gridCol>
              </a:tblGrid>
              <a:tr h="5008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Operating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Original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Adjusted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14380"/>
                  </a:ext>
                </a:extLst>
              </a:tr>
              <a:tr h="37566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Administration, Full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$362,321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$327,321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4777635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Program</a:t>
                      </a:r>
                      <a:r>
                        <a:rPr lang="en-US" sz="1200" baseline="0" dirty="0" smtClean="0"/>
                        <a:t> Staff, Full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$170,859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$138,861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34151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Limited</a:t>
                      </a:r>
                      <a:r>
                        <a:rPr lang="en-US" sz="1200" baseline="0" dirty="0" smtClean="0"/>
                        <a:t> Status, Part Time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$499,000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$350,000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7589947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Benefits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$99,518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$85,500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0211258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Capital Outlay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$110,000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$65,000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043536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General</a:t>
                      </a:r>
                      <a:r>
                        <a:rPr lang="en-US" sz="1200" baseline="0" dirty="0" smtClean="0"/>
                        <a:t> Fund Transfers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$87,711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$0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0312396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pPr algn="r"/>
                      <a:r>
                        <a:rPr lang="en-US" sz="1200" dirty="0" smtClean="0"/>
                        <a:t>TOTALS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$1,329,409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FF0000"/>
                          </a:solidFill>
                        </a:rPr>
                        <a:t>$966,682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2512382"/>
                  </a:ext>
                </a:extLst>
              </a:tr>
              <a:tr h="400010">
                <a:tc>
                  <a:txBody>
                    <a:bodyPr/>
                    <a:lstStyle/>
                    <a:p>
                      <a:endParaRPr 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i="1" dirty="0" smtClean="0"/>
                        <a:t>27% Decrease =</a:t>
                      </a:r>
                      <a:endParaRPr lang="en-US" sz="12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i="1" dirty="0" smtClean="0"/>
                        <a:t>($ 362,727)</a:t>
                      </a:r>
                      <a:endParaRPr lang="en-US" sz="12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5542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922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62075" y="1428750"/>
            <a:ext cx="7620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FY21 </a:t>
            </a:r>
            <a:r>
              <a:rPr lang="en-US" alt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	Original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Projection          Revised Projection </a:t>
            </a:r>
            <a:endParaRPr lang="en-US" altLang="en-US" sz="1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Operating Revenues  	$ 2,520,000		$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1,538,750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Operating Expenses	$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2,543,073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	$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2,347,043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Investment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Income	$    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50,000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	$       </a:t>
            </a:r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35,000</a:t>
            </a:r>
          </a:p>
          <a:p>
            <a:r>
              <a:rPr lang="en-US" alt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Beede Endowment	$        - 			$       20,000</a:t>
            </a: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Net 	$    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26,927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		$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(753,343)</a:t>
            </a:r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FY20 </a:t>
            </a:r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Fund Balance	$ 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2.8 M</a:t>
            </a:r>
          </a:p>
          <a:p>
            <a:r>
              <a:rPr lang="en-US" altLang="en-US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	FY21 </a:t>
            </a:r>
            <a:r>
              <a:rPr lang="en-US" alt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Projected</a:t>
            </a:r>
            <a:r>
              <a:rPr lang="en-US" alt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 Fund Bal.	$ 2 M</a:t>
            </a:r>
            <a:endParaRPr lang="en-US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62075" y="438150"/>
            <a:ext cx="7239000" cy="8572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Swim &amp; Fitness </a:t>
            </a:r>
            <a:r>
              <a:rPr lang="en-US" dirty="0" smtClean="0"/>
              <a:t>Enterprise</a:t>
            </a:r>
            <a:br>
              <a:rPr lang="en-US" dirty="0" smtClean="0"/>
            </a:br>
            <a:r>
              <a:rPr lang="en-US" sz="3600" i="1" dirty="0" smtClean="0"/>
              <a:t>Updated FY21 Numbers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125429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3936</TotalTime>
  <Words>473</Words>
  <Application>Microsoft Office PowerPoint</Application>
  <PresentationFormat>On-screen Show (16:9)</PresentationFormat>
  <Paragraphs>111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Concord Recreation Budget Presentation FY21</vt:lpstr>
      <vt:lpstr>Concord Recreation COVID-19 Impact</vt:lpstr>
      <vt:lpstr>Beede Swim &amp; Fitness</vt:lpstr>
      <vt:lpstr>Swim &amp; Fitness Enterprise Updated FY20 Numbers</vt:lpstr>
      <vt:lpstr>Updated FY21 Budget Numbers</vt:lpstr>
      <vt:lpstr>Updated FY21 Budget Numbers</vt:lpstr>
      <vt:lpstr>Swim &amp; Fitness Enterprise Updated FY21 Numbers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Kate Hodges</cp:lastModifiedBy>
  <cp:revision>66</cp:revision>
  <cp:lastPrinted>2020-08-17T21:59:33Z</cp:lastPrinted>
  <dcterms:created xsi:type="dcterms:W3CDTF">2018-11-06T01:42:37Z</dcterms:created>
  <dcterms:modified xsi:type="dcterms:W3CDTF">2020-08-17T23:03:11Z</dcterms:modified>
</cp:coreProperties>
</file>