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68" r:id="rId2"/>
    <p:sldId id="297" r:id="rId3"/>
    <p:sldId id="269" r:id="rId4"/>
    <p:sldId id="270" r:id="rId5"/>
    <p:sldId id="271" r:id="rId6"/>
    <p:sldId id="273" r:id="rId7"/>
    <p:sldId id="298" r:id="rId8"/>
    <p:sldId id="274" r:id="rId9"/>
    <p:sldId id="275" r:id="rId10"/>
    <p:sldId id="277" r:id="rId11"/>
    <p:sldId id="278" r:id="rId12"/>
    <p:sldId id="279" r:id="rId13"/>
    <p:sldId id="280" r:id="rId14"/>
    <p:sldId id="283" r:id="rId15"/>
    <p:sldId id="284" r:id="rId16"/>
    <p:sldId id="299" r:id="rId17"/>
    <p:sldId id="285" r:id="rId18"/>
    <p:sldId id="286" r:id="rId19"/>
    <p:sldId id="288" r:id="rId20"/>
    <p:sldId id="289" r:id="rId21"/>
    <p:sldId id="290" r:id="rId22"/>
    <p:sldId id="291" r:id="rId23"/>
    <p:sldId id="294" r:id="rId24"/>
    <p:sldId id="295" r:id="rId25"/>
    <p:sldId id="296" r:id="rId26"/>
    <p:sldId id="300" r:id="rId27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/>
    <p:restoredTop sz="94674"/>
  </p:normalViewPr>
  <p:slideViewPr>
    <p:cSldViewPr>
      <p:cViewPr varScale="1">
        <p:scale>
          <a:sx n="113" d="100"/>
          <a:sy n="113" d="100"/>
        </p:scale>
        <p:origin x="76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 Programs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08-4A8B-8E15-49B507C0DA51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7308-4A8B-8E15-49B507C0DA51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308-4A8B-8E15-49B507C0DA51}"/>
              </c:ext>
            </c:extLst>
          </c:dPt>
          <c:dPt>
            <c:idx val="3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308-4A8B-8E15-49B507C0DA51}"/>
              </c:ext>
            </c:extLst>
          </c:dPt>
          <c:dPt>
            <c:idx val="4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7308-4A8B-8E15-49B507C0DA51}"/>
              </c:ext>
            </c:extLst>
          </c:dPt>
          <c:dPt>
            <c:idx val="5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7308-4A8B-8E15-49B507C0DA51}"/>
              </c:ext>
            </c:extLst>
          </c:dPt>
          <c:cat>
            <c:strRef>
              <c:f>Sheet1!$A$2:$A$8</c:f>
              <c:strCache>
                <c:ptCount val="6"/>
                <c:pt idx="0">
                  <c:v>FY16</c:v>
                </c:pt>
                <c:pt idx="1">
                  <c:v>FY17</c:v>
                </c:pt>
                <c:pt idx="2">
                  <c:v>FY18</c:v>
                </c:pt>
                <c:pt idx="3">
                  <c:v>FY19</c:v>
                </c:pt>
                <c:pt idx="4">
                  <c:v>FY20 budget</c:v>
                </c:pt>
                <c:pt idx="5">
                  <c:v>FY21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42289</c:v>
                </c:pt>
                <c:pt idx="1">
                  <c:v>84555</c:v>
                </c:pt>
                <c:pt idx="2">
                  <c:v>86805</c:v>
                </c:pt>
                <c:pt idx="3">
                  <c:v>112652</c:v>
                </c:pt>
                <c:pt idx="4">
                  <c:v>239034</c:v>
                </c:pt>
                <c:pt idx="5">
                  <c:v>205292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1E-4195-B7EC-EC1C4DA551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6630623"/>
        <c:axId val="1876623967"/>
      </c:lineChart>
      <c:catAx>
        <c:axId val="18766306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623967"/>
        <c:crosses val="autoZero"/>
        <c:auto val="1"/>
        <c:lblAlgn val="ctr"/>
        <c:lblOffset val="100"/>
        <c:noMultiLvlLbl val="0"/>
      </c:catAx>
      <c:valAx>
        <c:axId val="1876623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630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b="1">
                <a:ln>
                  <a:noFill/>
                </a:ln>
                <a:solidFill>
                  <a:sysClr val="windowText" lastClr="000000"/>
                </a:solidFill>
                <a:effectLst/>
                <a:latin typeface="+mn-lt"/>
              </a:rPr>
              <a:t>Recreation</a:t>
            </a:r>
            <a:r>
              <a:rPr lang="en-US" b="1" baseline="0">
                <a:ln>
                  <a:noFill/>
                </a:ln>
                <a:solidFill>
                  <a:sysClr val="windowText" lastClr="000000"/>
                </a:solidFill>
                <a:effectLst/>
                <a:latin typeface="+mn-lt"/>
              </a:rPr>
              <a:t> Fund:  Revenue and Expenditure History</a:t>
            </a:r>
            <a:endParaRPr lang="en-US" b="1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c:rich>
      </c:tx>
      <c:layout>
        <c:manualLayout>
          <c:xMode val="edge"/>
          <c:yMode val="edge"/>
          <c:x val="0.25255168800946143"/>
          <c:y val="1.21409207183537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113211131887733"/>
          <c:y val="8.3982827448359276E-2"/>
          <c:w val="0.80563422158147036"/>
          <c:h val="0.678677785912896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Sheet1!$A$8</c:f>
              <c:strCache>
                <c:ptCount val="1"/>
                <c:pt idx="0">
                  <c:v>Personnel (5100)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Sheet1!$B$8:$L$8</c:f>
              <c:numCache>
                <c:formatCode>"$"#,##0_);\("$"#,##0\)</c:formatCode>
                <c:ptCount val="11"/>
                <c:pt idx="0">
                  <c:v>1098706</c:v>
                </c:pt>
                <c:pt idx="1">
                  <c:v>1104559</c:v>
                </c:pt>
                <c:pt idx="2">
                  <c:v>1189391</c:v>
                </c:pt>
                <c:pt idx="3">
                  <c:v>1221642</c:v>
                </c:pt>
                <c:pt idx="4">
                  <c:v>1265663</c:v>
                </c:pt>
                <c:pt idx="5">
                  <c:v>1141976</c:v>
                </c:pt>
                <c:pt idx="6">
                  <c:v>1182796</c:v>
                </c:pt>
                <c:pt idx="7">
                  <c:v>1136805</c:v>
                </c:pt>
                <c:pt idx="8">
                  <c:v>1277266</c:v>
                </c:pt>
                <c:pt idx="9">
                  <c:v>1271721</c:v>
                </c:pt>
                <c:pt idx="10">
                  <c:v>1433203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99-4DFD-BC11-3277F1A37602}"/>
            </c:ext>
          </c:extLst>
        </c:ser>
        <c:ser>
          <c:idx val="1"/>
          <c:order val="1"/>
          <c:tx>
            <c:strRef>
              <c:f>Sheet1!$A$9</c:f>
              <c:strCache>
                <c:ptCount val="1"/>
                <c:pt idx="0">
                  <c:v>Services (5200-5300)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Sheet1!$B$9:$L$9</c:f>
              <c:numCache>
                <c:formatCode>"$"#,##0_);\("$"#,##0\)</c:formatCode>
                <c:ptCount val="11"/>
                <c:pt idx="0">
                  <c:v>231452</c:v>
                </c:pt>
                <c:pt idx="1">
                  <c:v>225224</c:v>
                </c:pt>
                <c:pt idx="2">
                  <c:v>220058</c:v>
                </c:pt>
                <c:pt idx="3">
                  <c:v>263220</c:v>
                </c:pt>
                <c:pt idx="4">
                  <c:v>336799</c:v>
                </c:pt>
                <c:pt idx="5">
                  <c:v>401368</c:v>
                </c:pt>
                <c:pt idx="6">
                  <c:v>464228</c:v>
                </c:pt>
                <c:pt idx="7">
                  <c:v>498805</c:v>
                </c:pt>
                <c:pt idx="8">
                  <c:v>523433</c:v>
                </c:pt>
                <c:pt idx="9">
                  <c:v>550000</c:v>
                </c:pt>
                <c:pt idx="10">
                  <c:v>539050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99-4DFD-BC11-3277F1A37602}"/>
            </c:ext>
          </c:extLst>
        </c:ser>
        <c:ser>
          <c:idx val="2"/>
          <c:order val="2"/>
          <c:tx>
            <c:strRef>
              <c:f>Sheet1!$A$10</c:f>
              <c:strCache>
                <c:ptCount val="1"/>
                <c:pt idx="0">
                  <c:v>Supplies (5400-5500)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Sheet1!$B$10:$L$10</c:f>
              <c:numCache>
                <c:formatCode>"$"#,##0_);\("$"#,##0\)</c:formatCode>
                <c:ptCount val="11"/>
                <c:pt idx="0">
                  <c:v>123024</c:v>
                </c:pt>
                <c:pt idx="1">
                  <c:v>112923</c:v>
                </c:pt>
                <c:pt idx="2">
                  <c:v>131626</c:v>
                </c:pt>
                <c:pt idx="3">
                  <c:v>115331</c:v>
                </c:pt>
                <c:pt idx="4">
                  <c:v>98187</c:v>
                </c:pt>
                <c:pt idx="5">
                  <c:v>108603</c:v>
                </c:pt>
                <c:pt idx="6">
                  <c:v>113004</c:v>
                </c:pt>
                <c:pt idx="7">
                  <c:v>107731</c:v>
                </c:pt>
                <c:pt idx="8">
                  <c:v>162828</c:v>
                </c:pt>
                <c:pt idx="9">
                  <c:v>124500</c:v>
                </c:pt>
                <c:pt idx="10">
                  <c:v>133200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99-4DFD-BC11-3277F1A37602}"/>
            </c:ext>
          </c:extLst>
        </c:ser>
        <c:ser>
          <c:idx val="3"/>
          <c:order val="3"/>
          <c:tx>
            <c:strRef>
              <c:f>Sheet1!$A$11</c:f>
              <c:strCache>
                <c:ptCount val="1"/>
                <c:pt idx="0">
                  <c:v>Other (5600-5700)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Sheet1!$B$11:$L$11</c:f>
              <c:numCache>
                <c:formatCode>"$"#,##0_);\("$"#,##0\)</c:formatCode>
                <c:ptCount val="11"/>
                <c:pt idx="0">
                  <c:v>1094</c:v>
                </c:pt>
                <c:pt idx="1">
                  <c:v>916</c:v>
                </c:pt>
                <c:pt idx="2">
                  <c:v>741</c:v>
                </c:pt>
                <c:pt idx="3">
                  <c:v>3000</c:v>
                </c:pt>
                <c:pt idx="4">
                  <c:v>656</c:v>
                </c:pt>
                <c:pt idx="5">
                  <c:v>2919</c:v>
                </c:pt>
                <c:pt idx="6">
                  <c:v>4761</c:v>
                </c:pt>
                <c:pt idx="7">
                  <c:v>9704</c:v>
                </c:pt>
                <c:pt idx="8">
                  <c:v>15658</c:v>
                </c:pt>
                <c:pt idx="9">
                  <c:v>18600</c:v>
                </c:pt>
                <c:pt idx="10">
                  <c:v>18100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99-4DFD-BC11-3277F1A37602}"/>
            </c:ext>
          </c:extLst>
        </c:ser>
        <c:ser>
          <c:idx val="4"/>
          <c:order val="4"/>
          <c:tx>
            <c:strRef>
              <c:f>Sheet1!$A$12</c:f>
              <c:strCache>
                <c:ptCount val="1"/>
                <c:pt idx="0">
                  <c:v>Capital (5800)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Sheet1!$B$12:$L$12</c:f>
              <c:numCache>
                <c:formatCode>"$"#,##0_);\("$"#,##0\)</c:formatCode>
                <c:ptCount val="11"/>
                <c:pt idx="0">
                  <c:v>0</c:v>
                </c:pt>
                <c:pt idx="1">
                  <c:v>17801</c:v>
                </c:pt>
                <c:pt idx="2">
                  <c:v>3544</c:v>
                </c:pt>
                <c:pt idx="3">
                  <c:v>12179</c:v>
                </c:pt>
                <c:pt idx="4">
                  <c:v>9902</c:v>
                </c:pt>
                <c:pt idx="5">
                  <c:v>5739</c:v>
                </c:pt>
                <c:pt idx="6">
                  <c:v>5882</c:v>
                </c:pt>
                <c:pt idx="7">
                  <c:v>92305</c:v>
                </c:pt>
                <c:pt idx="8">
                  <c:v>168077</c:v>
                </c:pt>
                <c:pt idx="9">
                  <c:v>24000</c:v>
                </c:pt>
                <c:pt idx="10">
                  <c:v>230000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99-4DFD-BC11-3277F1A37602}"/>
            </c:ext>
          </c:extLst>
        </c:ser>
        <c:ser>
          <c:idx val="5"/>
          <c:order val="5"/>
          <c:tx>
            <c:strRef>
              <c:f>Sheet1!$A$13</c:f>
              <c:strCache>
                <c:ptCount val="1"/>
                <c:pt idx="0">
                  <c:v>Transfers (5900)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Sheet1!$B$13:$L$13</c:f>
              <c:numCache>
                <c:formatCode>"$"#,##0_);\("$"#,##0\)</c:formatCode>
                <c:ptCount val="11"/>
                <c:pt idx="0">
                  <c:v>44558</c:v>
                </c:pt>
                <c:pt idx="1">
                  <c:v>45088</c:v>
                </c:pt>
                <c:pt idx="2">
                  <c:v>41712</c:v>
                </c:pt>
                <c:pt idx="3">
                  <c:v>45887</c:v>
                </c:pt>
                <c:pt idx="4">
                  <c:v>41006</c:v>
                </c:pt>
                <c:pt idx="5">
                  <c:v>42408</c:v>
                </c:pt>
                <c:pt idx="6">
                  <c:v>84555</c:v>
                </c:pt>
                <c:pt idx="7">
                  <c:v>38086</c:v>
                </c:pt>
                <c:pt idx="8">
                  <c:v>62899</c:v>
                </c:pt>
                <c:pt idx="9">
                  <c:v>246790</c:v>
                </c:pt>
                <c:pt idx="10">
                  <c:v>205292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599-4DFD-BC11-3277F1A376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53205456"/>
        <c:axId val="1853206288"/>
      </c:barChart>
      <c:lineChart>
        <c:grouping val="standard"/>
        <c:varyColors val="0"/>
        <c:ser>
          <c:idx val="6"/>
          <c:order val="6"/>
          <c:tx>
            <c:strRef>
              <c:f>Sheet1!$A$16</c:f>
              <c:strCache>
                <c:ptCount val="1"/>
                <c:pt idx="0">
                  <c:v>Revenues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</c:v>
                </c:pt>
                <c:pt idx="10">
                  <c:v>FY21</c:v>
                </c:pt>
              </c:strCache>
            </c:strRef>
          </c:cat>
          <c:val>
            <c:numRef>
              <c:f>Sheet1!$B$16:$L$16</c:f>
              <c:numCache>
                <c:formatCode>"$"#,##0_);\("$"#,##0\)</c:formatCode>
                <c:ptCount val="11"/>
                <c:pt idx="0">
                  <c:v>1548847</c:v>
                </c:pt>
                <c:pt idx="1">
                  <c:v>1588414</c:v>
                </c:pt>
                <c:pt idx="2">
                  <c:v>1667992</c:v>
                </c:pt>
                <c:pt idx="3">
                  <c:v>1839494</c:v>
                </c:pt>
                <c:pt idx="4">
                  <c:v>1918369</c:v>
                </c:pt>
                <c:pt idx="5">
                  <c:v>1802115</c:v>
                </c:pt>
                <c:pt idx="6">
                  <c:v>2008085</c:v>
                </c:pt>
                <c:pt idx="7">
                  <c:v>1980145</c:v>
                </c:pt>
                <c:pt idx="8">
                  <c:v>2191500</c:v>
                </c:pt>
                <c:pt idx="9">
                  <c:v>2111000</c:v>
                </c:pt>
                <c:pt idx="10">
                  <c:v>2340800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599-4DFD-BC11-3277F1A376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3205456"/>
        <c:axId val="1853206288"/>
      </c:lineChart>
      <c:catAx>
        <c:axId val="18532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206288"/>
        <c:crosses val="autoZero"/>
        <c:auto val="1"/>
        <c:lblAlgn val="ctr"/>
        <c:lblOffset val="100"/>
        <c:noMultiLvlLbl val="0"/>
      </c:catAx>
      <c:valAx>
        <c:axId val="185320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&quot;$&quot;#,##0_);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2054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Beede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6"/>
                <c:pt idx="0">
                  <c:v>FY16</c:v>
                </c:pt>
                <c:pt idx="1">
                  <c:v>FY17</c:v>
                </c:pt>
                <c:pt idx="2">
                  <c:v>FY18</c:v>
                </c:pt>
                <c:pt idx="3">
                  <c:v>FY19</c:v>
                </c:pt>
                <c:pt idx="4">
                  <c:v>FY20 budget</c:v>
                </c:pt>
                <c:pt idx="5">
                  <c:v>FY21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69674</c:v>
                </c:pt>
                <c:pt idx="1">
                  <c:v>83394</c:v>
                </c:pt>
                <c:pt idx="2">
                  <c:v>71038</c:v>
                </c:pt>
                <c:pt idx="3">
                  <c:v>84074</c:v>
                </c:pt>
                <c:pt idx="4">
                  <c:v>100973</c:v>
                </c:pt>
                <c:pt idx="5">
                  <c:v>87711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37-4ADB-920C-83DFB14349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6630623"/>
        <c:axId val="1876623967"/>
      </c:lineChart>
      <c:catAx>
        <c:axId val="18766306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623967"/>
        <c:crosses val="autoZero"/>
        <c:auto val="1"/>
        <c:lblAlgn val="ctr"/>
        <c:lblOffset val="100"/>
        <c:noMultiLvlLbl val="0"/>
      </c:catAx>
      <c:valAx>
        <c:axId val="1876623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630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baseline="0">
                <a:solidFill>
                  <a:sysClr val="windowText" lastClr="000000"/>
                </a:solidFill>
                <a:effectLst/>
              </a:rPr>
              <a:t>Beede Fund:  Admins Revenue and Expenditure History</a:t>
            </a:r>
            <a:endParaRPr lang="en-US">
              <a:solidFill>
                <a:sysClr val="windowText" lastClr="000000"/>
              </a:solidFill>
              <a:effectLst/>
            </a:endParaRPr>
          </a:p>
        </c:rich>
      </c:tx>
      <c:layout>
        <c:manualLayout>
          <c:xMode val="edge"/>
          <c:yMode val="edge"/>
          <c:x val="0.24223071024652248"/>
          <c:y val="1.01174339319614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113213314320722"/>
          <c:y val="8.8029825278238591E-2"/>
          <c:w val="0.80563422158147036"/>
          <c:h val="0.678677785912896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Sheet1!$A$8</c:f>
              <c:strCache>
                <c:ptCount val="1"/>
                <c:pt idx="0">
                  <c:v>Personnel (5100)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Sheet1!$B$8:$L$8</c:f>
              <c:numCache>
                <c:formatCode>"$"#,##0_);\("$"#,##0\)</c:formatCode>
                <c:ptCount val="11"/>
                <c:pt idx="0">
                  <c:v>1241073</c:v>
                </c:pt>
                <c:pt idx="1">
                  <c:v>1199099</c:v>
                </c:pt>
                <c:pt idx="2">
                  <c:v>1249050</c:v>
                </c:pt>
                <c:pt idx="3">
                  <c:v>1238144</c:v>
                </c:pt>
                <c:pt idx="4">
                  <c:v>1203286</c:v>
                </c:pt>
                <c:pt idx="5">
                  <c:v>1234569</c:v>
                </c:pt>
                <c:pt idx="6">
                  <c:v>1095295</c:v>
                </c:pt>
                <c:pt idx="7">
                  <c:v>1036063</c:v>
                </c:pt>
                <c:pt idx="8">
                  <c:v>1033746</c:v>
                </c:pt>
                <c:pt idx="9">
                  <c:v>1097906</c:v>
                </c:pt>
                <c:pt idx="10">
                  <c:v>1192976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C5-48C4-A8E0-6101CFFA7151}"/>
            </c:ext>
          </c:extLst>
        </c:ser>
        <c:ser>
          <c:idx val="1"/>
          <c:order val="1"/>
          <c:tx>
            <c:strRef>
              <c:f>Sheet1!$A$9</c:f>
              <c:strCache>
                <c:ptCount val="1"/>
                <c:pt idx="0">
                  <c:v>Services (5200-5300)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Sheet1!$B$9:$L$9</c:f>
              <c:numCache>
                <c:formatCode>"$"#,##0_);\("$"#,##0\)</c:formatCode>
                <c:ptCount val="11"/>
                <c:pt idx="0">
                  <c:v>550920</c:v>
                </c:pt>
                <c:pt idx="1">
                  <c:v>604744</c:v>
                </c:pt>
                <c:pt idx="2">
                  <c:v>627868</c:v>
                </c:pt>
                <c:pt idx="3">
                  <c:v>612056</c:v>
                </c:pt>
                <c:pt idx="4">
                  <c:v>618221</c:v>
                </c:pt>
                <c:pt idx="5">
                  <c:v>638984</c:v>
                </c:pt>
                <c:pt idx="6">
                  <c:v>737125</c:v>
                </c:pt>
                <c:pt idx="7">
                  <c:v>710732</c:v>
                </c:pt>
                <c:pt idx="8">
                  <c:v>704689</c:v>
                </c:pt>
                <c:pt idx="9">
                  <c:v>692974</c:v>
                </c:pt>
                <c:pt idx="10">
                  <c:v>712606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C5-48C4-A8E0-6101CFFA7151}"/>
            </c:ext>
          </c:extLst>
        </c:ser>
        <c:ser>
          <c:idx val="2"/>
          <c:order val="2"/>
          <c:tx>
            <c:strRef>
              <c:f>Sheet1!$A$10</c:f>
              <c:strCache>
                <c:ptCount val="1"/>
                <c:pt idx="0">
                  <c:v>Supplies (5400-5500)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Sheet1!$B$10:$L$10</c:f>
              <c:numCache>
                <c:formatCode>"$"#,##0_);\("$"#,##0\)</c:formatCode>
                <c:ptCount val="11"/>
                <c:pt idx="0">
                  <c:v>104112</c:v>
                </c:pt>
                <c:pt idx="1">
                  <c:v>99387</c:v>
                </c:pt>
                <c:pt idx="2">
                  <c:v>108055</c:v>
                </c:pt>
                <c:pt idx="3">
                  <c:v>107909</c:v>
                </c:pt>
                <c:pt idx="4">
                  <c:v>72428</c:v>
                </c:pt>
                <c:pt idx="5">
                  <c:v>80497</c:v>
                </c:pt>
                <c:pt idx="6">
                  <c:v>81323</c:v>
                </c:pt>
                <c:pt idx="7">
                  <c:v>81527</c:v>
                </c:pt>
                <c:pt idx="8">
                  <c:v>59607</c:v>
                </c:pt>
                <c:pt idx="9">
                  <c:v>175378</c:v>
                </c:pt>
                <c:pt idx="10">
                  <c:v>124698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C5-48C4-A8E0-6101CFFA7151}"/>
            </c:ext>
          </c:extLst>
        </c:ser>
        <c:ser>
          <c:idx val="3"/>
          <c:order val="3"/>
          <c:tx>
            <c:strRef>
              <c:f>Sheet1!$A$11</c:f>
              <c:strCache>
                <c:ptCount val="1"/>
                <c:pt idx="0">
                  <c:v>Other (5600-5700)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Sheet1!$B$11:$L$11</c:f>
              <c:numCache>
                <c:formatCode>"$"#,##0_);\("$"#,##0\)</c:formatCode>
                <c:ptCount val="11"/>
                <c:pt idx="0">
                  <c:v>10848</c:v>
                </c:pt>
                <c:pt idx="1">
                  <c:v>9351</c:v>
                </c:pt>
                <c:pt idx="2">
                  <c:v>10143</c:v>
                </c:pt>
                <c:pt idx="3">
                  <c:v>10456</c:v>
                </c:pt>
                <c:pt idx="4">
                  <c:v>10041</c:v>
                </c:pt>
                <c:pt idx="5">
                  <c:v>9208</c:v>
                </c:pt>
                <c:pt idx="6">
                  <c:v>14424</c:v>
                </c:pt>
                <c:pt idx="7">
                  <c:v>14211</c:v>
                </c:pt>
                <c:pt idx="8">
                  <c:v>12051</c:v>
                </c:pt>
                <c:pt idx="9">
                  <c:v>28384</c:v>
                </c:pt>
                <c:pt idx="10">
                  <c:v>23899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C5-48C4-A8E0-6101CFFA7151}"/>
            </c:ext>
          </c:extLst>
        </c:ser>
        <c:ser>
          <c:idx val="4"/>
          <c:order val="4"/>
          <c:tx>
            <c:strRef>
              <c:f>Sheet1!$A$12</c:f>
              <c:strCache>
                <c:ptCount val="1"/>
                <c:pt idx="0">
                  <c:v>Transfers (5900)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Sheet1!$B$12:$L$12</c:f>
              <c:numCache>
                <c:formatCode>"$"#,##0_);\("$"#,##0\)</c:formatCode>
                <c:ptCount val="11"/>
                <c:pt idx="0">
                  <c:v>70773</c:v>
                </c:pt>
                <c:pt idx="1">
                  <c:v>73970</c:v>
                </c:pt>
                <c:pt idx="2">
                  <c:v>78369</c:v>
                </c:pt>
                <c:pt idx="3">
                  <c:v>79737</c:v>
                </c:pt>
                <c:pt idx="4">
                  <c:v>81148</c:v>
                </c:pt>
                <c:pt idx="5">
                  <c:v>69674</c:v>
                </c:pt>
                <c:pt idx="6">
                  <c:v>93151</c:v>
                </c:pt>
                <c:pt idx="7">
                  <c:v>87048</c:v>
                </c:pt>
                <c:pt idx="8">
                  <c:v>84074</c:v>
                </c:pt>
                <c:pt idx="9">
                  <c:v>100973</c:v>
                </c:pt>
                <c:pt idx="10">
                  <c:v>87711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C5-48C4-A8E0-6101CFFA7151}"/>
            </c:ext>
          </c:extLst>
        </c:ser>
        <c:ser>
          <c:idx val="5"/>
          <c:order val="5"/>
          <c:tx>
            <c:strRef>
              <c:f>Sheet1!$A$13</c:f>
              <c:strCache>
                <c:ptCount val="1"/>
                <c:pt idx="0">
                  <c:v>Depreciation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Sheet1!$B$13:$L$13</c:f>
              <c:numCache>
                <c:formatCode>"$"#,##0_);\("$"#,##0\)</c:formatCode>
                <c:ptCount val="11"/>
                <c:pt idx="0">
                  <c:v>285744</c:v>
                </c:pt>
                <c:pt idx="1">
                  <c:v>295954</c:v>
                </c:pt>
                <c:pt idx="2">
                  <c:v>317622</c:v>
                </c:pt>
                <c:pt idx="3">
                  <c:v>330287</c:v>
                </c:pt>
                <c:pt idx="4">
                  <c:v>327003</c:v>
                </c:pt>
                <c:pt idx="5">
                  <c:v>404121</c:v>
                </c:pt>
                <c:pt idx="6">
                  <c:v>388176</c:v>
                </c:pt>
                <c:pt idx="7">
                  <c:v>371776</c:v>
                </c:pt>
                <c:pt idx="8">
                  <c:v>366908</c:v>
                </c:pt>
                <c:pt idx="9">
                  <c:v>381861</c:v>
                </c:pt>
                <c:pt idx="10">
                  <c:v>401182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C5-48C4-A8E0-6101CFFA7151}"/>
            </c:ext>
          </c:extLst>
        </c:ser>
        <c:ser>
          <c:idx val="6"/>
          <c:order val="6"/>
          <c:tx>
            <c:strRef>
              <c:f>Sheet1!$A$14</c:f>
              <c:strCache>
                <c:ptCount val="1"/>
                <c:pt idx="0">
                  <c:v>Capital (5800)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ysClr val="windowText" lastClr="0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Sheet1!$B$7:$L$7</c:f>
              <c:strCache>
                <c:ptCount val="11"/>
                <c:pt idx="0">
                  <c:v>FY11</c:v>
                </c:pt>
                <c:pt idx="1">
                  <c:v>FY12</c:v>
                </c:pt>
                <c:pt idx="2">
                  <c:v>FY13</c:v>
                </c:pt>
                <c:pt idx="3">
                  <c:v>FY14</c:v>
                </c:pt>
                <c:pt idx="4">
                  <c:v>FY15</c:v>
                </c:pt>
                <c:pt idx="5">
                  <c:v>FY16</c:v>
                </c:pt>
                <c:pt idx="6">
                  <c:v>FY17</c:v>
                </c:pt>
                <c:pt idx="7">
                  <c:v>FY18</c:v>
                </c:pt>
                <c:pt idx="8">
                  <c:v>FY19</c:v>
                </c:pt>
                <c:pt idx="9">
                  <c:v>FY20 budget</c:v>
                </c:pt>
                <c:pt idx="10">
                  <c:v>FY21 budget</c:v>
                </c:pt>
              </c:strCache>
            </c:strRef>
          </c:cat>
          <c:val>
            <c:numRef>
              <c:f>Sheet1!$B$14:$L$14</c:f>
              <c:numCache>
                <c:formatCode>"$"#,##0_);\("$"#,##0\)</c:formatCode>
                <c:ptCount val="11"/>
                <c:pt idx="0">
                  <c:v>69200</c:v>
                </c:pt>
                <c:pt idx="1">
                  <c:v>106059</c:v>
                </c:pt>
                <c:pt idx="2">
                  <c:v>41436</c:v>
                </c:pt>
                <c:pt idx="3">
                  <c:v>100282</c:v>
                </c:pt>
                <c:pt idx="4">
                  <c:v>1287795</c:v>
                </c:pt>
                <c:pt idx="5">
                  <c:v>40744</c:v>
                </c:pt>
                <c:pt idx="6">
                  <c:v>136704</c:v>
                </c:pt>
                <c:pt idx="7">
                  <c:v>32459</c:v>
                </c:pt>
                <c:pt idx="8">
                  <c:v>62882</c:v>
                </c:pt>
                <c:pt idx="9">
                  <c:v>325000</c:v>
                </c:pt>
                <c:pt idx="10">
                  <c:v>110000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C5-48C4-A8E0-6101CFFA7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53205456"/>
        <c:axId val="1853206288"/>
      </c:barChart>
      <c:lineChart>
        <c:grouping val="standard"/>
        <c:varyColors val="0"/>
        <c:ser>
          <c:idx val="7"/>
          <c:order val="7"/>
          <c:tx>
            <c:strRef>
              <c:f>Sheet1!$A$17</c:f>
              <c:strCache>
                <c:ptCount val="1"/>
                <c:pt idx="0">
                  <c:v>Revenues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val>
            <c:numRef>
              <c:f>Sheet1!$B$17:$L$17</c:f>
              <c:numCache>
                <c:formatCode>"$"#,##0_);\("$"#,##0\)</c:formatCode>
                <c:ptCount val="11"/>
                <c:pt idx="0">
                  <c:v>2423994</c:v>
                </c:pt>
                <c:pt idx="1">
                  <c:v>2366676</c:v>
                </c:pt>
                <c:pt idx="2">
                  <c:v>2439239</c:v>
                </c:pt>
                <c:pt idx="3">
                  <c:v>2459354</c:v>
                </c:pt>
                <c:pt idx="4">
                  <c:v>2292042</c:v>
                </c:pt>
                <c:pt idx="5">
                  <c:v>2332571</c:v>
                </c:pt>
                <c:pt idx="6">
                  <c:v>2363579</c:v>
                </c:pt>
                <c:pt idx="7">
                  <c:v>2337090</c:v>
                </c:pt>
                <c:pt idx="8">
                  <c:v>2347384</c:v>
                </c:pt>
                <c:pt idx="9">
                  <c:v>2403000</c:v>
                </c:pt>
                <c:pt idx="10">
                  <c:v>2570000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EC5-48C4-A8E0-6101CFFA7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3205456"/>
        <c:axId val="1853206288"/>
      </c:lineChart>
      <c:catAx>
        <c:axId val="18532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206288"/>
        <c:crosses val="autoZero"/>
        <c:auto val="1"/>
        <c:lblAlgn val="ctr"/>
        <c:lblOffset val="100"/>
        <c:noMultiLvlLbl val="0"/>
      </c:catAx>
      <c:valAx>
        <c:axId val="185320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&quot;$&quot;#,##0_);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2054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580523921261669E-2"/>
          <c:y val="1.3595963675223709E-2"/>
          <c:w val="0.93175074183976303"/>
          <c:h val="0.65727347955082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4">
                <a:lumMod val="50000"/>
                <a:lumOff val="50000"/>
              </a:schemeClr>
            </a:solidFill>
            <a:ln w="1207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760</c:v>
                </c:pt>
                <c:pt idx="1">
                  <c:v>899</c:v>
                </c:pt>
                <c:pt idx="2">
                  <c:v>328</c:v>
                </c:pt>
                <c:pt idx="3">
                  <c:v>77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08-4BA3-A95C-0E603F416B5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333333"/>
            </a:solidFill>
            <a:ln w="1207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842</c:v>
                </c:pt>
                <c:pt idx="1">
                  <c:v>760</c:v>
                </c:pt>
                <c:pt idx="2">
                  <c:v>348</c:v>
                </c:pt>
                <c:pt idx="3">
                  <c:v>53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08-4BA3-A95C-0E603F416B5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2010</c:v>
                </c:pt>
              </c:strCache>
            </c:strRef>
          </c:tx>
          <c:spPr>
            <a:pattFill prst="wdUpDiag">
              <a:fgClr>
                <a:srgbClr xmlns:mc="http://schemas.openxmlformats.org/markup-compatibility/2006" xmlns:a14="http://schemas.microsoft.com/office/drawing/2010/main" val="FFFFFF" mc:Ignorable="a14" a14:legacySpreadsheetColorIndex="65"/>
              </a:fgClr>
              <a:bgClr>
                <a:srgbClr xmlns:mc="http://schemas.openxmlformats.org/markup-compatibility/2006" xmlns:a14="http://schemas.microsoft.com/office/drawing/2010/main" val="C0C0C0" mc:Ignorable="a14" a14:legacySpreadsheetColorIndex="22"/>
              </a:bgClr>
            </a:pattFill>
            <a:ln w="1207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6"/>
                <c:pt idx="0">
                  <c:v>922</c:v>
                </c:pt>
                <c:pt idx="1">
                  <c:v>685</c:v>
                </c:pt>
                <c:pt idx="2">
                  <c:v>337</c:v>
                </c:pt>
                <c:pt idx="3">
                  <c:v>40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08-4BA3-A95C-0E603F416B59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12079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Sheet1!$B$5:$G$5</c:f>
              <c:numCache>
                <c:formatCode>General</c:formatCode>
                <c:ptCount val="6"/>
                <c:pt idx="0">
                  <c:v>877</c:v>
                </c:pt>
                <c:pt idx="1">
                  <c:v>580</c:v>
                </c:pt>
                <c:pt idx="2">
                  <c:v>330</c:v>
                </c:pt>
                <c:pt idx="3">
                  <c:v>41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08-4BA3-A95C-0E603F416B59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2012</c:v>
                </c:pt>
              </c:strCache>
            </c:strRef>
          </c:tx>
          <c:spPr>
            <a:pattFill prst="smGrid">
              <a:fgClr>
                <a:srgbClr val="C0C0C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Sheet1!$B$6:$G$6</c:f>
              <c:numCache>
                <c:formatCode>General</c:formatCode>
                <c:ptCount val="6"/>
                <c:pt idx="0">
                  <c:v>966</c:v>
                </c:pt>
                <c:pt idx="1">
                  <c:v>554</c:v>
                </c:pt>
                <c:pt idx="2">
                  <c:v>342</c:v>
                </c:pt>
                <c:pt idx="3">
                  <c:v>43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08-4BA3-A95C-0E603F416B59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2013</c:v>
                </c:pt>
              </c:strCache>
            </c:strRef>
          </c:tx>
          <c:spPr>
            <a:pattFill prst="wdUpDiag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Sheet1!$B$7:$G$7</c:f>
              <c:numCache>
                <c:formatCode>General</c:formatCode>
                <c:ptCount val="6"/>
                <c:pt idx="0">
                  <c:v>1035</c:v>
                </c:pt>
                <c:pt idx="1">
                  <c:v>531</c:v>
                </c:pt>
                <c:pt idx="2">
                  <c:v>343</c:v>
                </c:pt>
                <c:pt idx="3">
                  <c:v>36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08-4BA3-A95C-0E603F416B59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Sheet1!$B$8:$G$8</c:f>
              <c:numCache>
                <c:formatCode>General</c:formatCode>
                <c:ptCount val="6"/>
                <c:pt idx="0">
                  <c:v>1103</c:v>
                </c:pt>
                <c:pt idx="1">
                  <c:v>485</c:v>
                </c:pt>
                <c:pt idx="2">
                  <c:v>304</c:v>
                </c:pt>
                <c:pt idx="3">
                  <c:v>43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08-4BA3-A95C-0E603F416B59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2015</c:v>
                </c:pt>
              </c:strCache>
            </c:strRef>
          </c:tx>
          <c:spPr>
            <a:pattFill prst="dkHorz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Sheet1!$B$9:$G$9</c:f>
              <c:numCache>
                <c:formatCode>General</c:formatCode>
                <c:ptCount val="6"/>
                <c:pt idx="0">
                  <c:v>1133</c:v>
                </c:pt>
                <c:pt idx="1">
                  <c:v>494</c:v>
                </c:pt>
                <c:pt idx="2">
                  <c:v>333</c:v>
                </c:pt>
                <c:pt idx="3">
                  <c:v>38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E08-4BA3-A95C-0E603F416B59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2016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Sheet1!$B$10:$G$10</c:f>
              <c:numCache>
                <c:formatCode>General</c:formatCode>
                <c:ptCount val="6"/>
                <c:pt idx="0">
                  <c:v>1127</c:v>
                </c:pt>
                <c:pt idx="1">
                  <c:v>415</c:v>
                </c:pt>
                <c:pt idx="2">
                  <c:v>323</c:v>
                </c:pt>
                <c:pt idx="3">
                  <c:v>27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E08-4BA3-A95C-0E603F416B59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2017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Sheet1!$B$11:$G$11</c:f>
              <c:numCache>
                <c:formatCode>General</c:formatCode>
                <c:ptCount val="6"/>
                <c:pt idx="0">
                  <c:v>1058</c:v>
                </c:pt>
                <c:pt idx="1">
                  <c:v>313</c:v>
                </c:pt>
                <c:pt idx="2">
                  <c:v>269</c:v>
                </c:pt>
                <c:pt idx="3">
                  <c:v>12</c:v>
                </c:pt>
                <c:pt idx="4">
                  <c:v>364</c:v>
                </c:pt>
                <c:pt idx="5">
                  <c:v>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E08-4BA3-A95C-0E603F416B59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Individual</c:v>
                </c:pt>
                <c:pt idx="1">
                  <c:v>Family</c:v>
                </c:pt>
                <c:pt idx="2">
                  <c:v>Couple</c:v>
                </c:pt>
                <c:pt idx="3">
                  <c:v>Student</c:v>
                </c:pt>
                <c:pt idx="4">
                  <c:v>3 Month</c:v>
                </c:pt>
                <c:pt idx="5">
                  <c:v>10 Visit</c:v>
                </c:pt>
              </c:strCache>
            </c:strRef>
          </c:cat>
          <c:val>
            <c:numRef>
              <c:f>Sheet1!$B$12:$G$12</c:f>
              <c:numCache>
                <c:formatCode>General</c:formatCode>
                <c:ptCount val="6"/>
                <c:pt idx="0">
                  <c:v>1045</c:v>
                </c:pt>
                <c:pt idx="1">
                  <c:v>280</c:v>
                </c:pt>
                <c:pt idx="2">
                  <c:v>260</c:v>
                </c:pt>
                <c:pt idx="3">
                  <c:v>8</c:v>
                </c:pt>
                <c:pt idx="4">
                  <c:v>720</c:v>
                </c:pt>
                <c:pt idx="5">
                  <c:v>1082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E08-4BA3-A95C-0E603F416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461184"/>
        <c:axId val="54236800"/>
      </c:barChart>
      <c:catAx>
        <c:axId val="9846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01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76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236800"/>
        <c:crosses val="autoZero"/>
        <c:auto val="1"/>
        <c:lblAlgn val="ctr"/>
        <c:lblOffset val="100"/>
        <c:noMultiLvlLbl val="0"/>
      </c:catAx>
      <c:valAx>
        <c:axId val="54236800"/>
        <c:scaling>
          <c:orientation val="minMax"/>
          <c:max val="1200"/>
        </c:scaling>
        <c:delete val="0"/>
        <c:axPos val="l"/>
        <c:majorGridlines>
          <c:spPr>
            <a:ln w="3019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01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5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461184"/>
        <c:crosses val="autoZero"/>
        <c:crossBetween val="between"/>
        <c:majorUnit val="2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2"/>
            </a:pPr>
            <a:endParaRPr lang="en-US"/>
          </a:p>
        </c:txPr>
      </c:dTable>
      <c:spPr>
        <a:noFill/>
        <a:ln w="12708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1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0.26812</cdr:x>
      <cdr:y>0.23908</cdr:y>
    </cdr:from>
    <cdr:to>
      <cdr:x>0.35971</cdr:x>
      <cdr:y>0.28149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14550" y="1030643"/>
          <a:ext cx="722343" cy="182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ysClr val="windowText" lastClr="000000"/>
              </a:solidFill>
            </a:rPr>
            <a:t>Revenues</a:t>
          </a:r>
        </a:p>
      </cdr:txBody>
    </cdr:sp>
  </cdr:relSizeAnchor>
  <cdr:relSizeAnchor xmlns:cdr="http://schemas.openxmlformats.org/drawingml/2006/chartDrawing">
    <cdr:from>
      <cdr:x>0.34541</cdr:x>
      <cdr:y>0.25676</cdr:y>
    </cdr:from>
    <cdr:to>
      <cdr:x>0.41831</cdr:x>
      <cdr:y>0.28118</cdr:y>
    </cdr:to>
    <cdr:cxnSp macro="">
      <cdr:nvCxnSpPr>
        <cdr:cNvPr id="4" name="Straight Arrow Connector 3"/>
        <cdr:cNvCxnSpPr/>
      </cdr:nvCxnSpPr>
      <cdr:spPr>
        <a:xfrm xmlns:a="http://schemas.openxmlformats.org/drawingml/2006/main">
          <a:off x="2724150" y="1106843"/>
          <a:ext cx="574940" cy="10527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ysClr val="windowText" lastClr="0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0.26636</cdr:x>
      <cdr:y>0.51285</cdr:y>
    </cdr:from>
    <cdr:to>
      <cdr:x>0.39813</cdr:x>
      <cdr:y>0.55527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300530" y="3220741"/>
          <a:ext cx="1138156" cy="266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0.04589</cdr:x>
      <cdr:y>0.47558</cdr:y>
    </cdr:from>
    <cdr:to>
      <cdr:x>0.17532</cdr:x>
      <cdr:y>0.52442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1950" y="2050138"/>
          <a:ext cx="1020751" cy="2105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ysClr val="windowText" lastClr="000000"/>
              </a:solidFill>
            </a:rPr>
            <a:t>Expenditures</a:t>
          </a:r>
        </a:p>
      </cdr:txBody>
    </cdr:sp>
  </cdr:relSizeAnchor>
  <cdr:relSizeAnchor xmlns:cdr="http://schemas.openxmlformats.org/drawingml/2006/chartDrawing">
    <cdr:from>
      <cdr:x>0.15217</cdr:x>
      <cdr:y>0.50423</cdr:y>
    </cdr:from>
    <cdr:to>
      <cdr:x>0.1989</cdr:x>
      <cdr:y>0.50423</cdr:y>
    </cdr:to>
    <cdr:cxnSp macro="">
      <cdr:nvCxnSpPr>
        <cdr:cNvPr id="9" name="Straight Arrow Connector 8"/>
        <cdr:cNvCxnSpPr/>
      </cdr:nvCxnSpPr>
      <cdr:spPr>
        <a:xfrm xmlns:a="http://schemas.openxmlformats.org/drawingml/2006/main">
          <a:off x="1200150" y="2173643"/>
          <a:ext cx="368545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ysClr val="windowText" lastClr="0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0.21307</cdr:x>
      <cdr:y>0.10518</cdr:y>
    </cdr:from>
    <cdr:to>
      <cdr:x>0.34721</cdr:x>
      <cdr:y>0.20698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0363" y="457200"/>
          <a:ext cx="1177513" cy="4425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ysClr val="windowText" lastClr="000000"/>
              </a:solidFill>
            </a:rPr>
            <a:t>Operating and Non-Operating Revenues</a:t>
          </a:r>
        </a:p>
      </cdr:txBody>
    </cdr:sp>
  </cdr:relSizeAnchor>
  <cdr:relSizeAnchor xmlns:cdr="http://schemas.openxmlformats.org/drawingml/2006/chartDrawing">
    <cdr:from>
      <cdr:x>0.24779</cdr:x>
      <cdr:y>0.17529</cdr:y>
    </cdr:from>
    <cdr:to>
      <cdr:x>0.32906</cdr:x>
      <cdr:y>0.24914</cdr:y>
    </cdr:to>
    <cdr:cxnSp macro="">
      <cdr:nvCxnSpPr>
        <cdr:cNvPr id="4" name="Straight Arrow Connector 3"/>
        <cdr:cNvCxnSpPr/>
      </cdr:nvCxnSpPr>
      <cdr:spPr>
        <a:xfrm xmlns:a="http://schemas.openxmlformats.org/drawingml/2006/main">
          <a:off x="2175163" y="762000"/>
          <a:ext cx="713408" cy="321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ysClr val="windowText" lastClr="0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0.26636</cdr:x>
      <cdr:y>0.51285</cdr:y>
    </cdr:from>
    <cdr:to>
      <cdr:x>0.39813</cdr:x>
      <cdr:y>0.55527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300530" y="3220741"/>
          <a:ext cx="1138156" cy="266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</cdr:x>
      <cdr:y>0.54341</cdr:y>
    </cdr:from>
    <cdr:to>
      <cdr:x>0.1523</cdr:x>
      <cdr:y>0.64859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0" y="2362199"/>
          <a:ext cx="1336963" cy="457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solidFill>
                <a:sysClr val="windowText" lastClr="000000"/>
              </a:solidFill>
            </a:rPr>
            <a:t>Operating and Capital</a:t>
          </a:r>
        </a:p>
        <a:p xmlns:a="http://schemas.openxmlformats.org/drawingml/2006/main">
          <a:r>
            <a:rPr lang="en-US" sz="1000" dirty="0">
              <a:solidFill>
                <a:sysClr val="windowText" lastClr="000000"/>
              </a:solidFill>
            </a:rPr>
            <a:t>Expenditures</a:t>
          </a:r>
        </a:p>
      </cdr:txBody>
    </cdr:sp>
  </cdr:relSizeAnchor>
  <cdr:relSizeAnchor xmlns:cdr="http://schemas.openxmlformats.org/drawingml/2006/chartDrawing">
    <cdr:from>
      <cdr:x>0.1523</cdr:x>
      <cdr:y>0.596</cdr:y>
    </cdr:from>
    <cdr:to>
      <cdr:x>0.19903</cdr:x>
      <cdr:y>0.596</cdr:y>
    </cdr:to>
    <cdr:cxnSp macro="">
      <cdr:nvCxnSpPr>
        <cdr:cNvPr id="9" name="Straight Arrow Connector 8"/>
        <cdr:cNvCxnSpPr/>
      </cdr:nvCxnSpPr>
      <cdr:spPr>
        <a:xfrm xmlns:a="http://schemas.openxmlformats.org/drawingml/2006/main">
          <a:off x="1336963" y="2590800"/>
          <a:ext cx="410207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ysClr val="windowText" lastClr="0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0.56105</cdr:x>
      <cdr:y>0.15768</cdr:y>
    </cdr:from>
    <cdr:to>
      <cdr:x>0.8252</cdr:x>
      <cdr:y>0.20758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566739" y="955633"/>
          <a:ext cx="3091696" cy="3024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ysClr val="windowText" lastClr="000000"/>
              </a:solidFill>
            </a:rPr>
            <a:t>Dehumidifier Capital Project</a:t>
          </a:r>
        </a:p>
      </cdr:txBody>
    </cdr:sp>
  </cdr:relSizeAnchor>
  <cdr:relSizeAnchor xmlns:cdr="http://schemas.openxmlformats.org/drawingml/2006/chartDrawing">
    <cdr:from>
      <cdr:x>0.53834</cdr:x>
      <cdr:y>0.18118</cdr:y>
    </cdr:from>
    <cdr:to>
      <cdr:x>0.55576</cdr:x>
      <cdr:y>0.18118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H="1">
          <a:off x="6300915" y="1098053"/>
          <a:ext cx="203889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ysClr val="windowText" lastClr="0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Recreation division is one of the most likely to feel a serious impact from COVID-19.  Very difficult to</a:t>
            </a:r>
            <a:r>
              <a:rPr lang="en-US" baseline="0" dirty="0" smtClean="0"/>
              <a:t> project implications as there is just too much uncertainty.  We could experience extreme low participation to high demand for programs like Childcare and Health &amp; Wellness.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25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436527"/>
            <a:ext cx="6858000" cy="1790700"/>
          </a:xfrm>
        </p:spPr>
        <p:txBody>
          <a:bodyPr/>
          <a:lstStyle/>
          <a:p>
            <a:r>
              <a:rPr lang="en-US" dirty="0" smtClean="0"/>
              <a:t>Concord Recreation</a:t>
            </a:r>
            <a:br>
              <a:rPr lang="en-US" dirty="0" smtClean="0"/>
            </a:br>
            <a:r>
              <a:rPr lang="en-US" sz="1500" dirty="0"/>
              <a:t>Budget Presentation FY21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038350"/>
            <a:ext cx="6858000" cy="1241822"/>
          </a:xfrm>
        </p:spPr>
        <p:txBody>
          <a:bodyPr>
            <a:normAutofit fontScale="85000" lnSpcReduction="20000"/>
          </a:bodyPr>
          <a:lstStyle/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Mission Statement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Supporting and promoting community, wellness, and play. 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Core Values 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Dedicated • Innovative • Inclusive • Fun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4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Transfers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539238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580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3844"/>
            <a:ext cx="8070202" cy="994172"/>
          </a:xfrm>
        </p:spPr>
        <p:txBody>
          <a:bodyPr>
            <a:normAutofit/>
          </a:bodyPr>
          <a:lstStyle/>
          <a:p>
            <a:pPr algn="ctr"/>
            <a:r>
              <a:rPr lang="en-US" sz="2700" dirty="0" smtClean="0"/>
              <a:t>Concord Recreation Financial Assistance Program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Summer 2019 &amp; School Year 2019/20</a:t>
            </a:r>
            <a:endParaRPr lang="en-US" sz="31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885950"/>
            <a:ext cx="8001000" cy="259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Program Cost		Amount Paid		Discount Amount</a:t>
            </a:r>
          </a:p>
          <a:p>
            <a:pPr marL="0" indent="0">
              <a:buNone/>
            </a:pPr>
            <a:r>
              <a:rPr lang="en-US" sz="2400" dirty="0" smtClean="0"/>
              <a:t>$236,570		$91,570		$145,000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74 unique individuals</a:t>
            </a:r>
          </a:p>
        </p:txBody>
      </p:sp>
    </p:spTree>
    <p:extLst>
      <p:ext uri="{BB962C8B-B14F-4D97-AF65-F5344CB8AC3E}">
        <p14:creationId xmlns:p14="http://schemas.microsoft.com/office/powerpoint/2010/main" val="11900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922" y="273844"/>
            <a:ext cx="8642480" cy="99417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Town of Concord Employee Discounts</a:t>
            </a:r>
            <a:br>
              <a:rPr lang="en-US" sz="2800" dirty="0" smtClean="0"/>
            </a:br>
            <a:r>
              <a:rPr lang="en-US" sz="2800" dirty="0" smtClean="0"/>
              <a:t>Summer Camp 2018 &amp; 2019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33550"/>
            <a:ext cx="8229600" cy="266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Program Cost		Amount Paid		Discount Amount</a:t>
            </a:r>
          </a:p>
          <a:p>
            <a:pPr marL="0" indent="0">
              <a:buNone/>
            </a:pPr>
            <a:r>
              <a:rPr lang="en-US" sz="2400" dirty="0" smtClean="0"/>
              <a:t>$103,691		$12,936		$90,755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41 unique individuals</a:t>
            </a:r>
          </a:p>
          <a:p>
            <a:pPr marL="0" indent="0" algn="ctr">
              <a:buNone/>
            </a:pPr>
            <a:r>
              <a:rPr lang="en-US" sz="2400" dirty="0" smtClean="0"/>
              <a:t>26 families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964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000810"/>
              </p:ext>
            </p:extLst>
          </p:nvPr>
        </p:nvGraphicFramePr>
        <p:xfrm>
          <a:off x="628650" y="321907"/>
          <a:ext cx="7886700" cy="4310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44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Hunt Operating Bottom 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04997" y="1369219"/>
          <a:ext cx="747268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536">
                  <a:extLst>
                    <a:ext uri="{9D8B030D-6E8A-4147-A177-3AD203B41FA5}">
                      <a16:colId xmlns:a16="http://schemas.microsoft.com/office/drawing/2014/main" val="4172658793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812996312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2197977318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4193288742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2760550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FY18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FY20 budget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FY21 budget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3261917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Revenue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$1,954,349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$2,191,500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$2,111,000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$2,340,800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089348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Operating Expense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$1,861,966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$2,210,163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$2,235,611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$2,558,846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1575110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Bottom Line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$69,989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$-18,663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$-124,611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$-218,046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82568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12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Beede</a:t>
            </a:r>
            <a:r>
              <a:rPr lang="en-US" dirty="0" smtClean="0"/>
              <a:t> Swim &amp; Fitness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72" y="1123950"/>
            <a:ext cx="4895255" cy="3263504"/>
          </a:xfrm>
        </p:spPr>
      </p:pic>
    </p:spTree>
    <p:extLst>
      <p:ext uri="{BB962C8B-B14F-4D97-AF65-F5344CB8AC3E}">
        <p14:creationId xmlns:p14="http://schemas.microsoft.com/office/powerpoint/2010/main" val="4989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Swim &amp; Fitness Enterprise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00150"/>
            <a:ext cx="7067550" cy="34325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Fund balance as of June 30, 2019</a:t>
            </a:r>
          </a:p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$2,795,886</a:t>
            </a:r>
            <a:endParaRPr lang="en-US" sz="3300" dirty="0" smtClean="0"/>
          </a:p>
          <a:p>
            <a:pPr marL="342900" lvl="1" indent="0">
              <a:buNone/>
            </a:pPr>
            <a:endParaRPr lang="en-US" sz="33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41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Budget Goals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28749"/>
            <a:ext cx="7315200" cy="3165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Swim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&amp; Fitness Enterprise</a:t>
            </a:r>
          </a:p>
          <a:p>
            <a:pPr marL="257175" indent="-257175"/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Increase wages for minimum wage impact</a:t>
            </a:r>
          </a:p>
          <a:p>
            <a:pPr marL="257175" indent="-257175"/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Continued facility enhancements in cardio room</a:t>
            </a:r>
          </a:p>
          <a:p>
            <a:pPr marL="0" indent="0">
              <a:buNone/>
            </a:pP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Increase membership/New staff focused on marketing &amp; selling memberships</a:t>
            </a:r>
          </a:p>
          <a:p>
            <a:pPr marL="257175" indent="-257175"/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KEEP MEMBERSHIP AND PROGRAMS AFFORDABLE</a:t>
            </a:r>
          </a:p>
        </p:txBody>
      </p:sp>
    </p:spTree>
    <p:extLst>
      <p:ext uri="{BB962C8B-B14F-4D97-AF65-F5344CB8AC3E}">
        <p14:creationId xmlns:p14="http://schemas.microsoft.com/office/powerpoint/2010/main" val="9003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Driving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76349"/>
            <a:ext cx="7219950" cy="335637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Beede</a:t>
            </a:r>
            <a:r>
              <a:rPr lang="en-US" dirty="0" smtClean="0"/>
              <a:t> Budget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Effects of minimum wage increase - $25,000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General Fund transfers of $87,711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Capital projects - $110,000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Depreciation expense - $401,182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Increase in Management team staffing - $70,000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9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Transfers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4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436527"/>
            <a:ext cx="6858000" cy="1068423"/>
          </a:xfrm>
        </p:spPr>
        <p:txBody>
          <a:bodyPr/>
          <a:lstStyle/>
          <a:p>
            <a:r>
              <a:rPr lang="en-US" dirty="0" smtClean="0"/>
              <a:t>Concord Recreation</a:t>
            </a:r>
            <a:br>
              <a:rPr lang="en-US" dirty="0" smtClean="0"/>
            </a:br>
            <a:r>
              <a:rPr lang="en-US" sz="1500" dirty="0" smtClean="0"/>
              <a:t>COVID-19 Impact</a:t>
            </a:r>
            <a:endParaRPr lang="en-US" sz="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428750"/>
            <a:ext cx="8229600" cy="3352800"/>
          </a:xfrm>
        </p:spPr>
        <p:txBody>
          <a:bodyPr>
            <a:normAutofit/>
          </a:bodyPr>
          <a:lstStyle/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Department has taken approach that participants will not bear the financial expense of Facility closures and Program cancellations.</a:t>
            </a:r>
          </a:p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Offering virtual exercise classes through Beede, assisting with local business when and where possible.</a:t>
            </a:r>
          </a:p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Administrative team is following local and national resources ACA, MPRA, NPRA, US Swimming, Fitness Club and Pool industry leaders to develop concepts for re-opening in a safe/effective manner.  </a:t>
            </a:r>
          </a:p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Submitted a COVID-19 Impact Study to Town Managers office and Finance Director.  Includes Financial impact and recommendations for cost savings for both current status and future forecast</a:t>
            </a:r>
          </a:p>
          <a:p>
            <a:pPr lvl="1" algn="l">
              <a:spcBef>
                <a:spcPct val="50000"/>
              </a:spcBef>
              <a:buClr>
                <a:schemeClr val="tx1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02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922" y="273844"/>
            <a:ext cx="8642480" cy="99417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Town of Concord Employee Discounts</a:t>
            </a:r>
            <a:br>
              <a:rPr lang="en-US" sz="2800" dirty="0" smtClean="0"/>
            </a:br>
            <a:r>
              <a:rPr lang="en-US" sz="2800" dirty="0" err="1" smtClean="0"/>
              <a:t>Beede</a:t>
            </a:r>
            <a:r>
              <a:rPr lang="en-US" sz="2800" dirty="0" smtClean="0"/>
              <a:t> 2019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09750"/>
            <a:ext cx="7848600" cy="2822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Program Cost		Amount Paid		Discount Amount</a:t>
            </a:r>
          </a:p>
          <a:p>
            <a:pPr marL="0" indent="0">
              <a:buNone/>
            </a:pPr>
            <a:r>
              <a:rPr lang="en-US" sz="2000" dirty="0" smtClean="0"/>
              <a:t>$23,616			$7,200			$16,416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24 unique individuals</a:t>
            </a:r>
          </a:p>
        </p:txBody>
      </p:sp>
    </p:spTree>
    <p:extLst>
      <p:ext uri="{BB962C8B-B14F-4D97-AF65-F5344CB8AC3E}">
        <p14:creationId xmlns:p14="http://schemas.microsoft.com/office/powerpoint/2010/main" val="252448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19150"/>
            <a:ext cx="7460602" cy="4488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/>
              <a:t>CCHS Swim Team Estimated Use Value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885950"/>
            <a:ext cx="74676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Practices</a:t>
            </a:r>
          </a:p>
          <a:p>
            <a:pPr marL="0" indent="0">
              <a:buNone/>
            </a:pPr>
            <a:r>
              <a:rPr lang="en-US" dirty="0" smtClean="0"/>
              <a:t>$150/hour x 2 hours/day x 6 days/week x 16 weeks = $28,800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92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082451"/>
              </p:ext>
            </p:extLst>
          </p:nvPr>
        </p:nvGraphicFramePr>
        <p:xfrm>
          <a:off x="187037" y="285750"/>
          <a:ext cx="8778240" cy="4346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348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Beede</a:t>
            </a:r>
            <a:r>
              <a:rPr lang="en-US" dirty="0" smtClean="0"/>
              <a:t> Operating Bottom 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459573"/>
              </p:ext>
            </p:extLst>
          </p:nvPr>
        </p:nvGraphicFramePr>
        <p:xfrm>
          <a:off x="762000" y="1200150"/>
          <a:ext cx="7472680" cy="211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536">
                  <a:extLst>
                    <a:ext uri="{9D8B030D-6E8A-4147-A177-3AD203B41FA5}">
                      <a16:colId xmlns:a16="http://schemas.microsoft.com/office/drawing/2014/main" val="4172658793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812996312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2197977318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4193288742"/>
                    </a:ext>
                  </a:extLst>
                </a:gridCol>
                <a:gridCol w="1494536">
                  <a:extLst>
                    <a:ext uri="{9D8B030D-6E8A-4147-A177-3AD203B41FA5}">
                      <a16:colId xmlns:a16="http://schemas.microsoft.com/office/drawing/2014/main" val="276055050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FY18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FY20 budget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FY21 budget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3261917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Revenue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$2,288,021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$2,265,975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$2,349,000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$2,520,000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089348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Operating Expense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$2,267,102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$2,325,647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$2,477,477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$2,543,073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1575110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$20,919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$(59,672)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$(128,477)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$(23,073)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8617932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Investment</a:t>
                      </a:r>
                      <a:r>
                        <a:rPr lang="en-US" sz="1400" baseline="0" dirty="0" smtClean="0"/>
                        <a:t> Income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$49,070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$58,938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$54,000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$50,000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1765237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Net Income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$69,989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$(734)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$(74,477)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$26,927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82568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3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66749"/>
            <a:ext cx="6705600" cy="3964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Marketing &amp; Sales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04949"/>
            <a:ext cx="7067550" cy="3344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Missed Opportunities 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Otters Swim team winter 2019/20; 222 participants of which 135 or 61% are not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Beede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members</a:t>
            </a: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Group exercise winter 2020; 173 participants of 102 or 59% are not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Beede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members</a:t>
            </a:r>
            <a:r>
              <a:rPr lang="en-US" sz="1500" dirty="0"/>
              <a:t>  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List of 300 cancelled memberships (2016 to 2018) with no follow ups</a:t>
            </a:r>
          </a:p>
          <a:p>
            <a:pPr marL="0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 year goals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Family membership from 265 to 400 </a:t>
            </a:r>
          </a:p>
          <a:p>
            <a:pPr marL="600075" lvl="1" indent="-257175"/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135 x $1,836/year = $247,860</a:t>
            </a:r>
          </a:p>
          <a:p>
            <a:pPr marL="0" indent="0">
              <a:buNone/>
            </a:pP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46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Trends</a:t>
            </a:r>
            <a:endParaRPr lang="en-US" dirty="0"/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/>
          </p:nvPr>
        </p:nvGraphicFramePr>
        <p:xfrm>
          <a:off x="118966" y="972717"/>
          <a:ext cx="8719457" cy="4051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82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436527"/>
            <a:ext cx="6858000" cy="1790700"/>
          </a:xfrm>
        </p:spPr>
        <p:txBody>
          <a:bodyPr/>
          <a:lstStyle/>
          <a:p>
            <a:r>
              <a:rPr lang="en-US" dirty="0" smtClean="0"/>
              <a:t>Concord Recreation</a:t>
            </a:r>
            <a:br>
              <a:rPr lang="en-US" dirty="0" smtClean="0"/>
            </a:br>
            <a:r>
              <a:rPr lang="en-US" sz="1500" dirty="0"/>
              <a:t>Budget Presentation FY21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038350"/>
            <a:ext cx="6858000" cy="1241822"/>
          </a:xfrm>
        </p:spPr>
        <p:txBody>
          <a:bodyPr>
            <a:normAutofit/>
          </a:bodyPr>
          <a:lstStyle/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7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402001"/>
            <a:ext cx="6858000" cy="6795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Concord Recreation</a:t>
            </a:r>
            <a:br>
              <a:rPr lang="en-US" dirty="0" smtClean="0"/>
            </a:br>
            <a:r>
              <a:rPr lang="en-US" sz="1350" dirty="0"/>
              <a:t>by the numbers…….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94120" y="1081566"/>
            <a:ext cx="3840480" cy="4061935"/>
          </a:xfrm>
        </p:spPr>
        <p:txBody>
          <a:bodyPr>
            <a:normAutofit/>
          </a:bodyPr>
          <a:lstStyle/>
          <a:p>
            <a:r>
              <a:rPr lang="en-US" sz="1425" dirty="0"/>
              <a:t>Hunt</a:t>
            </a:r>
          </a:p>
          <a:p>
            <a:pPr algn="l"/>
            <a:endParaRPr lang="en-US" sz="1200" dirty="0">
              <a:solidFill>
                <a:srgbClr val="FF0000"/>
              </a:solidFill>
            </a:endParaRPr>
          </a:p>
          <a:p>
            <a:pPr algn="l"/>
            <a:r>
              <a:rPr lang="en-US" sz="1725" dirty="0">
                <a:solidFill>
                  <a:schemeClr val="tx1"/>
                </a:solidFill>
              </a:rPr>
              <a:t>59 = unique individuals in pickle ball </a:t>
            </a:r>
          </a:p>
          <a:p>
            <a:pPr algn="l"/>
            <a:endParaRPr lang="en-US" sz="1725" dirty="0">
              <a:solidFill>
                <a:schemeClr val="tx1"/>
              </a:solidFill>
            </a:endParaRPr>
          </a:p>
          <a:p>
            <a:pPr algn="l"/>
            <a:r>
              <a:rPr lang="en-US" sz="1725" dirty="0">
                <a:solidFill>
                  <a:schemeClr val="tx1"/>
                </a:solidFill>
              </a:rPr>
              <a:t>178 = skiers every Tuesday in January &amp; February</a:t>
            </a:r>
          </a:p>
          <a:p>
            <a:pPr algn="l"/>
            <a:endParaRPr lang="en-US" sz="1725" dirty="0">
              <a:solidFill>
                <a:schemeClr val="tx1"/>
              </a:solidFill>
            </a:endParaRPr>
          </a:p>
          <a:p>
            <a:pPr algn="l"/>
            <a:r>
              <a:rPr lang="en-US" sz="1725" dirty="0">
                <a:solidFill>
                  <a:schemeClr val="tx1"/>
                </a:solidFill>
              </a:rPr>
              <a:t>519 = unique individuals in camp taking 1857 camp spots</a:t>
            </a:r>
          </a:p>
          <a:p>
            <a:pPr algn="l"/>
            <a:endParaRPr lang="en-US" sz="1725" dirty="0">
              <a:solidFill>
                <a:schemeClr val="tx1"/>
              </a:solidFill>
            </a:endParaRPr>
          </a:p>
          <a:p>
            <a:pPr algn="l"/>
            <a:r>
              <a:rPr lang="en-US" sz="1725" dirty="0">
                <a:solidFill>
                  <a:schemeClr val="tx1"/>
                </a:solidFill>
              </a:rPr>
              <a:t>243,000 = calories burned on </a:t>
            </a:r>
            <a:r>
              <a:rPr lang="en-US" sz="1725" dirty="0" err="1">
                <a:solidFill>
                  <a:schemeClr val="tx1"/>
                </a:solidFill>
              </a:rPr>
              <a:t>Zagster</a:t>
            </a:r>
            <a:r>
              <a:rPr lang="en-US" sz="1725" dirty="0">
                <a:solidFill>
                  <a:schemeClr val="tx1"/>
                </a:solidFill>
              </a:rPr>
              <a:t> bikes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1161703"/>
            <a:ext cx="3622272" cy="3981797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/>
              <a:t>Beede</a:t>
            </a:r>
            <a:endParaRPr lang="en-US" sz="1800" dirty="0"/>
          </a:p>
          <a:p>
            <a:pPr algn="l"/>
            <a:endParaRPr lang="en-US" sz="1200" dirty="0">
              <a:solidFill>
                <a:srgbClr val="FF0000"/>
              </a:solidFill>
            </a:endParaRPr>
          </a:p>
          <a:p>
            <a:pPr algn="l"/>
            <a:r>
              <a:rPr lang="en-US" sz="2100" dirty="0"/>
              <a:t>104 = unique individuals in Masters swim program</a:t>
            </a:r>
          </a:p>
          <a:p>
            <a:pPr algn="l"/>
            <a:endParaRPr lang="en-US" sz="2100" dirty="0"/>
          </a:p>
          <a:p>
            <a:pPr algn="l"/>
            <a:r>
              <a:rPr lang="en-US" sz="2100" dirty="0"/>
              <a:t>222 = members on the Otters swim team</a:t>
            </a:r>
          </a:p>
          <a:p>
            <a:pPr algn="l"/>
            <a:endParaRPr lang="en-US" sz="2100" dirty="0"/>
          </a:p>
          <a:p>
            <a:pPr algn="l"/>
            <a:r>
              <a:rPr lang="en-US" sz="2100" dirty="0"/>
              <a:t>437 = unique individuals taking learn to swim class</a:t>
            </a:r>
          </a:p>
          <a:p>
            <a:pPr algn="l"/>
            <a:endParaRPr lang="en-US" sz="2100" dirty="0"/>
          </a:p>
          <a:p>
            <a:pPr algn="l"/>
            <a:r>
              <a:rPr lang="en-US" sz="2100" dirty="0"/>
              <a:t>497 = Group exercise registrations</a:t>
            </a:r>
          </a:p>
          <a:p>
            <a:pPr algn="l"/>
            <a:endParaRPr lang="en-US" sz="2100" dirty="0"/>
          </a:p>
          <a:p>
            <a:pPr algn="l"/>
            <a:r>
              <a:rPr lang="en-US" sz="2100" dirty="0"/>
              <a:t>126,373 = total visits to </a:t>
            </a:r>
            <a:r>
              <a:rPr lang="en-US" sz="2100" dirty="0" err="1"/>
              <a:t>Beede</a:t>
            </a:r>
            <a:r>
              <a:rPr lang="en-US" sz="2100" dirty="0"/>
              <a:t>  (up 22%)</a:t>
            </a:r>
          </a:p>
        </p:txBody>
      </p:sp>
    </p:spTree>
    <p:extLst>
      <p:ext uri="{BB962C8B-B14F-4D97-AF65-F5344CB8AC3E}">
        <p14:creationId xmlns:p14="http://schemas.microsoft.com/office/powerpoint/2010/main" val="33972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14350"/>
            <a:ext cx="67056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2019 - Department accomplishments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81149"/>
            <a:ext cx="7620000" cy="301347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Facility enhancements in 2019</a:t>
            </a:r>
          </a:p>
          <a:p>
            <a:pPr marL="257175" indent="-2571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Beede Center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upgrades in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Cardio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Room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Emerson Playground install of two new glass basketball backboards</a:t>
            </a:r>
          </a:p>
          <a:p>
            <a:pPr marL="257175" indent="-2571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White Pond start up with new restroom trailer and Guard House</a:t>
            </a:r>
          </a:p>
          <a:p>
            <a:pPr marL="257175" indent="-2571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Emerson Pool install of new Water filtration unit &amp; handicap lift</a:t>
            </a:r>
          </a:p>
          <a:p>
            <a:pPr marL="257175" indent="-257175"/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Rideout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Phase II completion (exterior path, batting cages, outdoor exercise)</a:t>
            </a:r>
          </a:p>
        </p:txBody>
      </p:sp>
    </p:spTree>
    <p:extLst>
      <p:ext uri="{BB962C8B-B14F-4D97-AF65-F5344CB8AC3E}">
        <p14:creationId xmlns:p14="http://schemas.microsoft.com/office/powerpoint/2010/main" val="21826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4350"/>
            <a:ext cx="68580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2019 - Department accomplishments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04949"/>
            <a:ext cx="7620000" cy="30896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Program highlights</a:t>
            </a:r>
          </a:p>
          <a:p>
            <a:pPr marL="257175" indent="-257175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Upgraded registration software to </a:t>
            </a:r>
            <a:r>
              <a:rPr lang="en-US" alt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MyRec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Successful planning &amp; implementation of Little Women week in Concord.</a:t>
            </a:r>
          </a:p>
          <a:p>
            <a:pPr marL="257175" indent="-257175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Successful first summer of operation at White’s Pond beach</a:t>
            </a:r>
          </a:p>
          <a:p>
            <a:pPr marL="257175" indent="-257175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of the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operation of afterschool programming at Willard &amp; Thoreau elementary schools (formerly operating by PTG)</a:t>
            </a:r>
          </a:p>
        </p:txBody>
      </p:sp>
    </p:spTree>
    <p:extLst>
      <p:ext uri="{BB962C8B-B14F-4D97-AF65-F5344CB8AC3E}">
        <p14:creationId xmlns:p14="http://schemas.microsoft.com/office/powerpoint/2010/main" val="199205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4417" y="514350"/>
            <a:ext cx="61722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Budgets managed by Recreation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04949"/>
            <a:ext cx="7391400" cy="308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General Fund accounts</a:t>
            </a:r>
          </a:p>
          <a:p>
            <a:pPr marL="600075" lvl="1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Hunt Gym 0001-631-631</a:t>
            </a:r>
          </a:p>
          <a:p>
            <a:pPr marL="600075" lvl="1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Visitor Center building 0001-122-671</a:t>
            </a:r>
          </a:p>
          <a:p>
            <a:pPr marL="600075" lvl="1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55 Church Street 0001-</a:t>
            </a:r>
          </a:p>
          <a:p>
            <a:pPr marL="0" indent="0">
              <a:buNone/>
            </a:pP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Capital Accounts</a:t>
            </a:r>
          </a:p>
          <a:p>
            <a:pPr marL="600075" lvl="1" indent="-257175"/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Rideout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Phase II</a:t>
            </a:r>
          </a:p>
          <a:p>
            <a:pPr marL="600075" lvl="1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White Pond Construction</a:t>
            </a:r>
          </a:p>
          <a:p>
            <a:pPr marL="0" indent="0">
              <a:buNone/>
            </a:pP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Programming accounts</a:t>
            </a:r>
          </a:p>
          <a:p>
            <a:pPr lvl="1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Recreation Revolving 0024-520-630</a:t>
            </a:r>
          </a:p>
          <a:p>
            <a:pPr lvl="1"/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Beede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Swim &amp; Fitness Enterprise 0064-650-650</a:t>
            </a:r>
          </a:p>
        </p:txBody>
      </p:sp>
    </p:spTree>
    <p:extLst>
      <p:ext uri="{BB962C8B-B14F-4D97-AF65-F5344CB8AC3E}">
        <p14:creationId xmlns:p14="http://schemas.microsoft.com/office/powerpoint/2010/main" val="20318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Recreation Revolving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00150"/>
            <a:ext cx="7067550" cy="34325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Fund balance as of June 30, 2019</a:t>
            </a:r>
          </a:p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$1,098,496</a:t>
            </a:r>
            <a:endParaRPr lang="en-US" sz="3300" dirty="0" smtClean="0"/>
          </a:p>
          <a:p>
            <a:pPr marL="342900" lvl="1" indent="0">
              <a:buNone/>
            </a:pPr>
            <a:endParaRPr lang="en-US" sz="33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12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28750"/>
            <a:ext cx="7296150" cy="3203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Recreation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Revolving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Increase wages for minimum wage impact</a:t>
            </a:r>
          </a:p>
          <a:p>
            <a:pPr marL="0" indent="0">
              <a:buNone/>
            </a:pP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Establish Visitor’s Center/Tourism budget</a:t>
            </a:r>
          </a:p>
          <a:p>
            <a:pPr marL="0" indent="0">
              <a:buNone/>
            </a:pP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New staff to manage front desk at 55 Church Street &amp; Hunt Gym</a:t>
            </a:r>
          </a:p>
          <a:p>
            <a:pPr marL="0" indent="0">
              <a:buNone/>
            </a:pP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Facility investment at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Gerow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Park for future program use</a:t>
            </a:r>
          </a:p>
          <a:p>
            <a:pPr marL="257175" indent="-257175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KEEP PROGRAMS AFFORDABLE</a:t>
            </a:r>
          </a:p>
          <a:p>
            <a:pPr marL="257175" indent="-257175"/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8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Driving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063230"/>
            <a:ext cx="7067550" cy="356949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Recreation Revolving</a:t>
            </a:r>
            <a:endParaRPr lang="en-US" sz="3300" dirty="0" smtClean="0"/>
          </a:p>
          <a:p>
            <a:pPr marL="0" indent="0">
              <a:buNone/>
            </a:pPr>
            <a:endParaRPr lang="en-US" sz="3300" dirty="0" smtClean="0"/>
          </a:p>
          <a:p>
            <a:pPr lvl="1"/>
            <a:r>
              <a:rPr lang="en-US" sz="2300" dirty="0" smtClean="0"/>
              <a:t>Effects of minimum wage increase - $40,000</a:t>
            </a:r>
          </a:p>
          <a:p>
            <a:pPr marL="342900" lvl="1" indent="0">
              <a:buNone/>
            </a:pPr>
            <a:endParaRPr lang="en-US" sz="2300" dirty="0" smtClean="0"/>
          </a:p>
          <a:p>
            <a:pPr lvl="1"/>
            <a:r>
              <a:rPr lang="en-US" sz="2300" dirty="0" smtClean="0"/>
              <a:t>General Fund transfers of $</a:t>
            </a:r>
            <a:r>
              <a:rPr lang="en-US" sz="2300" dirty="0" smtClean="0"/>
              <a:t>205,292</a:t>
            </a:r>
            <a:endParaRPr lang="en-US" sz="2300" dirty="0" smtClean="0"/>
          </a:p>
          <a:p>
            <a:pPr marL="342900" lvl="1" indent="0">
              <a:buNone/>
            </a:pPr>
            <a:endParaRPr lang="en-US" sz="2300" dirty="0" smtClean="0"/>
          </a:p>
          <a:p>
            <a:pPr lvl="1"/>
            <a:r>
              <a:rPr lang="en-US" sz="2300" dirty="0" smtClean="0"/>
              <a:t>Capital projects - $200,000 for </a:t>
            </a:r>
            <a:r>
              <a:rPr lang="en-US" sz="2300" dirty="0" err="1" smtClean="0"/>
              <a:t>Gerow</a:t>
            </a:r>
            <a:r>
              <a:rPr lang="en-US" sz="2300" dirty="0" smtClean="0"/>
              <a:t> Park Pavilion, $25,000 Emerson Pool, $5,000 for Computers</a:t>
            </a:r>
          </a:p>
          <a:p>
            <a:pPr marL="342900" lvl="1" indent="0">
              <a:buNone/>
            </a:pPr>
            <a:endParaRPr lang="en-US" sz="2300" dirty="0" smtClean="0"/>
          </a:p>
          <a:p>
            <a:pPr lvl="1"/>
            <a:r>
              <a:rPr lang="en-US" sz="2300" dirty="0" smtClean="0"/>
              <a:t>Increase from additional Administrative staff </a:t>
            </a:r>
            <a:r>
              <a:rPr lang="en-US" sz="2300" dirty="0"/>
              <a:t>-</a:t>
            </a:r>
            <a:r>
              <a:rPr lang="en-US" sz="2300" dirty="0" smtClean="0"/>
              <a:t> $22,185</a:t>
            </a:r>
          </a:p>
          <a:p>
            <a:pPr lvl="1"/>
            <a:endParaRPr lang="en-US" sz="2300" dirty="0"/>
          </a:p>
          <a:p>
            <a:pPr lvl="1"/>
            <a:r>
              <a:rPr lang="en-US" sz="2300" dirty="0" smtClean="0"/>
              <a:t>Financial Assistance/Aid of $145,000 ($134,000 in loss revenue)</a:t>
            </a:r>
          </a:p>
          <a:p>
            <a:pPr marL="342900" lvl="1" indent="0">
              <a:buNone/>
            </a:pPr>
            <a:endParaRPr lang="en-US" sz="33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3732</TotalTime>
  <Words>945</Words>
  <Application>Microsoft Office PowerPoint</Application>
  <PresentationFormat>On-screen Show (16:9)</PresentationFormat>
  <Paragraphs>204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Concord Recreation Budget Presentation FY21</vt:lpstr>
      <vt:lpstr>Concord Recreation COVID-19 Impact</vt:lpstr>
      <vt:lpstr>Concord Recreation by the numbers…….</vt:lpstr>
      <vt:lpstr>2019 - Department accomplishments </vt:lpstr>
      <vt:lpstr>2019 - Department accomplishments </vt:lpstr>
      <vt:lpstr>Budgets managed by Recreation</vt:lpstr>
      <vt:lpstr>Recreation Revolving</vt:lpstr>
      <vt:lpstr>Budget Goals</vt:lpstr>
      <vt:lpstr>Budget Driving Factors</vt:lpstr>
      <vt:lpstr>General Fund Transfers</vt:lpstr>
      <vt:lpstr>Concord Recreation Financial Assistance Program Summer 2019 &amp; School Year 2019/20</vt:lpstr>
      <vt:lpstr>Town of Concord Employee Discounts Summer Camp 2018 &amp; 2019</vt:lpstr>
      <vt:lpstr>PowerPoint Presentation</vt:lpstr>
      <vt:lpstr>Hunt Operating Bottom line</vt:lpstr>
      <vt:lpstr>Beede Swim &amp; Fitness</vt:lpstr>
      <vt:lpstr>Swim &amp; Fitness Enterprise</vt:lpstr>
      <vt:lpstr>Budget Goals</vt:lpstr>
      <vt:lpstr>Budget Driving Factors</vt:lpstr>
      <vt:lpstr>General Fund Transfers</vt:lpstr>
      <vt:lpstr>Town of Concord Employee Discounts Beede 2019</vt:lpstr>
      <vt:lpstr>CCHS Swim Team Estimated Use Value</vt:lpstr>
      <vt:lpstr>PowerPoint Presentation</vt:lpstr>
      <vt:lpstr>Beede Operating Bottom line</vt:lpstr>
      <vt:lpstr>Marketing &amp; Sales Manager</vt:lpstr>
      <vt:lpstr>Membership Trends</vt:lpstr>
      <vt:lpstr>Concord Recreation Budget Presentation FY21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Ryan Kane</cp:lastModifiedBy>
  <cp:revision>51</cp:revision>
  <cp:lastPrinted>2020-05-05T19:52:34Z</cp:lastPrinted>
  <dcterms:created xsi:type="dcterms:W3CDTF">2018-11-06T01:42:37Z</dcterms:created>
  <dcterms:modified xsi:type="dcterms:W3CDTF">2020-05-06T23:06:37Z</dcterms:modified>
</cp:coreProperties>
</file>