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5" r:id="rId2"/>
    <p:sldId id="257" r:id="rId3"/>
    <p:sldId id="276" r:id="rId4"/>
    <p:sldId id="277" r:id="rId5"/>
    <p:sldId id="274" r:id="rId6"/>
    <p:sldId id="260" r:id="rId7"/>
    <p:sldId id="279" r:id="rId8"/>
    <p:sldId id="281" r:id="rId9"/>
    <p:sldId id="282" r:id="rId10"/>
    <p:sldId id="283" r:id="rId11"/>
  </p:sldIdLst>
  <p:sldSz cx="9144000" cy="5143500" type="screen16x9"/>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A254"/>
    <a:srgbClr val="1D328B"/>
    <a:srgbClr val="0C25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93" autoAdjust="0"/>
    <p:restoredTop sz="63102" autoAdjust="0"/>
  </p:normalViewPr>
  <p:slideViewPr>
    <p:cSldViewPr>
      <p:cViewPr varScale="1">
        <p:scale>
          <a:sx n="95" d="100"/>
          <a:sy n="95" d="100"/>
        </p:scale>
        <p:origin x="1986" y="78"/>
      </p:cViewPr>
      <p:guideLst>
        <p:guide orient="horz" pos="1620"/>
        <p:guide pos="2880"/>
      </p:guideLst>
    </p:cSldViewPr>
  </p:slideViewPr>
  <p:notesTextViewPr>
    <p:cViewPr>
      <p:scale>
        <a:sx n="66" d="100"/>
        <a:sy n="66"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C0BA30-745A-4B37-A36A-11F05998A385}"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A88E95C8-A8FA-4A54-A34B-1C03992983AE}">
      <dgm:prSet phldrT="[Text]" custT="1"/>
      <dgm:spPr>
        <a:solidFill>
          <a:srgbClr val="FFC000"/>
        </a:solidFill>
        <a:ln>
          <a:solidFill>
            <a:schemeClr val="tx1"/>
          </a:solidFill>
        </a:ln>
      </dgm:spPr>
      <dgm:t>
        <a:bodyPr/>
        <a:lstStyle/>
        <a:p>
          <a:r>
            <a:rPr lang="en-US" sz="900" dirty="0">
              <a:solidFill>
                <a:sysClr val="windowText" lastClr="000000"/>
              </a:solidFill>
            </a:rPr>
            <a:t>Town</a:t>
          </a:r>
          <a:r>
            <a:rPr lang="en-US" sz="900" dirty="0"/>
            <a:t> </a:t>
          </a:r>
          <a:r>
            <a:rPr lang="en-US" sz="900" dirty="0">
              <a:solidFill>
                <a:sysClr val="windowText" lastClr="000000"/>
              </a:solidFill>
            </a:rPr>
            <a:t>Manager</a:t>
          </a:r>
        </a:p>
      </dgm:t>
    </dgm:pt>
    <dgm:pt modelId="{42A22A27-BDE0-466D-85C9-ED62401CECCB}" type="parTrans" cxnId="{DF3FFABC-A99D-4595-8713-7AA92A2D4242}">
      <dgm:prSet/>
      <dgm:spPr/>
      <dgm:t>
        <a:bodyPr/>
        <a:lstStyle/>
        <a:p>
          <a:endParaRPr lang="en-US" sz="900"/>
        </a:p>
      </dgm:t>
    </dgm:pt>
    <dgm:pt modelId="{4576489E-CEE5-4C86-95F8-6CFF489FE103}" type="sibTrans" cxnId="{DF3FFABC-A99D-4595-8713-7AA92A2D4242}">
      <dgm:prSet/>
      <dgm:spPr/>
      <dgm:t>
        <a:bodyPr/>
        <a:lstStyle/>
        <a:p>
          <a:endParaRPr lang="en-US" sz="900"/>
        </a:p>
      </dgm:t>
    </dgm:pt>
    <dgm:pt modelId="{704808D2-81D7-4C55-91E8-CA593C741B53}">
      <dgm:prSet phldrT="[Text]" custT="1"/>
      <dgm:spPr>
        <a:solidFill>
          <a:srgbClr val="FFFF00"/>
        </a:solidFill>
        <a:ln>
          <a:solidFill>
            <a:schemeClr val="tx1"/>
          </a:solidFill>
        </a:ln>
      </dgm:spPr>
      <dgm:t>
        <a:bodyPr/>
        <a:lstStyle/>
        <a:p>
          <a:r>
            <a:rPr lang="en-US" sz="900" dirty="0">
              <a:solidFill>
                <a:sysClr val="windowText" lastClr="000000"/>
              </a:solidFill>
            </a:rPr>
            <a:t>Deputy Town Manager (1 FTE)</a:t>
          </a:r>
        </a:p>
      </dgm:t>
    </dgm:pt>
    <dgm:pt modelId="{2528631D-ADEA-4956-92B7-4D14740020E4}" type="parTrans" cxnId="{C896A2F4-86D0-4049-A448-A78AC34294FE}">
      <dgm:prSet/>
      <dgm:spPr/>
      <dgm:t>
        <a:bodyPr/>
        <a:lstStyle/>
        <a:p>
          <a:endParaRPr lang="en-US"/>
        </a:p>
      </dgm:t>
    </dgm:pt>
    <dgm:pt modelId="{099E87F2-9416-4FC4-BC4A-FE684B00FE85}" type="sibTrans" cxnId="{C896A2F4-86D0-4049-A448-A78AC34294FE}">
      <dgm:prSet/>
      <dgm:spPr/>
      <dgm:t>
        <a:bodyPr/>
        <a:lstStyle/>
        <a:p>
          <a:endParaRPr lang="en-US"/>
        </a:p>
      </dgm:t>
    </dgm:pt>
    <dgm:pt modelId="{2E91E98C-2D94-41BC-B159-2D4B54DE6D91}">
      <dgm:prSet phldrT="[Text]" custT="1"/>
      <dgm:spPr>
        <a:solidFill>
          <a:schemeClr val="accent1"/>
        </a:solidFill>
        <a:ln>
          <a:solidFill>
            <a:schemeClr val="tx1"/>
          </a:solidFill>
        </a:ln>
      </dgm:spPr>
      <dgm:t>
        <a:bodyPr/>
        <a:lstStyle/>
        <a:p>
          <a:r>
            <a:rPr lang="en-US" sz="900" dirty="0">
              <a:solidFill>
                <a:schemeClr val="bg1"/>
              </a:solidFill>
            </a:rPr>
            <a:t>Public Information and Communications Manager (1 FTE)</a:t>
          </a:r>
        </a:p>
      </dgm:t>
    </dgm:pt>
    <dgm:pt modelId="{88A20380-9A3B-4751-94F0-C4A43C705180}" type="parTrans" cxnId="{C65EAC27-2FFE-4E75-9673-AF45633C95EA}">
      <dgm:prSet/>
      <dgm:spPr/>
      <dgm:t>
        <a:bodyPr/>
        <a:lstStyle/>
        <a:p>
          <a:endParaRPr lang="en-US"/>
        </a:p>
      </dgm:t>
    </dgm:pt>
    <dgm:pt modelId="{0EBA0E26-8FF9-4442-B722-26F87FA0B11B}" type="sibTrans" cxnId="{C65EAC27-2FFE-4E75-9673-AF45633C95EA}">
      <dgm:prSet/>
      <dgm:spPr/>
      <dgm:t>
        <a:bodyPr/>
        <a:lstStyle/>
        <a:p>
          <a:endParaRPr lang="en-US"/>
        </a:p>
      </dgm:t>
    </dgm:pt>
    <dgm:pt modelId="{874A5B32-8854-4CB8-BF2E-F94D903524A7}">
      <dgm:prSet phldrT="[Text]" custT="1"/>
      <dgm:spPr>
        <a:solidFill>
          <a:schemeClr val="accent1">
            <a:lumMod val="20000"/>
            <a:lumOff val="80000"/>
          </a:schemeClr>
        </a:solidFill>
        <a:ln>
          <a:solidFill>
            <a:schemeClr val="tx1"/>
          </a:solidFill>
        </a:ln>
      </dgm:spPr>
      <dgm:t>
        <a:bodyPr/>
        <a:lstStyle/>
        <a:p>
          <a:r>
            <a:rPr lang="en-US" sz="900" dirty="0">
              <a:solidFill>
                <a:sysClr val="windowText" lastClr="000000"/>
              </a:solidFill>
            </a:rPr>
            <a:t>Studio Manager       (1 FTE)</a:t>
          </a:r>
        </a:p>
      </dgm:t>
    </dgm:pt>
    <dgm:pt modelId="{8B97A2E5-A3EC-4B39-962A-DF889AA3A877}" type="parTrans" cxnId="{84476965-EE1D-4B7A-AA68-FA19C2D67B47}">
      <dgm:prSet/>
      <dgm:spPr/>
      <dgm:t>
        <a:bodyPr/>
        <a:lstStyle/>
        <a:p>
          <a:endParaRPr lang="en-US"/>
        </a:p>
      </dgm:t>
    </dgm:pt>
    <dgm:pt modelId="{9E9BE040-5964-4792-B362-73AC9964F749}" type="sibTrans" cxnId="{84476965-EE1D-4B7A-AA68-FA19C2D67B47}">
      <dgm:prSet/>
      <dgm:spPr/>
      <dgm:t>
        <a:bodyPr/>
        <a:lstStyle/>
        <a:p>
          <a:endParaRPr lang="en-US"/>
        </a:p>
      </dgm:t>
    </dgm:pt>
    <dgm:pt modelId="{B5AB9D49-8DB0-4D0B-9E1F-3A3575A8A823}">
      <dgm:prSet phldrT="[Text]" custT="1"/>
      <dgm:spPr>
        <a:solidFill>
          <a:schemeClr val="accent1">
            <a:lumMod val="20000"/>
            <a:lumOff val="80000"/>
          </a:schemeClr>
        </a:solidFill>
        <a:ln>
          <a:solidFill>
            <a:schemeClr val="tx1"/>
          </a:solidFill>
        </a:ln>
      </dgm:spPr>
      <dgm:t>
        <a:bodyPr/>
        <a:lstStyle/>
        <a:p>
          <a:r>
            <a:rPr lang="en-US" sz="900" dirty="0">
              <a:solidFill>
                <a:sysClr val="windowText" lastClr="000000"/>
              </a:solidFill>
            </a:rPr>
            <a:t>Educational Coordinator (1 FTE)</a:t>
          </a:r>
        </a:p>
      </dgm:t>
    </dgm:pt>
    <dgm:pt modelId="{1398A2F5-6075-4A93-81CA-F21747483A92}" type="parTrans" cxnId="{5A1CFE55-EEA5-43E8-885A-EBB014CF90D8}">
      <dgm:prSet/>
      <dgm:spPr/>
      <dgm:t>
        <a:bodyPr/>
        <a:lstStyle/>
        <a:p>
          <a:endParaRPr lang="en-US"/>
        </a:p>
      </dgm:t>
    </dgm:pt>
    <dgm:pt modelId="{CC3BA8A3-213F-400D-8CC5-5A2DFB15D91D}" type="sibTrans" cxnId="{5A1CFE55-EEA5-43E8-885A-EBB014CF90D8}">
      <dgm:prSet/>
      <dgm:spPr/>
      <dgm:t>
        <a:bodyPr/>
        <a:lstStyle/>
        <a:p>
          <a:endParaRPr lang="en-US"/>
        </a:p>
      </dgm:t>
    </dgm:pt>
    <dgm:pt modelId="{B29D41FD-C3C3-4D41-8EA0-5D8545AE8C6F}">
      <dgm:prSet phldrT="[Text]" custT="1"/>
      <dgm:spPr>
        <a:solidFill>
          <a:schemeClr val="accent1">
            <a:lumMod val="20000"/>
            <a:lumOff val="80000"/>
          </a:schemeClr>
        </a:solidFill>
        <a:ln>
          <a:solidFill>
            <a:schemeClr val="tx1"/>
          </a:solidFill>
        </a:ln>
      </dgm:spPr>
      <dgm:t>
        <a:bodyPr/>
        <a:lstStyle/>
        <a:p>
          <a:r>
            <a:rPr lang="en-US" sz="900" dirty="0">
              <a:solidFill>
                <a:sysClr val="windowText" lastClr="000000"/>
              </a:solidFill>
            </a:rPr>
            <a:t>Media Technician    (1 FTE)</a:t>
          </a:r>
        </a:p>
      </dgm:t>
    </dgm:pt>
    <dgm:pt modelId="{67A23972-045F-4E70-854E-B865ECE40A16}" type="parTrans" cxnId="{9C46A3FA-96D3-4AB9-8419-AF1CA91BBCF9}">
      <dgm:prSet/>
      <dgm:spPr/>
      <dgm:t>
        <a:bodyPr/>
        <a:lstStyle/>
        <a:p>
          <a:endParaRPr lang="en-US"/>
        </a:p>
      </dgm:t>
    </dgm:pt>
    <dgm:pt modelId="{36A162EB-806E-4BC5-B85A-2C959618B3F8}" type="sibTrans" cxnId="{9C46A3FA-96D3-4AB9-8419-AF1CA91BBCF9}">
      <dgm:prSet/>
      <dgm:spPr/>
      <dgm:t>
        <a:bodyPr/>
        <a:lstStyle/>
        <a:p>
          <a:endParaRPr lang="en-US"/>
        </a:p>
      </dgm:t>
    </dgm:pt>
    <dgm:pt modelId="{D2431DB5-D0E8-456A-B3FD-78B79128E70D}">
      <dgm:prSet phldrT="[Text]" custT="1"/>
      <dgm:spPr>
        <a:solidFill>
          <a:schemeClr val="accent1">
            <a:lumMod val="20000"/>
            <a:lumOff val="80000"/>
          </a:schemeClr>
        </a:solidFill>
        <a:ln>
          <a:solidFill>
            <a:schemeClr val="tx1"/>
          </a:solidFill>
        </a:ln>
      </dgm:spPr>
      <dgm:t>
        <a:bodyPr/>
        <a:lstStyle/>
        <a:p>
          <a:r>
            <a:rPr lang="en-US" sz="900" dirty="0">
              <a:solidFill>
                <a:sysClr val="windowText" lastClr="000000"/>
              </a:solidFill>
            </a:rPr>
            <a:t>Videographers      (1.5 FTEs)</a:t>
          </a:r>
        </a:p>
      </dgm:t>
    </dgm:pt>
    <dgm:pt modelId="{8016BD08-9ADD-473F-A6F4-F36FF440BF1A}" type="parTrans" cxnId="{820241BD-0E6B-49FD-AA76-4EC6EBFD5FBB}">
      <dgm:prSet/>
      <dgm:spPr/>
      <dgm:t>
        <a:bodyPr/>
        <a:lstStyle/>
        <a:p>
          <a:endParaRPr lang="en-US"/>
        </a:p>
      </dgm:t>
    </dgm:pt>
    <dgm:pt modelId="{53FE980E-9AB8-499D-B695-EFC66A7BBCA0}" type="sibTrans" cxnId="{820241BD-0E6B-49FD-AA76-4EC6EBFD5FBB}">
      <dgm:prSet/>
      <dgm:spPr/>
      <dgm:t>
        <a:bodyPr/>
        <a:lstStyle/>
        <a:p>
          <a:endParaRPr lang="en-US"/>
        </a:p>
      </dgm:t>
    </dgm:pt>
    <dgm:pt modelId="{5E177A74-B819-401F-BAD3-B5B8C4957E94}">
      <dgm:prSet phldrT="[Text]" custT="1"/>
      <dgm:spPr>
        <a:solidFill>
          <a:schemeClr val="accent1">
            <a:lumMod val="20000"/>
            <a:lumOff val="80000"/>
          </a:schemeClr>
        </a:solidFill>
        <a:ln>
          <a:solidFill>
            <a:schemeClr val="tx1"/>
          </a:solidFill>
        </a:ln>
      </dgm:spPr>
      <dgm:t>
        <a:bodyPr/>
        <a:lstStyle/>
        <a:p>
          <a:r>
            <a:rPr lang="en-US" sz="900" dirty="0">
              <a:solidFill>
                <a:sysClr val="windowText" lastClr="000000"/>
              </a:solidFill>
            </a:rPr>
            <a:t>Lead Producer          (1 FTE)</a:t>
          </a:r>
        </a:p>
      </dgm:t>
    </dgm:pt>
    <dgm:pt modelId="{519370F4-7F84-4F1B-9873-8A25996B4175}" type="parTrans" cxnId="{B3E78636-F035-4F3E-A413-699553E0D1C4}">
      <dgm:prSet/>
      <dgm:spPr/>
      <dgm:t>
        <a:bodyPr/>
        <a:lstStyle/>
        <a:p>
          <a:endParaRPr lang="en-US"/>
        </a:p>
      </dgm:t>
    </dgm:pt>
    <dgm:pt modelId="{6BEA517A-6081-4463-82B6-AB6F857FA05C}" type="sibTrans" cxnId="{B3E78636-F035-4F3E-A413-699553E0D1C4}">
      <dgm:prSet/>
      <dgm:spPr/>
      <dgm:t>
        <a:bodyPr/>
        <a:lstStyle/>
        <a:p>
          <a:endParaRPr lang="en-US"/>
        </a:p>
      </dgm:t>
    </dgm:pt>
    <dgm:pt modelId="{624694AE-7097-4009-9611-991B31D8787F}" type="pres">
      <dgm:prSet presAssocID="{8DC0BA30-745A-4B37-A36A-11F05998A385}" presName="hierChild1" presStyleCnt="0">
        <dgm:presLayoutVars>
          <dgm:chPref val="1"/>
          <dgm:dir/>
          <dgm:animOne val="branch"/>
          <dgm:animLvl val="lvl"/>
          <dgm:resizeHandles/>
        </dgm:presLayoutVars>
      </dgm:prSet>
      <dgm:spPr/>
    </dgm:pt>
    <dgm:pt modelId="{D5A14B6A-9FB0-43A8-9781-79787603459C}" type="pres">
      <dgm:prSet presAssocID="{A88E95C8-A8FA-4A54-A34B-1C03992983AE}" presName="hierRoot1" presStyleCnt="0"/>
      <dgm:spPr/>
    </dgm:pt>
    <dgm:pt modelId="{FC48DD4D-1289-4619-B2A4-5516D14DEB82}" type="pres">
      <dgm:prSet presAssocID="{A88E95C8-A8FA-4A54-A34B-1C03992983AE}" presName="composite" presStyleCnt="0"/>
      <dgm:spPr/>
    </dgm:pt>
    <dgm:pt modelId="{2B593888-8FC7-491D-8AEE-D44F6DCC11BF}" type="pres">
      <dgm:prSet presAssocID="{A88E95C8-A8FA-4A54-A34B-1C03992983AE}" presName="background" presStyleLbl="node0" presStyleIdx="0" presStyleCnt="1"/>
      <dgm:spPr/>
    </dgm:pt>
    <dgm:pt modelId="{ED022C5E-552F-4F2D-9276-C5575E8D1C9B}" type="pres">
      <dgm:prSet presAssocID="{A88E95C8-A8FA-4A54-A34B-1C03992983AE}" presName="text" presStyleLbl="fgAcc0" presStyleIdx="0" presStyleCnt="1" custScaleX="270343">
        <dgm:presLayoutVars>
          <dgm:chPref val="3"/>
        </dgm:presLayoutVars>
      </dgm:prSet>
      <dgm:spPr/>
    </dgm:pt>
    <dgm:pt modelId="{7A2A6BB3-85E9-4AC6-935A-D9F7E395BF11}" type="pres">
      <dgm:prSet presAssocID="{A88E95C8-A8FA-4A54-A34B-1C03992983AE}" presName="hierChild2" presStyleCnt="0"/>
      <dgm:spPr/>
    </dgm:pt>
    <dgm:pt modelId="{6F7B4513-9212-408E-906F-2A64F5368749}" type="pres">
      <dgm:prSet presAssocID="{2528631D-ADEA-4956-92B7-4D14740020E4}" presName="Name10" presStyleLbl="parChTrans1D2" presStyleIdx="0" presStyleCnt="1"/>
      <dgm:spPr/>
    </dgm:pt>
    <dgm:pt modelId="{707CB570-03FE-4FE6-AAE7-2457BEE7C7B4}" type="pres">
      <dgm:prSet presAssocID="{704808D2-81D7-4C55-91E8-CA593C741B53}" presName="hierRoot2" presStyleCnt="0"/>
      <dgm:spPr/>
    </dgm:pt>
    <dgm:pt modelId="{3870C1DA-94A2-4074-8C96-7536CCD7C4C6}" type="pres">
      <dgm:prSet presAssocID="{704808D2-81D7-4C55-91E8-CA593C741B53}" presName="composite2" presStyleCnt="0"/>
      <dgm:spPr/>
    </dgm:pt>
    <dgm:pt modelId="{9131E6FB-FDD6-44FE-A2D8-94259BDF48B9}" type="pres">
      <dgm:prSet presAssocID="{704808D2-81D7-4C55-91E8-CA593C741B53}" presName="background2" presStyleLbl="node2" presStyleIdx="0" presStyleCnt="1"/>
      <dgm:spPr/>
    </dgm:pt>
    <dgm:pt modelId="{46E859C4-DA7F-4BB8-8A42-EF5A0FD4FEA5}" type="pres">
      <dgm:prSet presAssocID="{704808D2-81D7-4C55-91E8-CA593C741B53}" presName="text2" presStyleLbl="fgAcc2" presStyleIdx="0" presStyleCnt="1" custScaleX="270050" custLinFactNeighborX="1" custLinFactNeighborY="-3328">
        <dgm:presLayoutVars>
          <dgm:chPref val="3"/>
        </dgm:presLayoutVars>
      </dgm:prSet>
      <dgm:spPr/>
    </dgm:pt>
    <dgm:pt modelId="{4B8CED2D-DFE0-45CB-9A08-4FB83ECCE2D2}" type="pres">
      <dgm:prSet presAssocID="{704808D2-81D7-4C55-91E8-CA593C741B53}" presName="hierChild3" presStyleCnt="0"/>
      <dgm:spPr/>
    </dgm:pt>
    <dgm:pt modelId="{0AC59398-F837-49A6-AF45-D44EDB4A0C19}" type="pres">
      <dgm:prSet presAssocID="{88A20380-9A3B-4751-94F0-C4A43C705180}" presName="Name17" presStyleLbl="parChTrans1D3" presStyleIdx="0" presStyleCnt="1"/>
      <dgm:spPr/>
    </dgm:pt>
    <dgm:pt modelId="{37597A9E-9E42-4938-AB93-CA5754508E81}" type="pres">
      <dgm:prSet presAssocID="{2E91E98C-2D94-41BC-B159-2D4B54DE6D91}" presName="hierRoot3" presStyleCnt="0"/>
      <dgm:spPr/>
    </dgm:pt>
    <dgm:pt modelId="{CE5210FE-46F7-4687-9024-711155529128}" type="pres">
      <dgm:prSet presAssocID="{2E91E98C-2D94-41BC-B159-2D4B54DE6D91}" presName="composite3" presStyleCnt="0"/>
      <dgm:spPr/>
    </dgm:pt>
    <dgm:pt modelId="{E7158A3E-493B-4F34-AE70-F98751ED50E1}" type="pres">
      <dgm:prSet presAssocID="{2E91E98C-2D94-41BC-B159-2D4B54DE6D91}" presName="background3" presStyleLbl="node3" presStyleIdx="0" presStyleCnt="1"/>
      <dgm:spPr/>
    </dgm:pt>
    <dgm:pt modelId="{C3A0E0A2-A888-4CC6-8767-92C2615D8657}" type="pres">
      <dgm:prSet presAssocID="{2E91E98C-2D94-41BC-B159-2D4B54DE6D91}" presName="text3" presStyleLbl="fgAcc3" presStyleIdx="0" presStyleCnt="1" custScaleX="270343" custLinFactNeighborX="11405" custLinFactNeighborY="-7294">
        <dgm:presLayoutVars>
          <dgm:chPref val="3"/>
        </dgm:presLayoutVars>
      </dgm:prSet>
      <dgm:spPr/>
    </dgm:pt>
    <dgm:pt modelId="{A216BA5C-7FF1-418C-8554-CB8E493FFDA9}" type="pres">
      <dgm:prSet presAssocID="{2E91E98C-2D94-41BC-B159-2D4B54DE6D91}" presName="hierChild4" presStyleCnt="0"/>
      <dgm:spPr/>
    </dgm:pt>
    <dgm:pt modelId="{C8B30616-D96B-486E-947F-DDB92421FF4B}" type="pres">
      <dgm:prSet presAssocID="{8B97A2E5-A3EC-4B39-962A-DF889AA3A877}" presName="Name23" presStyleLbl="parChTrans1D4" presStyleIdx="0" presStyleCnt="5"/>
      <dgm:spPr/>
    </dgm:pt>
    <dgm:pt modelId="{5185CC47-6358-4320-B777-0A801CB61CA8}" type="pres">
      <dgm:prSet presAssocID="{874A5B32-8854-4CB8-BF2E-F94D903524A7}" presName="hierRoot4" presStyleCnt="0"/>
      <dgm:spPr/>
    </dgm:pt>
    <dgm:pt modelId="{52D4BB36-6011-4C30-B594-0EB0D78334CB}" type="pres">
      <dgm:prSet presAssocID="{874A5B32-8854-4CB8-BF2E-F94D903524A7}" presName="composite4" presStyleCnt="0"/>
      <dgm:spPr/>
    </dgm:pt>
    <dgm:pt modelId="{1B0B8C95-8E36-431F-BF87-59D2CC22F091}" type="pres">
      <dgm:prSet presAssocID="{874A5B32-8854-4CB8-BF2E-F94D903524A7}" presName="background4" presStyleLbl="node4" presStyleIdx="0" presStyleCnt="5"/>
      <dgm:spPr/>
    </dgm:pt>
    <dgm:pt modelId="{DD9237D5-AE96-4068-97C7-68449A228636}" type="pres">
      <dgm:prSet presAssocID="{874A5B32-8854-4CB8-BF2E-F94D903524A7}" presName="text4" presStyleLbl="fgAcc4" presStyleIdx="0" presStyleCnt="5">
        <dgm:presLayoutVars>
          <dgm:chPref val="3"/>
        </dgm:presLayoutVars>
      </dgm:prSet>
      <dgm:spPr/>
    </dgm:pt>
    <dgm:pt modelId="{FA9375B3-5235-4C6A-8EC5-271A3D656CEB}" type="pres">
      <dgm:prSet presAssocID="{874A5B32-8854-4CB8-BF2E-F94D903524A7}" presName="hierChild5" presStyleCnt="0"/>
      <dgm:spPr/>
    </dgm:pt>
    <dgm:pt modelId="{6E6A88F5-B98F-49E7-A1CD-1CBA17CDFA0F}" type="pres">
      <dgm:prSet presAssocID="{67A23972-045F-4E70-854E-B865ECE40A16}" presName="Name23" presStyleLbl="parChTrans1D4" presStyleIdx="1" presStyleCnt="5"/>
      <dgm:spPr/>
    </dgm:pt>
    <dgm:pt modelId="{D568B368-F0F9-4982-89C4-239F83732307}" type="pres">
      <dgm:prSet presAssocID="{B29D41FD-C3C3-4D41-8EA0-5D8545AE8C6F}" presName="hierRoot4" presStyleCnt="0"/>
      <dgm:spPr/>
    </dgm:pt>
    <dgm:pt modelId="{85CBCAF9-CA03-4559-81E9-6AE32FEFF8D7}" type="pres">
      <dgm:prSet presAssocID="{B29D41FD-C3C3-4D41-8EA0-5D8545AE8C6F}" presName="composite4" presStyleCnt="0"/>
      <dgm:spPr/>
    </dgm:pt>
    <dgm:pt modelId="{A1E6C070-15E7-45F3-BDD7-8BDEFD67E23D}" type="pres">
      <dgm:prSet presAssocID="{B29D41FD-C3C3-4D41-8EA0-5D8545AE8C6F}" presName="background4" presStyleLbl="node4" presStyleIdx="1" presStyleCnt="5"/>
      <dgm:spPr/>
    </dgm:pt>
    <dgm:pt modelId="{750B04CA-4A08-47D4-ABD2-E13B9B572730}" type="pres">
      <dgm:prSet presAssocID="{B29D41FD-C3C3-4D41-8EA0-5D8545AE8C6F}" presName="text4" presStyleLbl="fgAcc4" presStyleIdx="1" presStyleCnt="5">
        <dgm:presLayoutVars>
          <dgm:chPref val="3"/>
        </dgm:presLayoutVars>
      </dgm:prSet>
      <dgm:spPr/>
    </dgm:pt>
    <dgm:pt modelId="{1DF51D96-E9A9-439A-92C3-D51364E5D808}" type="pres">
      <dgm:prSet presAssocID="{B29D41FD-C3C3-4D41-8EA0-5D8545AE8C6F}" presName="hierChild5" presStyleCnt="0"/>
      <dgm:spPr/>
    </dgm:pt>
    <dgm:pt modelId="{07021BDA-DBDC-472A-AF5C-9E50FB22DCF5}" type="pres">
      <dgm:prSet presAssocID="{519370F4-7F84-4F1B-9873-8A25996B4175}" presName="Name23" presStyleLbl="parChTrans1D4" presStyleIdx="2" presStyleCnt="5"/>
      <dgm:spPr/>
    </dgm:pt>
    <dgm:pt modelId="{F12316BC-D728-4E00-843C-58E9843567A2}" type="pres">
      <dgm:prSet presAssocID="{5E177A74-B819-401F-BAD3-B5B8C4957E94}" presName="hierRoot4" presStyleCnt="0"/>
      <dgm:spPr/>
    </dgm:pt>
    <dgm:pt modelId="{C63C509D-100F-4BF5-900D-DEC6C02FA174}" type="pres">
      <dgm:prSet presAssocID="{5E177A74-B819-401F-BAD3-B5B8C4957E94}" presName="composite4" presStyleCnt="0"/>
      <dgm:spPr/>
    </dgm:pt>
    <dgm:pt modelId="{48814B68-6E3A-4F90-999F-E3808687DDB0}" type="pres">
      <dgm:prSet presAssocID="{5E177A74-B819-401F-BAD3-B5B8C4957E94}" presName="background4" presStyleLbl="node4" presStyleIdx="2" presStyleCnt="5"/>
      <dgm:spPr/>
    </dgm:pt>
    <dgm:pt modelId="{B87BEF7C-8E5C-4CBB-86BF-967EBF4FA2CE}" type="pres">
      <dgm:prSet presAssocID="{5E177A74-B819-401F-BAD3-B5B8C4957E94}" presName="text4" presStyleLbl="fgAcc4" presStyleIdx="2" presStyleCnt="5">
        <dgm:presLayoutVars>
          <dgm:chPref val="3"/>
        </dgm:presLayoutVars>
      </dgm:prSet>
      <dgm:spPr/>
    </dgm:pt>
    <dgm:pt modelId="{B718AE0F-0300-400C-8DC2-B2F9E7E90A87}" type="pres">
      <dgm:prSet presAssocID="{5E177A74-B819-401F-BAD3-B5B8C4957E94}" presName="hierChild5" presStyleCnt="0"/>
      <dgm:spPr/>
    </dgm:pt>
    <dgm:pt modelId="{E91E52A5-6778-4460-8A7A-06AF20068A9E}" type="pres">
      <dgm:prSet presAssocID="{8016BD08-9ADD-473F-A6F4-F36FF440BF1A}" presName="Name23" presStyleLbl="parChTrans1D4" presStyleIdx="3" presStyleCnt="5"/>
      <dgm:spPr/>
    </dgm:pt>
    <dgm:pt modelId="{7422229B-C37E-4595-87F4-AF92020A6709}" type="pres">
      <dgm:prSet presAssocID="{D2431DB5-D0E8-456A-B3FD-78B79128E70D}" presName="hierRoot4" presStyleCnt="0"/>
      <dgm:spPr/>
    </dgm:pt>
    <dgm:pt modelId="{B25C4121-346F-4212-9C05-53C1AF35D421}" type="pres">
      <dgm:prSet presAssocID="{D2431DB5-D0E8-456A-B3FD-78B79128E70D}" presName="composite4" presStyleCnt="0"/>
      <dgm:spPr/>
    </dgm:pt>
    <dgm:pt modelId="{8DABF5B2-AADA-48D0-BE0C-C647BB46579B}" type="pres">
      <dgm:prSet presAssocID="{D2431DB5-D0E8-456A-B3FD-78B79128E70D}" presName="background4" presStyleLbl="node4" presStyleIdx="3" presStyleCnt="5"/>
      <dgm:spPr/>
    </dgm:pt>
    <dgm:pt modelId="{DDD56BFB-91B6-4E9C-B71E-2486205A8544}" type="pres">
      <dgm:prSet presAssocID="{D2431DB5-D0E8-456A-B3FD-78B79128E70D}" presName="text4" presStyleLbl="fgAcc4" presStyleIdx="3" presStyleCnt="5" custScaleX="135245">
        <dgm:presLayoutVars>
          <dgm:chPref val="3"/>
        </dgm:presLayoutVars>
      </dgm:prSet>
      <dgm:spPr/>
    </dgm:pt>
    <dgm:pt modelId="{32F59CE5-CF59-410D-A468-AD0E523046FF}" type="pres">
      <dgm:prSet presAssocID="{D2431DB5-D0E8-456A-B3FD-78B79128E70D}" presName="hierChild5" presStyleCnt="0"/>
      <dgm:spPr/>
    </dgm:pt>
    <dgm:pt modelId="{F8253283-5CC0-42C2-ACD8-BE5607CE0E6C}" type="pres">
      <dgm:prSet presAssocID="{1398A2F5-6075-4A93-81CA-F21747483A92}" presName="Name23" presStyleLbl="parChTrans1D4" presStyleIdx="4" presStyleCnt="5"/>
      <dgm:spPr/>
    </dgm:pt>
    <dgm:pt modelId="{E4DE1C8D-6E00-4B77-8B25-2985E887F60E}" type="pres">
      <dgm:prSet presAssocID="{B5AB9D49-8DB0-4D0B-9E1F-3A3575A8A823}" presName="hierRoot4" presStyleCnt="0"/>
      <dgm:spPr/>
    </dgm:pt>
    <dgm:pt modelId="{B178B344-61AC-4001-9BCF-89F51DA38300}" type="pres">
      <dgm:prSet presAssocID="{B5AB9D49-8DB0-4D0B-9E1F-3A3575A8A823}" presName="composite4" presStyleCnt="0"/>
      <dgm:spPr/>
    </dgm:pt>
    <dgm:pt modelId="{BC6CAA74-90EC-4249-B93E-84EEBAF4C9EF}" type="pres">
      <dgm:prSet presAssocID="{B5AB9D49-8DB0-4D0B-9E1F-3A3575A8A823}" presName="background4" presStyleLbl="node4" presStyleIdx="4" presStyleCnt="5"/>
      <dgm:spPr/>
    </dgm:pt>
    <dgm:pt modelId="{7D1E897D-8067-432B-BE9A-7DD23D7E155F}" type="pres">
      <dgm:prSet presAssocID="{B5AB9D49-8DB0-4D0B-9E1F-3A3575A8A823}" presName="text4" presStyleLbl="fgAcc4" presStyleIdx="4" presStyleCnt="5">
        <dgm:presLayoutVars>
          <dgm:chPref val="3"/>
        </dgm:presLayoutVars>
      </dgm:prSet>
      <dgm:spPr/>
    </dgm:pt>
    <dgm:pt modelId="{1DFBC312-3406-4ED6-B1C3-EF5253A26DFD}" type="pres">
      <dgm:prSet presAssocID="{B5AB9D49-8DB0-4D0B-9E1F-3A3575A8A823}" presName="hierChild5" presStyleCnt="0"/>
      <dgm:spPr/>
    </dgm:pt>
  </dgm:ptLst>
  <dgm:cxnLst>
    <dgm:cxn modelId="{E4B1910A-35C7-400A-9413-A71D3BD2F248}" type="presOf" srcId="{874A5B32-8854-4CB8-BF2E-F94D903524A7}" destId="{DD9237D5-AE96-4068-97C7-68449A228636}" srcOrd="0" destOrd="0" presId="urn:microsoft.com/office/officeart/2005/8/layout/hierarchy1"/>
    <dgm:cxn modelId="{343D3A0B-DE07-40FD-A7B8-7E241088C265}" type="presOf" srcId="{519370F4-7F84-4F1B-9873-8A25996B4175}" destId="{07021BDA-DBDC-472A-AF5C-9E50FB22DCF5}" srcOrd="0" destOrd="0" presId="urn:microsoft.com/office/officeart/2005/8/layout/hierarchy1"/>
    <dgm:cxn modelId="{81968714-90C0-4368-AD83-11A1B6627DA2}" type="presOf" srcId="{2E91E98C-2D94-41BC-B159-2D4B54DE6D91}" destId="{C3A0E0A2-A888-4CC6-8767-92C2615D8657}" srcOrd="0" destOrd="0" presId="urn:microsoft.com/office/officeart/2005/8/layout/hierarchy1"/>
    <dgm:cxn modelId="{BBD27726-1847-478C-9CA9-B21481CDEECF}" type="presOf" srcId="{D2431DB5-D0E8-456A-B3FD-78B79128E70D}" destId="{DDD56BFB-91B6-4E9C-B71E-2486205A8544}" srcOrd="0" destOrd="0" presId="urn:microsoft.com/office/officeart/2005/8/layout/hierarchy1"/>
    <dgm:cxn modelId="{C65EAC27-2FFE-4E75-9673-AF45633C95EA}" srcId="{704808D2-81D7-4C55-91E8-CA593C741B53}" destId="{2E91E98C-2D94-41BC-B159-2D4B54DE6D91}" srcOrd="0" destOrd="0" parTransId="{88A20380-9A3B-4751-94F0-C4A43C705180}" sibTransId="{0EBA0E26-8FF9-4442-B722-26F87FA0B11B}"/>
    <dgm:cxn modelId="{B3E78636-F035-4F3E-A413-699553E0D1C4}" srcId="{874A5B32-8854-4CB8-BF2E-F94D903524A7}" destId="{5E177A74-B819-401F-BAD3-B5B8C4957E94}" srcOrd="1" destOrd="0" parTransId="{519370F4-7F84-4F1B-9873-8A25996B4175}" sibTransId="{6BEA517A-6081-4463-82B6-AB6F857FA05C}"/>
    <dgm:cxn modelId="{6914905E-8B36-4529-B95E-A63B104CC90A}" type="presOf" srcId="{8DC0BA30-745A-4B37-A36A-11F05998A385}" destId="{624694AE-7097-4009-9611-991B31D8787F}" srcOrd="0" destOrd="0" presId="urn:microsoft.com/office/officeart/2005/8/layout/hierarchy1"/>
    <dgm:cxn modelId="{454CE65E-50CE-4E90-BDAF-21F2408B543F}" type="presOf" srcId="{B29D41FD-C3C3-4D41-8EA0-5D8545AE8C6F}" destId="{750B04CA-4A08-47D4-ABD2-E13B9B572730}" srcOrd="0" destOrd="0" presId="urn:microsoft.com/office/officeart/2005/8/layout/hierarchy1"/>
    <dgm:cxn modelId="{84476965-EE1D-4B7A-AA68-FA19C2D67B47}" srcId="{2E91E98C-2D94-41BC-B159-2D4B54DE6D91}" destId="{874A5B32-8854-4CB8-BF2E-F94D903524A7}" srcOrd="0" destOrd="0" parTransId="{8B97A2E5-A3EC-4B39-962A-DF889AA3A877}" sibTransId="{9E9BE040-5964-4792-B362-73AC9964F749}"/>
    <dgm:cxn modelId="{912EA36C-061F-41D7-9201-4453CC0042C1}" type="presOf" srcId="{88A20380-9A3B-4751-94F0-C4A43C705180}" destId="{0AC59398-F837-49A6-AF45-D44EDB4A0C19}" srcOrd="0" destOrd="0" presId="urn:microsoft.com/office/officeart/2005/8/layout/hierarchy1"/>
    <dgm:cxn modelId="{7175C76E-1EA4-482D-889D-AA425F835723}" type="presOf" srcId="{5E177A74-B819-401F-BAD3-B5B8C4957E94}" destId="{B87BEF7C-8E5C-4CBB-86BF-967EBF4FA2CE}" srcOrd="0" destOrd="0" presId="urn:microsoft.com/office/officeart/2005/8/layout/hierarchy1"/>
    <dgm:cxn modelId="{48EDA04F-717F-470A-8287-35B35AA9B3E1}" type="presOf" srcId="{8B97A2E5-A3EC-4B39-962A-DF889AA3A877}" destId="{C8B30616-D96B-486E-947F-DDB92421FF4B}" srcOrd="0" destOrd="0" presId="urn:microsoft.com/office/officeart/2005/8/layout/hierarchy1"/>
    <dgm:cxn modelId="{ACEEFD72-9167-4F5B-A7CE-0992B520E936}" type="presOf" srcId="{A88E95C8-A8FA-4A54-A34B-1C03992983AE}" destId="{ED022C5E-552F-4F2D-9276-C5575E8D1C9B}" srcOrd="0" destOrd="0" presId="urn:microsoft.com/office/officeart/2005/8/layout/hierarchy1"/>
    <dgm:cxn modelId="{5A1CFE55-EEA5-43E8-885A-EBB014CF90D8}" srcId="{874A5B32-8854-4CB8-BF2E-F94D903524A7}" destId="{B5AB9D49-8DB0-4D0B-9E1F-3A3575A8A823}" srcOrd="2" destOrd="0" parTransId="{1398A2F5-6075-4A93-81CA-F21747483A92}" sibTransId="{CC3BA8A3-213F-400D-8CC5-5A2DFB15D91D}"/>
    <dgm:cxn modelId="{CB6D157B-88AF-4FC1-9607-D5D9F7ABA415}" type="presOf" srcId="{704808D2-81D7-4C55-91E8-CA593C741B53}" destId="{46E859C4-DA7F-4BB8-8A42-EF5A0FD4FEA5}" srcOrd="0" destOrd="0" presId="urn:microsoft.com/office/officeart/2005/8/layout/hierarchy1"/>
    <dgm:cxn modelId="{9445A88A-2BCE-4410-8448-B7594D98921C}" type="presOf" srcId="{1398A2F5-6075-4A93-81CA-F21747483A92}" destId="{F8253283-5CC0-42C2-ACD8-BE5607CE0E6C}" srcOrd="0" destOrd="0" presId="urn:microsoft.com/office/officeart/2005/8/layout/hierarchy1"/>
    <dgm:cxn modelId="{258D3393-5404-47EC-8AAC-FB7E4F4E2121}" type="presOf" srcId="{2528631D-ADEA-4956-92B7-4D14740020E4}" destId="{6F7B4513-9212-408E-906F-2A64F5368749}" srcOrd="0" destOrd="0" presId="urn:microsoft.com/office/officeart/2005/8/layout/hierarchy1"/>
    <dgm:cxn modelId="{F5271C98-85FD-4550-B494-6DBF5E240CC9}" type="presOf" srcId="{8016BD08-9ADD-473F-A6F4-F36FF440BF1A}" destId="{E91E52A5-6778-4460-8A7A-06AF20068A9E}" srcOrd="0" destOrd="0" presId="urn:microsoft.com/office/officeart/2005/8/layout/hierarchy1"/>
    <dgm:cxn modelId="{6E997CA6-9F1C-4DC3-8AFB-7D20B394E2A9}" type="presOf" srcId="{B5AB9D49-8DB0-4D0B-9E1F-3A3575A8A823}" destId="{7D1E897D-8067-432B-BE9A-7DD23D7E155F}" srcOrd="0" destOrd="0" presId="urn:microsoft.com/office/officeart/2005/8/layout/hierarchy1"/>
    <dgm:cxn modelId="{DF3FFABC-A99D-4595-8713-7AA92A2D4242}" srcId="{8DC0BA30-745A-4B37-A36A-11F05998A385}" destId="{A88E95C8-A8FA-4A54-A34B-1C03992983AE}" srcOrd="0" destOrd="0" parTransId="{42A22A27-BDE0-466D-85C9-ED62401CECCB}" sibTransId="{4576489E-CEE5-4C86-95F8-6CFF489FE103}"/>
    <dgm:cxn modelId="{820241BD-0E6B-49FD-AA76-4EC6EBFD5FBB}" srcId="{5E177A74-B819-401F-BAD3-B5B8C4957E94}" destId="{D2431DB5-D0E8-456A-B3FD-78B79128E70D}" srcOrd="0" destOrd="0" parTransId="{8016BD08-9ADD-473F-A6F4-F36FF440BF1A}" sibTransId="{53FE980E-9AB8-499D-B695-EFC66A7BBCA0}"/>
    <dgm:cxn modelId="{86DDA8D1-FC3E-4A42-A025-BE643612E333}" type="presOf" srcId="{67A23972-045F-4E70-854E-B865ECE40A16}" destId="{6E6A88F5-B98F-49E7-A1CD-1CBA17CDFA0F}" srcOrd="0" destOrd="0" presId="urn:microsoft.com/office/officeart/2005/8/layout/hierarchy1"/>
    <dgm:cxn modelId="{C896A2F4-86D0-4049-A448-A78AC34294FE}" srcId="{A88E95C8-A8FA-4A54-A34B-1C03992983AE}" destId="{704808D2-81D7-4C55-91E8-CA593C741B53}" srcOrd="0" destOrd="0" parTransId="{2528631D-ADEA-4956-92B7-4D14740020E4}" sibTransId="{099E87F2-9416-4FC4-BC4A-FE684B00FE85}"/>
    <dgm:cxn modelId="{9C46A3FA-96D3-4AB9-8419-AF1CA91BBCF9}" srcId="{874A5B32-8854-4CB8-BF2E-F94D903524A7}" destId="{B29D41FD-C3C3-4D41-8EA0-5D8545AE8C6F}" srcOrd="0" destOrd="0" parTransId="{67A23972-045F-4E70-854E-B865ECE40A16}" sibTransId="{36A162EB-806E-4BC5-B85A-2C959618B3F8}"/>
    <dgm:cxn modelId="{F7FB803E-F962-46D8-8A50-DE274DBD23A9}" type="presParOf" srcId="{624694AE-7097-4009-9611-991B31D8787F}" destId="{D5A14B6A-9FB0-43A8-9781-79787603459C}" srcOrd="0" destOrd="0" presId="urn:microsoft.com/office/officeart/2005/8/layout/hierarchy1"/>
    <dgm:cxn modelId="{C4596B3B-710A-4D49-A282-CCB805F10F33}" type="presParOf" srcId="{D5A14B6A-9FB0-43A8-9781-79787603459C}" destId="{FC48DD4D-1289-4619-B2A4-5516D14DEB82}" srcOrd="0" destOrd="0" presId="urn:microsoft.com/office/officeart/2005/8/layout/hierarchy1"/>
    <dgm:cxn modelId="{CE877D36-EFFA-4363-8747-776F81F3B4A7}" type="presParOf" srcId="{FC48DD4D-1289-4619-B2A4-5516D14DEB82}" destId="{2B593888-8FC7-491D-8AEE-D44F6DCC11BF}" srcOrd="0" destOrd="0" presId="urn:microsoft.com/office/officeart/2005/8/layout/hierarchy1"/>
    <dgm:cxn modelId="{64B5AC29-70AF-4957-B425-2DC1C3A2E9B7}" type="presParOf" srcId="{FC48DD4D-1289-4619-B2A4-5516D14DEB82}" destId="{ED022C5E-552F-4F2D-9276-C5575E8D1C9B}" srcOrd="1" destOrd="0" presId="urn:microsoft.com/office/officeart/2005/8/layout/hierarchy1"/>
    <dgm:cxn modelId="{55D894A6-B727-49D6-9D8C-F20957B88B40}" type="presParOf" srcId="{D5A14B6A-9FB0-43A8-9781-79787603459C}" destId="{7A2A6BB3-85E9-4AC6-935A-D9F7E395BF11}" srcOrd="1" destOrd="0" presId="urn:microsoft.com/office/officeart/2005/8/layout/hierarchy1"/>
    <dgm:cxn modelId="{4D509B8C-9B58-4D71-ABB7-A9133BDD58F8}" type="presParOf" srcId="{7A2A6BB3-85E9-4AC6-935A-D9F7E395BF11}" destId="{6F7B4513-9212-408E-906F-2A64F5368749}" srcOrd="0" destOrd="0" presId="urn:microsoft.com/office/officeart/2005/8/layout/hierarchy1"/>
    <dgm:cxn modelId="{0560D012-CD18-421E-8589-ED862BF739D5}" type="presParOf" srcId="{7A2A6BB3-85E9-4AC6-935A-D9F7E395BF11}" destId="{707CB570-03FE-4FE6-AAE7-2457BEE7C7B4}" srcOrd="1" destOrd="0" presId="urn:microsoft.com/office/officeart/2005/8/layout/hierarchy1"/>
    <dgm:cxn modelId="{85828A96-12CA-47B9-8B0C-8DBE1249386F}" type="presParOf" srcId="{707CB570-03FE-4FE6-AAE7-2457BEE7C7B4}" destId="{3870C1DA-94A2-4074-8C96-7536CCD7C4C6}" srcOrd="0" destOrd="0" presId="urn:microsoft.com/office/officeart/2005/8/layout/hierarchy1"/>
    <dgm:cxn modelId="{707A8C87-0E48-4E5F-80A8-248FE01861C0}" type="presParOf" srcId="{3870C1DA-94A2-4074-8C96-7536CCD7C4C6}" destId="{9131E6FB-FDD6-44FE-A2D8-94259BDF48B9}" srcOrd="0" destOrd="0" presId="urn:microsoft.com/office/officeart/2005/8/layout/hierarchy1"/>
    <dgm:cxn modelId="{8F9A30E6-A637-4BE0-8348-2A9331B46090}" type="presParOf" srcId="{3870C1DA-94A2-4074-8C96-7536CCD7C4C6}" destId="{46E859C4-DA7F-4BB8-8A42-EF5A0FD4FEA5}" srcOrd="1" destOrd="0" presId="urn:microsoft.com/office/officeart/2005/8/layout/hierarchy1"/>
    <dgm:cxn modelId="{BB157037-9561-4E47-9DAE-543FC187B289}" type="presParOf" srcId="{707CB570-03FE-4FE6-AAE7-2457BEE7C7B4}" destId="{4B8CED2D-DFE0-45CB-9A08-4FB83ECCE2D2}" srcOrd="1" destOrd="0" presId="urn:microsoft.com/office/officeart/2005/8/layout/hierarchy1"/>
    <dgm:cxn modelId="{B7F14DD1-299A-4BF4-8FC6-B7E1B994CDC0}" type="presParOf" srcId="{4B8CED2D-DFE0-45CB-9A08-4FB83ECCE2D2}" destId="{0AC59398-F837-49A6-AF45-D44EDB4A0C19}" srcOrd="0" destOrd="0" presId="urn:microsoft.com/office/officeart/2005/8/layout/hierarchy1"/>
    <dgm:cxn modelId="{1CDD4884-8799-4501-8A74-8BF9E1AC71A1}" type="presParOf" srcId="{4B8CED2D-DFE0-45CB-9A08-4FB83ECCE2D2}" destId="{37597A9E-9E42-4938-AB93-CA5754508E81}" srcOrd="1" destOrd="0" presId="urn:microsoft.com/office/officeart/2005/8/layout/hierarchy1"/>
    <dgm:cxn modelId="{D54DE993-267A-4F73-9D36-EFF5854FF421}" type="presParOf" srcId="{37597A9E-9E42-4938-AB93-CA5754508E81}" destId="{CE5210FE-46F7-4687-9024-711155529128}" srcOrd="0" destOrd="0" presId="urn:microsoft.com/office/officeart/2005/8/layout/hierarchy1"/>
    <dgm:cxn modelId="{E58F389B-F6C1-453E-B089-E7DBB73C8FC4}" type="presParOf" srcId="{CE5210FE-46F7-4687-9024-711155529128}" destId="{E7158A3E-493B-4F34-AE70-F98751ED50E1}" srcOrd="0" destOrd="0" presId="urn:microsoft.com/office/officeart/2005/8/layout/hierarchy1"/>
    <dgm:cxn modelId="{F5CF1DBD-9E1B-4386-A13A-6561902E19E1}" type="presParOf" srcId="{CE5210FE-46F7-4687-9024-711155529128}" destId="{C3A0E0A2-A888-4CC6-8767-92C2615D8657}" srcOrd="1" destOrd="0" presId="urn:microsoft.com/office/officeart/2005/8/layout/hierarchy1"/>
    <dgm:cxn modelId="{8CDFD2A2-C229-49EF-8812-FE7D10AEBB14}" type="presParOf" srcId="{37597A9E-9E42-4938-AB93-CA5754508E81}" destId="{A216BA5C-7FF1-418C-8554-CB8E493FFDA9}" srcOrd="1" destOrd="0" presId="urn:microsoft.com/office/officeart/2005/8/layout/hierarchy1"/>
    <dgm:cxn modelId="{C0C7B022-B2AD-4639-9711-EBCDB63FBEF6}" type="presParOf" srcId="{A216BA5C-7FF1-418C-8554-CB8E493FFDA9}" destId="{C8B30616-D96B-486E-947F-DDB92421FF4B}" srcOrd="0" destOrd="0" presId="urn:microsoft.com/office/officeart/2005/8/layout/hierarchy1"/>
    <dgm:cxn modelId="{7EF2FB2B-5127-43BD-A04E-E7EB0021F129}" type="presParOf" srcId="{A216BA5C-7FF1-418C-8554-CB8E493FFDA9}" destId="{5185CC47-6358-4320-B777-0A801CB61CA8}" srcOrd="1" destOrd="0" presId="urn:microsoft.com/office/officeart/2005/8/layout/hierarchy1"/>
    <dgm:cxn modelId="{7C2C1BC3-913D-4716-946C-C1452DEC35B4}" type="presParOf" srcId="{5185CC47-6358-4320-B777-0A801CB61CA8}" destId="{52D4BB36-6011-4C30-B594-0EB0D78334CB}" srcOrd="0" destOrd="0" presId="urn:microsoft.com/office/officeart/2005/8/layout/hierarchy1"/>
    <dgm:cxn modelId="{0039487D-CF6A-4A21-8696-1E2357175145}" type="presParOf" srcId="{52D4BB36-6011-4C30-B594-0EB0D78334CB}" destId="{1B0B8C95-8E36-431F-BF87-59D2CC22F091}" srcOrd="0" destOrd="0" presId="urn:microsoft.com/office/officeart/2005/8/layout/hierarchy1"/>
    <dgm:cxn modelId="{3677293C-B423-4318-8A13-E8FD036D2785}" type="presParOf" srcId="{52D4BB36-6011-4C30-B594-0EB0D78334CB}" destId="{DD9237D5-AE96-4068-97C7-68449A228636}" srcOrd="1" destOrd="0" presId="urn:microsoft.com/office/officeart/2005/8/layout/hierarchy1"/>
    <dgm:cxn modelId="{EFD1BDC0-1939-4C10-8C58-3B8B7A409379}" type="presParOf" srcId="{5185CC47-6358-4320-B777-0A801CB61CA8}" destId="{FA9375B3-5235-4C6A-8EC5-271A3D656CEB}" srcOrd="1" destOrd="0" presId="urn:microsoft.com/office/officeart/2005/8/layout/hierarchy1"/>
    <dgm:cxn modelId="{976B4830-A954-41B1-AF8D-543F18F9B7C4}" type="presParOf" srcId="{FA9375B3-5235-4C6A-8EC5-271A3D656CEB}" destId="{6E6A88F5-B98F-49E7-A1CD-1CBA17CDFA0F}" srcOrd="0" destOrd="0" presId="urn:microsoft.com/office/officeart/2005/8/layout/hierarchy1"/>
    <dgm:cxn modelId="{5970FF36-B1D5-47D2-8BAC-F7DDF6EA3EAB}" type="presParOf" srcId="{FA9375B3-5235-4C6A-8EC5-271A3D656CEB}" destId="{D568B368-F0F9-4982-89C4-239F83732307}" srcOrd="1" destOrd="0" presId="urn:microsoft.com/office/officeart/2005/8/layout/hierarchy1"/>
    <dgm:cxn modelId="{EADD4FFA-3BFA-426A-BE50-91FF35E71CF1}" type="presParOf" srcId="{D568B368-F0F9-4982-89C4-239F83732307}" destId="{85CBCAF9-CA03-4559-81E9-6AE32FEFF8D7}" srcOrd="0" destOrd="0" presId="urn:microsoft.com/office/officeart/2005/8/layout/hierarchy1"/>
    <dgm:cxn modelId="{4395D7E8-7771-41B3-88D6-5CDB54F5FD5B}" type="presParOf" srcId="{85CBCAF9-CA03-4559-81E9-6AE32FEFF8D7}" destId="{A1E6C070-15E7-45F3-BDD7-8BDEFD67E23D}" srcOrd="0" destOrd="0" presId="urn:microsoft.com/office/officeart/2005/8/layout/hierarchy1"/>
    <dgm:cxn modelId="{7C830B16-7808-4A4C-BA5D-0B76EEC0DD7E}" type="presParOf" srcId="{85CBCAF9-CA03-4559-81E9-6AE32FEFF8D7}" destId="{750B04CA-4A08-47D4-ABD2-E13B9B572730}" srcOrd="1" destOrd="0" presId="urn:microsoft.com/office/officeart/2005/8/layout/hierarchy1"/>
    <dgm:cxn modelId="{53817BAD-C7EF-462F-BCE7-8115C521F7EE}" type="presParOf" srcId="{D568B368-F0F9-4982-89C4-239F83732307}" destId="{1DF51D96-E9A9-439A-92C3-D51364E5D808}" srcOrd="1" destOrd="0" presId="urn:microsoft.com/office/officeart/2005/8/layout/hierarchy1"/>
    <dgm:cxn modelId="{347C98C5-56A8-4B0E-895D-B29EED601FDA}" type="presParOf" srcId="{FA9375B3-5235-4C6A-8EC5-271A3D656CEB}" destId="{07021BDA-DBDC-472A-AF5C-9E50FB22DCF5}" srcOrd="2" destOrd="0" presId="urn:microsoft.com/office/officeart/2005/8/layout/hierarchy1"/>
    <dgm:cxn modelId="{AA2E51DC-2A8B-4AF8-AD34-F6769A6D71D2}" type="presParOf" srcId="{FA9375B3-5235-4C6A-8EC5-271A3D656CEB}" destId="{F12316BC-D728-4E00-843C-58E9843567A2}" srcOrd="3" destOrd="0" presId="urn:microsoft.com/office/officeart/2005/8/layout/hierarchy1"/>
    <dgm:cxn modelId="{A4E9787B-1582-489C-A5C1-37A140B089CE}" type="presParOf" srcId="{F12316BC-D728-4E00-843C-58E9843567A2}" destId="{C63C509D-100F-4BF5-900D-DEC6C02FA174}" srcOrd="0" destOrd="0" presId="urn:microsoft.com/office/officeart/2005/8/layout/hierarchy1"/>
    <dgm:cxn modelId="{62591A2F-F80C-4F44-AEDE-6AEB1772BD4B}" type="presParOf" srcId="{C63C509D-100F-4BF5-900D-DEC6C02FA174}" destId="{48814B68-6E3A-4F90-999F-E3808687DDB0}" srcOrd="0" destOrd="0" presId="urn:microsoft.com/office/officeart/2005/8/layout/hierarchy1"/>
    <dgm:cxn modelId="{5EF4A518-9DE7-4CD9-95AC-5ECBC0742D4E}" type="presParOf" srcId="{C63C509D-100F-4BF5-900D-DEC6C02FA174}" destId="{B87BEF7C-8E5C-4CBB-86BF-967EBF4FA2CE}" srcOrd="1" destOrd="0" presId="urn:microsoft.com/office/officeart/2005/8/layout/hierarchy1"/>
    <dgm:cxn modelId="{20152758-C1CF-4E1D-A285-C9D01D59D099}" type="presParOf" srcId="{F12316BC-D728-4E00-843C-58E9843567A2}" destId="{B718AE0F-0300-400C-8DC2-B2F9E7E90A87}" srcOrd="1" destOrd="0" presId="urn:microsoft.com/office/officeart/2005/8/layout/hierarchy1"/>
    <dgm:cxn modelId="{673B20B4-DBF1-48F2-BDEA-05D2A74FF33F}" type="presParOf" srcId="{B718AE0F-0300-400C-8DC2-B2F9E7E90A87}" destId="{E91E52A5-6778-4460-8A7A-06AF20068A9E}" srcOrd="0" destOrd="0" presId="urn:microsoft.com/office/officeart/2005/8/layout/hierarchy1"/>
    <dgm:cxn modelId="{12AD78CB-3AF0-4563-B348-5A343AD6BB83}" type="presParOf" srcId="{B718AE0F-0300-400C-8DC2-B2F9E7E90A87}" destId="{7422229B-C37E-4595-87F4-AF92020A6709}" srcOrd="1" destOrd="0" presId="urn:microsoft.com/office/officeart/2005/8/layout/hierarchy1"/>
    <dgm:cxn modelId="{12B9D423-F28E-4D9B-9E08-2E1011024075}" type="presParOf" srcId="{7422229B-C37E-4595-87F4-AF92020A6709}" destId="{B25C4121-346F-4212-9C05-53C1AF35D421}" srcOrd="0" destOrd="0" presId="urn:microsoft.com/office/officeart/2005/8/layout/hierarchy1"/>
    <dgm:cxn modelId="{4F6BE6A2-4866-425D-AB9A-405CBB72EA2F}" type="presParOf" srcId="{B25C4121-346F-4212-9C05-53C1AF35D421}" destId="{8DABF5B2-AADA-48D0-BE0C-C647BB46579B}" srcOrd="0" destOrd="0" presId="urn:microsoft.com/office/officeart/2005/8/layout/hierarchy1"/>
    <dgm:cxn modelId="{07450F54-A1FF-483A-8414-C95B6727707D}" type="presParOf" srcId="{B25C4121-346F-4212-9C05-53C1AF35D421}" destId="{DDD56BFB-91B6-4E9C-B71E-2486205A8544}" srcOrd="1" destOrd="0" presId="urn:microsoft.com/office/officeart/2005/8/layout/hierarchy1"/>
    <dgm:cxn modelId="{ECBFC649-71ED-47D8-9808-E55000863FB9}" type="presParOf" srcId="{7422229B-C37E-4595-87F4-AF92020A6709}" destId="{32F59CE5-CF59-410D-A468-AD0E523046FF}" srcOrd="1" destOrd="0" presId="urn:microsoft.com/office/officeart/2005/8/layout/hierarchy1"/>
    <dgm:cxn modelId="{EEE21808-3D9F-4EC3-ACBB-713C7C9AD763}" type="presParOf" srcId="{FA9375B3-5235-4C6A-8EC5-271A3D656CEB}" destId="{F8253283-5CC0-42C2-ACD8-BE5607CE0E6C}" srcOrd="4" destOrd="0" presId="urn:microsoft.com/office/officeart/2005/8/layout/hierarchy1"/>
    <dgm:cxn modelId="{44BDD77E-5E00-4FBC-963B-018577381DBB}" type="presParOf" srcId="{FA9375B3-5235-4C6A-8EC5-271A3D656CEB}" destId="{E4DE1C8D-6E00-4B77-8B25-2985E887F60E}" srcOrd="5" destOrd="0" presId="urn:microsoft.com/office/officeart/2005/8/layout/hierarchy1"/>
    <dgm:cxn modelId="{76B505D2-22D3-4EFE-ABBD-51DFAA0880AF}" type="presParOf" srcId="{E4DE1C8D-6E00-4B77-8B25-2985E887F60E}" destId="{B178B344-61AC-4001-9BCF-89F51DA38300}" srcOrd="0" destOrd="0" presId="urn:microsoft.com/office/officeart/2005/8/layout/hierarchy1"/>
    <dgm:cxn modelId="{79288295-19DD-40B0-B4F8-E24BDCCFA3F6}" type="presParOf" srcId="{B178B344-61AC-4001-9BCF-89F51DA38300}" destId="{BC6CAA74-90EC-4249-B93E-84EEBAF4C9EF}" srcOrd="0" destOrd="0" presId="urn:microsoft.com/office/officeart/2005/8/layout/hierarchy1"/>
    <dgm:cxn modelId="{23E97843-459E-4AA1-A255-525D3A980AEE}" type="presParOf" srcId="{B178B344-61AC-4001-9BCF-89F51DA38300}" destId="{7D1E897D-8067-432B-BE9A-7DD23D7E155F}" srcOrd="1" destOrd="0" presId="urn:microsoft.com/office/officeart/2005/8/layout/hierarchy1"/>
    <dgm:cxn modelId="{71107C93-E1F6-4156-A41E-4F1C8A14FCA3}" type="presParOf" srcId="{E4DE1C8D-6E00-4B77-8B25-2985E887F60E}" destId="{1DFBC312-3406-4ED6-B1C3-EF5253A26DFD}"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253283-5CC0-42C2-ACD8-BE5607CE0E6C}">
      <dsp:nvSpPr>
        <dsp:cNvPr id="0" name=""/>
        <dsp:cNvSpPr/>
      </dsp:nvSpPr>
      <dsp:spPr>
        <a:xfrm>
          <a:off x="3045866" y="2473807"/>
          <a:ext cx="885144" cy="210624"/>
        </a:xfrm>
        <a:custGeom>
          <a:avLst/>
          <a:gdLst/>
          <a:ahLst/>
          <a:cxnLst/>
          <a:rect l="0" t="0" r="0" b="0"/>
          <a:pathLst>
            <a:path>
              <a:moveTo>
                <a:pt x="0" y="0"/>
              </a:moveTo>
              <a:lnTo>
                <a:pt x="0" y="143534"/>
              </a:lnTo>
              <a:lnTo>
                <a:pt x="885144" y="143534"/>
              </a:lnTo>
              <a:lnTo>
                <a:pt x="885144" y="21062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91E52A5-6778-4460-8A7A-06AF20068A9E}">
      <dsp:nvSpPr>
        <dsp:cNvPr id="0" name=""/>
        <dsp:cNvSpPr/>
      </dsp:nvSpPr>
      <dsp:spPr>
        <a:xfrm>
          <a:off x="3000146" y="3144304"/>
          <a:ext cx="91440" cy="210624"/>
        </a:xfrm>
        <a:custGeom>
          <a:avLst/>
          <a:gdLst/>
          <a:ahLst/>
          <a:cxnLst/>
          <a:rect l="0" t="0" r="0" b="0"/>
          <a:pathLst>
            <a:path>
              <a:moveTo>
                <a:pt x="45720" y="0"/>
              </a:moveTo>
              <a:lnTo>
                <a:pt x="45720" y="21062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7021BDA-DBDC-472A-AF5C-9E50FB22DCF5}">
      <dsp:nvSpPr>
        <dsp:cNvPr id="0" name=""/>
        <dsp:cNvSpPr/>
      </dsp:nvSpPr>
      <dsp:spPr>
        <a:xfrm>
          <a:off x="3000146" y="2473807"/>
          <a:ext cx="91440" cy="210624"/>
        </a:xfrm>
        <a:custGeom>
          <a:avLst/>
          <a:gdLst/>
          <a:ahLst/>
          <a:cxnLst/>
          <a:rect l="0" t="0" r="0" b="0"/>
          <a:pathLst>
            <a:path>
              <a:moveTo>
                <a:pt x="45720" y="0"/>
              </a:moveTo>
              <a:lnTo>
                <a:pt x="45720" y="21062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E6A88F5-B98F-49E7-A1CD-1CBA17CDFA0F}">
      <dsp:nvSpPr>
        <dsp:cNvPr id="0" name=""/>
        <dsp:cNvSpPr/>
      </dsp:nvSpPr>
      <dsp:spPr>
        <a:xfrm>
          <a:off x="2160722" y="2473807"/>
          <a:ext cx="885144" cy="210624"/>
        </a:xfrm>
        <a:custGeom>
          <a:avLst/>
          <a:gdLst/>
          <a:ahLst/>
          <a:cxnLst/>
          <a:rect l="0" t="0" r="0" b="0"/>
          <a:pathLst>
            <a:path>
              <a:moveTo>
                <a:pt x="885144" y="0"/>
              </a:moveTo>
              <a:lnTo>
                <a:pt x="885144" y="143534"/>
              </a:lnTo>
              <a:lnTo>
                <a:pt x="0" y="143534"/>
              </a:lnTo>
              <a:lnTo>
                <a:pt x="0" y="21062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B30616-D96B-486E-947F-DDB92421FF4B}">
      <dsp:nvSpPr>
        <dsp:cNvPr id="0" name=""/>
        <dsp:cNvSpPr/>
      </dsp:nvSpPr>
      <dsp:spPr>
        <a:xfrm>
          <a:off x="3000146" y="1769767"/>
          <a:ext cx="91440" cy="244167"/>
        </a:xfrm>
        <a:custGeom>
          <a:avLst/>
          <a:gdLst/>
          <a:ahLst/>
          <a:cxnLst/>
          <a:rect l="0" t="0" r="0" b="0"/>
          <a:pathLst>
            <a:path>
              <a:moveTo>
                <a:pt x="128316" y="0"/>
              </a:moveTo>
              <a:lnTo>
                <a:pt x="128316" y="177077"/>
              </a:lnTo>
              <a:lnTo>
                <a:pt x="45720" y="177077"/>
              </a:lnTo>
              <a:lnTo>
                <a:pt x="45720" y="24416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C59398-F837-49A6-AF45-D44EDB4A0C19}">
      <dsp:nvSpPr>
        <dsp:cNvPr id="0" name=""/>
        <dsp:cNvSpPr/>
      </dsp:nvSpPr>
      <dsp:spPr>
        <a:xfrm>
          <a:off x="3000153" y="1117509"/>
          <a:ext cx="91440" cy="192385"/>
        </a:xfrm>
        <a:custGeom>
          <a:avLst/>
          <a:gdLst/>
          <a:ahLst/>
          <a:cxnLst/>
          <a:rect l="0" t="0" r="0" b="0"/>
          <a:pathLst>
            <a:path>
              <a:moveTo>
                <a:pt x="45720" y="0"/>
              </a:moveTo>
              <a:lnTo>
                <a:pt x="45720" y="125295"/>
              </a:lnTo>
              <a:lnTo>
                <a:pt x="128308" y="125295"/>
              </a:lnTo>
              <a:lnTo>
                <a:pt x="128308" y="19238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F7B4513-9212-408E-906F-2A64F5368749}">
      <dsp:nvSpPr>
        <dsp:cNvPr id="0" name=""/>
        <dsp:cNvSpPr/>
      </dsp:nvSpPr>
      <dsp:spPr>
        <a:xfrm>
          <a:off x="3000146" y="462317"/>
          <a:ext cx="91440" cy="195319"/>
        </a:xfrm>
        <a:custGeom>
          <a:avLst/>
          <a:gdLst/>
          <a:ahLst/>
          <a:cxnLst/>
          <a:rect l="0" t="0" r="0" b="0"/>
          <a:pathLst>
            <a:path>
              <a:moveTo>
                <a:pt x="45720" y="0"/>
              </a:moveTo>
              <a:lnTo>
                <a:pt x="45720" y="128229"/>
              </a:lnTo>
              <a:lnTo>
                <a:pt x="45727" y="128229"/>
              </a:lnTo>
              <a:lnTo>
                <a:pt x="45727" y="1953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B593888-8FC7-491D-8AEE-D44F6DCC11BF}">
      <dsp:nvSpPr>
        <dsp:cNvPr id="0" name=""/>
        <dsp:cNvSpPr/>
      </dsp:nvSpPr>
      <dsp:spPr>
        <a:xfrm>
          <a:off x="2066942" y="2444"/>
          <a:ext cx="1957847" cy="4598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D022C5E-552F-4F2D-9276-C5575E8D1C9B}">
      <dsp:nvSpPr>
        <dsp:cNvPr id="0" name=""/>
        <dsp:cNvSpPr/>
      </dsp:nvSpPr>
      <dsp:spPr>
        <a:xfrm>
          <a:off x="2147409" y="78889"/>
          <a:ext cx="1957847" cy="459872"/>
        </a:xfrm>
        <a:prstGeom prst="roundRect">
          <a:avLst>
            <a:gd name="adj" fmla="val 10000"/>
          </a:avLst>
        </a:prstGeom>
        <a:solidFill>
          <a:srgbClr val="FFC000"/>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solidFill>
                <a:sysClr val="windowText" lastClr="000000"/>
              </a:solidFill>
            </a:rPr>
            <a:t>Town</a:t>
          </a:r>
          <a:r>
            <a:rPr lang="en-US" sz="900" kern="1200" dirty="0"/>
            <a:t> </a:t>
          </a:r>
          <a:r>
            <a:rPr lang="en-US" sz="900" kern="1200" dirty="0">
              <a:solidFill>
                <a:sysClr val="windowText" lastClr="000000"/>
              </a:solidFill>
            </a:rPr>
            <a:t>Manager</a:t>
          </a:r>
        </a:p>
      </dsp:txBody>
      <dsp:txXfrm>
        <a:off x="2160878" y="92358"/>
        <a:ext cx="1930909" cy="432934"/>
      </dsp:txXfrm>
    </dsp:sp>
    <dsp:sp modelId="{9131E6FB-FDD6-44FE-A2D8-94259BDF48B9}">
      <dsp:nvSpPr>
        <dsp:cNvPr id="0" name=""/>
        <dsp:cNvSpPr/>
      </dsp:nvSpPr>
      <dsp:spPr>
        <a:xfrm>
          <a:off x="2068010" y="657637"/>
          <a:ext cx="1955725" cy="4598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6E859C4-DA7F-4BB8-8A42-EF5A0FD4FEA5}">
      <dsp:nvSpPr>
        <dsp:cNvPr id="0" name=""/>
        <dsp:cNvSpPr/>
      </dsp:nvSpPr>
      <dsp:spPr>
        <a:xfrm>
          <a:off x="2148478" y="734081"/>
          <a:ext cx="1955725" cy="459872"/>
        </a:xfrm>
        <a:prstGeom prst="roundRect">
          <a:avLst>
            <a:gd name="adj" fmla="val 10000"/>
          </a:avLst>
        </a:prstGeom>
        <a:solidFill>
          <a:srgbClr val="FFFF00"/>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solidFill>
                <a:sysClr val="windowText" lastClr="000000"/>
              </a:solidFill>
            </a:rPr>
            <a:t>Deputy Town Manager (1 FTE)</a:t>
          </a:r>
        </a:p>
      </dsp:txBody>
      <dsp:txXfrm>
        <a:off x="2161947" y="747550"/>
        <a:ext cx="1928787" cy="432934"/>
      </dsp:txXfrm>
    </dsp:sp>
    <dsp:sp modelId="{E7158A3E-493B-4F34-AE70-F98751ED50E1}">
      <dsp:nvSpPr>
        <dsp:cNvPr id="0" name=""/>
        <dsp:cNvSpPr/>
      </dsp:nvSpPr>
      <dsp:spPr>
        <a:xfrm>
          <a:off x="2149538" y="1309895"/>
          <a:ext cx="1957847" cy="4598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A0E0A2-A888-4CC6-8767-92C2615D8657}">
      <dsp:nvSpPr>
        <dsp:cNvPr id="0" name=""/>
        <dsp:cNvSpPr/>
      </dsp:nvSpPr>
      <dsp:spPr>
        <a:xfrm>
          <a:off x="2230005" y="1386339"/>
          <a:ext cx="1957847" cy="459872"/>
        </a:xfrm>
        <a:prstGeom prst="roundRect">
          <a:avLst>
            <a:gd name="adj" fmla="val 10000"/>
          </a:avLst>
        </a:prstGeom>
        <a:solidFill>
          <a:schemeClr val="accent1"/>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solidFill>
                <a:schemeClr val="bg1"/>
              </a:solidFill>
            </a:rPr>
            <a:t>Public Information and Communications Manager (1 FTE)</a:t>
          </a:r>
        </a:p>
      </dsp:txBody>
      <dsp:txXfrm>
        <a:off x="2243474" y="1399808"/>
        <a:ext cx="1930909" cy="432934"/>
      </dsp:txXfrm>
    </dsp:sp>
    <dsp:sp modelId="{1B0B8C95-8E36-431F-BF87-59D2CC22F091}">
      <dsp:nvSpPr>
        <dsp:cNvPr id="0" name=""/>
        <dsp:cNvSpPr/>
      </dsp:nvSpPr>
      <dsp:spPr>
        <a:xfrm>
          <a:off x="2683761" y="2013934"/>
          <a:ext cx="724208" cy="4598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9237D5-AE96-4068-97C7-68449A228636}">
      <dsp:nvSpPr>
        <dsp:cNvPr id="0" name=""/>
        <dsp:cNvSpPr/>
      </dsp:nvSpPr>
      <dsp:spPr>
        <a:xfrm>
          <a:off x="2764229" y="2090379"/>
          <a:ext cx="724208" cy="459872"/>
        </a:xfrm>
        <a:prstGeom prst="roundRect">
          <a:avLst>
            <a:gd name="adj" fmla="val 10000"/>
          </a:avLst>
        </a:prstGeom>
        <a:solidFill>
          <a:schemeClr val="accent1">
            <a:lumMod val="20000"/>
            <a:lumOff val="8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solidFill>
                <a:sysClr val="windowText" lastClr="000000"/>
              </a:solidFill>
            </a:rPr>
            <a:t>Studio Manager       (1 FTE)</a:t>
          </a:r>
        </a:p>
      </dsp:txBody>
      <dsp:txXfrm>
        <a:off x="2777698" y="2103848"/>
        <a:ext cx="697270" cy="432934"/>
      </dsp:txXfrm>
    </dsp:sp>
    <dsp:sp modelId="{A1E6C070-15E7-45F3-BDD7-8BDEFD67E23D}">
      <dsp:nvSpPr>
        <dsp:cNvPr id="0" name=""/>
        <dsp:cNvSpPr/>
      </dsp:nvSpPr>
      <dsp:spPr>
        <a:xfrm>
          <a:off x="1798617" y="2684431"/>
          <a:ext cx="724208" cy="4598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0B04CA-4A08-47D4-ABD2-E13B9B572730}">
      <dsp:nvSpPr>
        <dsp:cNvPr id="0" name=""/>
        <dsp:cNvSpPr/>
      </dsp:nvSpPr>
      <dsp:spPr>
        <a:xfrm>
          <a:off x="1879085" y="2760875"/>
          <a:ext cx="724208" cy="459872"/>
        </a:xfrm>
        <a:prstGeom prst="roundRect">
          <a:avLst>
            <a:gd name="adj" fmla="val 10000"/>
          </a:avLst>
        </a:prstGeom>
        <a:solidFill>
          <a:schemeClr val="accent1">
            <a:lumMod val="20000"/>
            <a:lumOff val="8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solidFill>
                <a:sysClr val="windowText" lastClr="000000"/>
              </a:solidFill>
            </a:rPr>
            <a:t>Media Technician    (1 FTE)</a:t>
          </a:r>
        </a:p>
      </dsp:txBody>
      <dsp:txXfrm>
        <a:off x="1892554" y="2774344"/>
        <a:ext cx="697270" cy="432934"/>
      </dsp:txXfrm>
    </dsp:sp>
    <dsp:sp modelId="{48814B68-6E3A-4F90-999F-E3808687DDB0}">
      <dsp:nvSpPr>
        <dsp:cNvPr id="0" name=""/>
        <dsp:cNvSpPr/>
      </dsp:nvSpPr>
      <dsp:spPr>
        <a:xfrm>
          <a:off x="2683761" y="2684431"/>
          <a:ext cx="724208" cy="4598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7BEF7C-8E5C-4CBB-86BF-967EBF4FA2CE}">
      <dsp:nvSpPr>
        <dsp:cNvPr id="0" name=""/>
        <dsp:cNvSpPr/>
      </dsp:nvSpPr>
      <dsp:spPr>
        <a:xfrm>
          <a:off x="2764229" y="2760875"/>
          <a:ext cx="724208" cy="459872"/>
        </a:xfrm>
        <a:prstGeom prst="roundRect">
          <a:avLst>
            <a:gd name="adj" fmla="val 10000"/>
          </a:avLst>
        </a:prstGeom>
        <a:solidFill>
          <a:schemeClr val="accent1">
            <a:lumMod val="20000"/>
            <a:lumOff val="8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solidFill>
                <a:sysClr val="windowText" lastClr="000000"/>
              </a:solidFill>
            </a:rPr>
            <a:t>Lead Producer          (1 FTE)</a:t>
          </a:r>
        </a:p>
      </dsp:txBody>
      <dsp:txXfrm>
        <a:off x="2777698" y="2774344"/>
        <a:ext cx="697270" cy="432934"/>
      </dsp:txXfrm>
    </dsp:sp>
    <dsp:sp modelId="{8DABF5B2-AADA-48D0-BE0C-C647BB46579B}">
      <dsp:nvSpPr>
        <dsp:cNvPr id="0" name=""/>
        <dsp:cNvSpPr/>
      </dsp:nvSpPr>
      <dsp:spPr>
        <a:xfrm>
          <a:off x="2556138" y="3354928"/>
          <a:ext cx="979456" cy="4598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D56BFB-91B6-4E9C-B71E-2486205A8544}">
      <dsp:nvSpPr>
        <dsp:cNvPr id="0" name=""/>
        <dsp:cNvSpPr/>
      </dsp:nvSpPr>
      <dsp:spPr>
        <a:xfrm>
          <a:off x="2636605" y="3431372"/>
          <a:ext cx="979456" cy="459872"/>
        </a:xfrm>
        <a:prstGeom prst="roundRect">
          <a:avLst>
            <a:gd name="adj" fmla="val 10000"/>
          </a:avLst>
        </a:prstGeom>
        <a:solidFill>
          <a:schemeClr val="accent1">
            <a:lumMod val="20000"/>
            <a:lumOff val="8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solidFill>
                <a:sysClr val="windowText" lastClr="000000"/>
              </a:solidFill>
            </a:rPr>
            <a:t>Videographers      (1.5 FTEs)</a:t>
          </a:r>
        </a:p>
      </dsp:txBody>
      <dsp:txXfrm>
        <a:off x="2650074" y="3444841"/>
        <a:ext cx="952518" cy="432934"/>
      </dsp:txXfrm>
    </dsp:sp>
    <dsp:sp modelId="{BC6CAA74-90EC-4249-B93E-84EEBAF4C9EF}">
      <dsp:nvSpPr>
        <dsp:cNvPr id="0" name=""/>
        <dsp:cNvSpPr/>
      </dsp:nvSpPr>
      <dsp:spPr>
        <a:xfrm>
          <a:off x="3568905" y="2684431"/>
          <a:ext cx="724208" cy="4598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1E897D-8067-432B-BE9A-7DD23D7E155F}">
      <dsp:nvSpPr>
        <dsp:cNvPr id="0" name=""/>
        <dsp:cNvSpPr/>
      </dsp:nvSpPr>
      <dsp:spPr>
        <a:xfrm>
          <a:off x="3649373" y="2760875"/>
          <a:ext cx="724208" cy="459872"/>
        </a:xfrm>
        <a:prstGeom prst="roundRect">
          <a:avLst>
            <a:gd name="adj" fmla="val 10000"/>
          </a:avLst>
        </a:prstGeom>
        <a:solidFill>
          <a:schemeClr val="accent1">
            <a:lumMod val="20000"/>
            <a:lumOff val="80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solidFill>
                <a:sysClr val="windowText" lastClr="000000"/>
              </a:solidFill>
            </a:rPr>
            <a:t>Educational Coordinator (1 FTE)</a:t>
          </a:r>
        </a:p>
      </dsp:txBody>
      <dsp:txXfrm>
        <a:off x="3662842" y="2774344"/>
        <a:ext cx="697270" cy="43293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3870" tIns="46935" rIns="93870" bIns="46935" rtlCol="0"/>
          <a:lstStyle>
            <a:lvl1pPr algn="l">
              <a:defRPr sz="1200"/>
            </a:lvl1pPr>
          </a:lstStyle>
          <a:p>
            <a:endParaRPr lang="en-US"/>
          </a:p>
        </p:txBody>
      </p:sp>
      <p:sp>
        <p:nvSpPr>
          <p:cNvPr id="3" name="Date Placeholder 2"/>
          <p:cNvSpPr>
            <a:spLocks noGrp="1"/>
          </p:cNvSpPr>
          <p:nvPr>
            <p:ph type="dt" idx="1"/>
          </p:nvPr>
        </p:nvSpPr>
        <p:spPr>
          <a:xfrm>
            <a:off x="4023093" y="0"/>
            <a:ext cx="3077739" cy="469424"/>
          </a:xfrm>
          <a:prstGeom prst="rect">
            <a:avLst/>
          </a:prstGeom>
        </p:spPr>
        <p:txBody>
          <a:bodyPr vert="horz" lIns="93870" tIns="46935" rIns="93870" bIns="46935" rtlCol="0"/>
          <a:lstStyle>
            <a:lvl1pPr algn="r">
              <a:defRPr sz="1200"/>
            </a:lvl1pPr>
          </a:lstStyle>
          <a:p>
            <a:fld id="{88573D05-6575-4EDC-B64A-CFB6DC1CF850}" type="datetimeFigureOut">
              <a:rPr lang="en-US" smtClean="0"/>
              <a:t>5/11/2021</a:t>
            </a:fld>
            <a:endParaRPr lang="en-US"/>
          </a:p>
        </p:txBody>
      </p:sp>
      <p:sp>
        <p:nvSpPr>
          <p:cNvPr id="4" name="Slide Image Placeholder 3"/>
          <p:cNvSpPr>
            <a:spLocks noGrp="1" noRot="1" noChangeAspect="1"/>
          </p:cNvSpPr>
          <p:nvPr>
            <p:ph type="sldImg" idx="2"/>
          </p:nvPr>
        </p:nvSpPr>
        <p:spPr>
          <a:xfrm>
            <a:off x="420688" y="703263"/>
            <a:ext cx="6261100" cy="3521075"/>
          </a:xfrm>
          <a:prstGeom prst="rect">
            <a:avLst/>
          </a:prstGeom>
          <a:noFill/>
          <a:ln w="12700">
            <a:solidFill>
              <a:prstClr val="black"/>
            </a:solidFill>
          </a:ln>
        </p:spPr>
        <p:txBody>
          <a:bodyPr vert="horz" lIns="93870" tIns="46935" rIns="93870" bIns="46935" rtlCol="0" anchor="ctr"/>
          <a:lstStyle/>
          <a:p>
            <a:endParaRPr lang="en-US"/>
          </a:p>
        </p:txBody>
      </p:sp>
      <p:sp>
        <p:nvSpPr>
          <p:cNvPr id="5" name="Notes Placeholder 4"/>
          <p:cNvSpPr>
            <a:spLocks noGrp="1"/>
          </p:cNvSpPr>
          <p:nvPr>
            <p:ph type="body" sz="quarter" idx="3"/>
          </p:nvPr>
        </p:nvSpPr>
        <p:spPr>
          <a:xfrm>
            <a:off x="710248" y="4459527"/>
            <a:ext cx="5681980" cy="4224814"/>
          </a:xfrm>
          <a:prstGeom prst="rect">
            <a:avLst/>
          </a:prstGeom>
        </p:spPr>
        <p:txBody>
          <a:bodyPr vert="horz" lIns="93870" tIns="46935" rIns="93870" bIns="4693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1"/>
            <a:ext cx="3077739" cy="469424"/>
          </a:xfrm>
          <a:prstGeom prst="rect">
            <a:avLst/>
          </a:prstGeom>
        </p:spPr>
        <p:txBody>
          <a:bodyPr vert="horz" lIns="93870" tIns="46935" rIns="93870" bIns="46935" rtlCol="0" anchor="b"/>
          <a:lstStyle>
            <a:lvl1pPr algn="l">
              <a:defRPr sz="1200"/>
            </a:lvl1pPr>
          </a:lstStyle>
          <a:p>
            <a:endParaRPr lang="en-US"/>
          </a:p>
        </p:txBody>
      </p:sp>
      <p:sp>
        <p:nvSpPr>
          <p:cNvPr id="7" name="Slide Number Placeholder 6"/>
          <p:cNvSpPr>
            <a:spLocks noGrp="1"/>
          </p:cNvSpPr>
          <p:nvPr>
            <p:ph type="sldNum" sz="quarter" idx="5"/>
          </p:nvPr>
        </p:nvSpPr>
        <p:spPr>
          <a:xfrm>
            <a:off x="4023093" y="8917421"/>
            <a:ext cx="3077739" cy="469424"/>
          </a:xfrm>
          <a:prstGeom prst="rect">
            <a:avLst/>
          </a:prstGeom>
        </p:spPr>
        <p:txBody>
          <a:bodyPr vert="horz" lIns="93870" tIns="46935" rIns="93870" bIns="46935" rtlCol="0" anchor="b"/>
          <a:lstStyle>
            <a:lvl1pPr algn="r">
              <a:defRPr sz="1200"/>
            </a:lvl1pPr>
          </a:lstStyle>
          <a:p>
            <a:fld id="{D6449471-CD9B-4060-9245-E5C00C25A7D6}" type="slidenum">
              <a:rPr lang="en-US" smtClean="0"/>
              <a:t>‹#›</a:t>
            </a:fld>
            <a:endParaRPr lang="en-US"/>
          </a:p>
        </p:txBody>
      </p:sp>
    </p:spTree>
    <p:extLst>
      <p:ext uri="{BB962C8B-B14F-4D97-AF65-F5344CB8AC3E}">
        <p14:creationId xmlns:p14="http://schemas.microsoft.com/office/powerpoint/2010/main" val="3709094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t>This article originally requested an appropriation of $500,646. However, in revieing the actual expenses realized in FY21 and taking into account a less robust, capital plan, we anticipate Article 25 requesting an appropriation of $431,108 and will be requesting that change with the Moderator.</a:t>
            </a:r>
          </a:p>
        </p:txBody>
      </p:sp>
      <p:sp>
        <p:nvSpPr>
          <p:cNvPr id="4" name="Slide Number Placeholder 3"/>
          <p:cNvSpPr>
            <a:spLocks noGrp="1"/>
          </p:cNvSpPr>
          <p:nvPr>
            <p:ph type="sldNum" sz="quarter" idx="10"/>
          </p:nvPr>
        </p:nvSpPr>
        <p:spPr/>
        <p:txBody>
          <a:bodyPr/>
          <a:lstStyle/>
          <a:p>
            <a:fld id="{D6449471-CD9B-4060-9245-E5C00C25A7D6}" type="slidenum">
              <a:rPr lang="en-US" smtClean="0"/>
              <a:t>1</a:t>
            </a:fld>
            <a:endParaRPr lang="en-US" dirty="0"/>
          </a:p>
        </p:txBody>
      </p:sp>
    </p:spTree>
    <p:extLst>
      <p:ext uri="{BB962C8B-B14F-4D97-AF65-F5344CB8AC3E}">
        <p14:creationId xmlns:p14="http://schemas.microsoft.com/office/powerpoint/2010/main" val="2690251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8696">
              <a:defRPr/>
            </a:pPr>
            <a:r>
              <a:rPr lang="en-US" dirty="0"/>
              <a:t>PEG Stands for Public, Education</a:t>
            </a:r>
            <a:r>
              <a:rPr lang="en-US" baseline="0" dirty="0"/>
              <a:t> and Government and is devised from a franchise agreement with Comcast, Inc. after the Cable Act of 1984 was enacted. PEG Channels are not mandated by Federal Law, but are rather a right of towns or whomever the franchise authority may be who can elect, or not, to accept a certain amount of money from the cable provider to be used for public access channels and stations given to them by the cable companies.</a:t>
            </a:r>
          </a:p>
          <a:p>
            <a:pPr defTabSz="938696">
              <a:defRPr/>
            </a:pPr>
            <a:endParaRPr lang="en-US" baseline="0" dirty="0"/>
          </a:p>
          <a:p>
            <a:pPr defTabSz="938696">
              <a:defRPr/>
            </a:pPr>
            <a:r>
              <a:rPr lang="en-US" baseline="0" dirty="0"/>
              <a:t>Concord chose to exercise their option to have PEG for many years, the town took over the operation as a town department in October of 2018. </a:t>
            </a:r>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t>2</a:t>
            </a:fld>
            <a:endParaRPr lang="en-US" dirty="0"/>
          </a:p>
        </p:txBody>
      </p:sp>
    </p:spTree>
    <p:extLst>
      <p:ext uri="{BB962C8B-B14F-4D97-AF65-F5344CB8AC3E}">
        <p14:creationId xmlns:p14="http://schemas.microsoft.com/office/powerpoint/2010/main" val="32453510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a:t>
            </a:r>
            <a:r>
              <a:rPr lang="en-US" baseline="0" dirty="0"/>
              <a:t> with all Departments of the Town, the Town Manager serves as the appointing authority.</a:t>
            </a:r>
          </a:p>
          <a:p>
            <a:endParaRPr lang="en-US" baseline="0" dirty="0"/>
          </a:p>
          <a:p>
            <a:r>
              <a:rPr lang="en-US" baseline="0" dirty="0"/>
              <a:t>The Deputy Town Manager serves as the Department Head providing budgetary oversight and supervision of division managers.</a:t>
            </a:r>
          </a:p>
          <a:p>
            <a:endParaRPr lang="en-US" baseline="0" dirty="0"/>
          </a:p>
          <a:p>
            <a:r>
              <a:rPr lang="en-US" baseline="0" dirty="0"/>
              <a:t>Concord’s Public Information and Communications Manager is MMN’s primary Division Manager, serving as MMN’s Executive Director and overseeing the daily operations and support staff. </a:t>
            </a:r>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t>3</a:t>
            </a:fld>
            <a:endParaRPr lang="en-US"/>
          </a:p>
        </p:txBody>
      </p:sp>
    </p:spTree>
    <p:extLst>
      <p:ext uri="{BB962C8B-B14F-4D97-AF65-F5344CB8AC3E}">
        <p14:creationId xmlns:p14="http://schemas.microsoft.com/office/powerpoint/2010/main" val="3956344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Goals for the upcoming FY surround the idea of increased participation, community involvement and broadcasting capabilities.</a:t>
            </a:r>
          </a:p>
          <a:p>
            <a:endParaRPr lang="en-US" dirty="0"/>
          </a:p>
          <a:p>
            <a:r>
              <a:rPr lang="en-US" dirty="0"/>
              <a:t>Long term, we want to ensure we are being fiscally responsible and seek to build our fund balance up</a:t>
            </a:r>
            <a:r>
              <a:rPr lang="en-US" baseline="0" dirty="0"/>
              <a:t> such that we would be able to cover any large-sale renovations, community needs or capital improvements. </a:t>
            </a:r>
            <a:endParaRPr lang="en-US" dirty="0"/>
          </a:p>
        </p:txBody>
      </p:sp>
      <p:sp>
        <p:nvSpPr>
          <p:cNvPr id="4" name="Slide Number Placeholder 3"/>
          <p:cNvSpPr>
            <a:spLocks noGrp="1"/>
          </p:cNvSpPr>
          <p:nvPr>
            <p:ph type="sldNum" sz="quarter" idx="10"/>
          </p:nvPr>
        </p:nvSpPr>
        <p:spPr/>
        <p:txBody>
          <a:bodyPr/>
          <a:lstStyle/>
          <a:p>
            <a:fld id="{D6449471-CD9B-4060-9245-E5C00C25A7D6}" type="slidenum">
              <a:rPr lang="en-US" smtClean="0"/>
              <a:t>4</a:t>
            </a:fld>
            <a:endParaRPr lang="en-US"/>
          </a:p>
        </p:txBody>
      </p:sp>
    </p:spTree>
    <p:extLst>
      <p:ext uri="{BB962C8B-B14F-4D97-AF65-F5344CB8AC3E}">
        <p14:creationId xmlns:p14="http://schemas.microsoft.com/office/powerpoint/2010/main" val="10307782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000" dirty="0"/>
              <a:t>Operating Revenues for FY22 are projected to total about $411,522. This amount</a:t>
            </a:r>
            <a:r>
              <a:rPr lang="en-US" sz="2000" baseline="0" dirty="0"/>
              <a:t> includes the projected revenues from Comcast which equate to $315,470. This is a conservative projecting which has a 5% decrease in projected revenue compared to FY21. While we do not believe the decrease to be this substantial, we have been seeing a downward trend in Comcast receipts which we contribute to the success of the Concord Broadband Enterprise and Concord citizens choosing to use other providers such as Apple TV, Roku and other online platforms. </a:t>
            </a:r>
          </a:p>
          <a:p>
            <a:endParaRPr lang="en-US" sz="2000" baseline="0" dirty="0"/>
          </a:p>
          <a:p>
            <a:r>
              <a:rPr lang="en-US" sz="2000" baseline="0" dirty="0"/>
              <a:t>New last year, we will have additional revenues transferred into PEG from the Town’s Broadband/Telecomm Division – we are referring to this as a PILOF or a Payment-in-lieu-of-franchise. The amount used to calculate this total is set at 1.5% of all broadband revenues collected for the previous FY with a maximum contribution of $60,000. For Calendar Year 2021, the Broadband revenue total is projected at </a:t>
            </a:r>
            <a:r>
              <a:rPr lang="en-US" sz="2000" baseline="0" dirty="0">
                <a:highlight>
                  <a:srgbClr val="FFFF00"/>
                </a:highlight>
              </a:rPr>
              <a:t>$1.426,059 Million. This sets the PILOF at </a:t>
            </a:r>
            <a:r>
              <a:rPr lang="en-US" sz="2000" baseline="0" dirty="0"/>
              <a:t>$21,391.</a:t>
            </a:r>
            <a:endParaRPr lang="en-US" sz="2000" dirty="0"/>
          </a:p>
        </p:txBody>
      </p:sp>
      <p:sp>
        <p:nvSpPr>
          <p:cNvPr id="4" name="Slide Number Placeholder 3"/>
          <p:cNvSpPr>
            <a:spLocks noGrp="1"/>
          </p:cNvSpPr>
          <p:nvPr>
            <p:ph type="sldNum" sz="quarter" idx="10"/>
          </p:nvPr>
        </p:nvSpPr>
        <p:spPr/>
        <p:txBody>
          <a:bodyPr/>
          <a:lstStyle/>
          <a:p>
            <a:fld id="{D6449471-CD9B-4060-9245-E5C00C25A7D6}" type="slidenum">
              <a:rPr lang="en-US" smtClean="0"/>
              <a:t>5</a:t>
            </a:fld>
            <a:endParaRPr lang="en-US" dirty="0"/>
          </a:p>
        </p:txBody>
      </p:sp>
    </p:spTree>
    <p:extLst>
      <p:ext uri="{BB962C8B-B14F-4D97-AF65-F5344CB8AC3E}">
        <p14:creationId xmlns:p14="http://schemas.microsoft.com/office/powerpoint/2010/main" val="24038606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The largest expense to the operation, as is typical, is for personnel and personnel-related expenses. This amount equals $299,332 for FY22 and includes the positions of Station Manager, Media Technician and Lead Producer. The Education Coordinator position has been vacant for about a year. Pending rollback of the COVID pandemic restriction and the reopening of the schools for the 21-22 school year, we plan to fill this position this summer. . </a:t>
            </a:r>
          </a:p>
        </p:txBody>
      </p:sp>
      <p:sp>
        <p:nvSpPr>
          <p:cNvPr id="4" name="Slide Number Placeholder 3"/>
          <p:cNvSpPr>
            <a:spLocks noGrp="1"/>
          </p:cNvSpPr>
          <p:nvPr>
            <p:ph type="sldNum" sz="quarter" idx="10"/>
          </p:nvPr>
        </p:nvSpPr>
        <p:spPr/>
        <p:txBody>
          <a:bodyPr/>
          <a:lstStyle/>
          <a:p>
            <a:fld id="{D6449471-CD9B-4060-9245-E5C00C25A7D6}" type="slidenum">
              <a:rPr lang="en-US" smtClean="0"/>
              <a:t>6</a:t>
            </a:fld>
            <a:endParaRPr lang="en-US" dirty="0"/>
          </a:p>
        </p:txBody>
      </p:sp>
    </p:spTree>
    <p:extLst>
      <p:ext uri="{BB962C8B-B14F-4D97-AF65-F5344CB8AC3E}">
        <p14:creationId xmlns:p14="http://schemas.microsoft.com/office/powerpoint/2010/main" val="34011051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r>
              <a:rPr lang="en-US" baseline="0" dirty="0"/>
              <a:t>An amount equal to about $7,000 is allocated for planned equipment replacements, maintenance and software updates. These replacements are for generally cyclical and seek to allocate a small amount of capital each year to replace old and/or outdated technology on a 5-7 year progression.</a:t>
            </a:r>
          </a:p>
        </p:txBody>
      </p:sp>
      <p:sp>
        <p:nvSpPr>
          <p:cNvPr id="4" name="Slide Number Placeholder 3"/>
          <p:cNvSpPr>
            <a:spLocks noGrp="1"/>
          </p:cNvSpPr>
          <p:nvPr>
            <p:ph type="sldNum" sz="quarter" idx="10"/>
          </p:nvPr>
        </p:nvSpPr>
        <p:spPr/>
        <p:txBody>
          <a:bodyPr/>
          <a:lstStyle/>
          <a:p>
            <a:fld id="{D6449471-CD9B-4060-9245-E5C00C25A7D6}" type="slidenum">
              <a:rPr lang="en-US" smtClean="0"/>
              <a:t>7</a:t>
            </a:fld>
            <a:endParaRPr lang="en-US"/>
          </a:p>
        </p:txBody>
      </p:sp>
    </p:spTree>
    <p:extLst>
      <p:ext uri="{BB962C8B-B14F-4D97-AF65-F5344CB8AC3E}">
        <p14:creationId xmlns:p14="http://schemas.microsoft.com/office/powerpoint/2010/main" val="32294791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Slide Number Placeholder 3"/>
          <p:cNvSpPr>
            <a:spLocks noGrp="1"/>
          </p:cNvSpPr>
          <p:nvPr>
            <p:ph type="sldNum" sz="quarter" idx="10"/>
          </p:nvPr>
        </p:nvSpPr>
        <p:spPr/>
        <p:txBody>
          <a:bodyPr/>
          <a:lstStyle/>
          <a:p>
            <a:fld id="{D6449471-CD9B-4060-9245-E5C00C25A7D6}" type="slidenum">
              <a:rPr lang="en-US" smtClean="0"/>
              <a:t>10</a:t>
            </a:fld>
            <a:endParaRPr lang="en-US" dirty="0"/>
          </a:p>
        </p:txBody>
      </p:sp>
    </p:spTree>
    <p:extLst>
      <p:ext uri="{BB962C8B-B14F-4D97-AF65-F5344CB8AC3E}">
        <p14:creationId xmlns:p14="http://schemas.microsoft.com/office/powerpoint/2010/main" val="2459867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7327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74957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1528062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423589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568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396975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63495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53011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4767263"/>
            <a:ext cx="2133600" cy="273844"/>
          </a:xfrm>
          <a:prstGeom prst="rect">
            <a:avLst/>
          </a:prstGeom>
        </p:spPr>
        <p:txBody>
          <a:bodyPr/>
          <a:lstStyle/>
          <a:p>
            <a:endParaRPr lang="en-US"/>
          </a:p>
        </p:txBody>
      </p:sp>
      <p:sp>
        <p:nvSpPr>
          <p:cNvPr id="8" name="Footer Placeholder 7"/>
          <p:cNvSpPr>
            <a:spLocks noGrp="1"/>
          </p:cNvSpPr>
          <p:nvPr>
            <p:ph type="ftr" sz="quarter" idx="11"/>
          </p:nvPr>
        </p:nvSpPr>
        <p:spPr>
          <a:xfrm>
            <a:off x="3124200" y="4767263"/>
            <a:ext cx="2895600" cy="273844"/>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62853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4767263"/>
            <a:ext cx="2133600" cy="273844"/>
          </a:xfrm>
          <a:prstGeom prst="rect">
            <a:avLst/>
          </a:prstGeom>
        </p:spPr>
        <p:txBody>
          <a:bodyPr/>
          <a:lstStyle/>
          <a:p>
            <a:endParaRPr lang="en-US"/>
          </a:p>
        </p:txBody>
      </p:sp>
      <p:sp>
        <p:nvSpPr>
          <p:cNvPr id="4" name="Footer Placeholder 3"/>
          <p:cNvSpPr>
            <a:spLocks noGrp="1"/>
          </p:cNvSpPr>
          <p:nvPr>
            <p:ph type="ftr" sz="quarter" idx="11"/>
          </p:nvPr>
        </p:nvSpPr>
        <p:spPr>
          <a:xfrm>
            <a:off x="3124200" y="4767263"/>
            <a:ext cx="2895600" cy="273844"/>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46063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p>
            <a:endParaRPr lang="en-US"/>
          </a:p>
        </p:txBody>
      </p:sp>
      <p:sp>
        <p:nvSpPr>
          <p:cNvPr id="3" name="Footer Placeholder 2"/>
          <p:cNvSpPr>
            <a:spLocks noGrp="1"/>
          </p:cNvSpPr>
          <p:nvPr>
            <p:ph type="ftr" sz="quarter" idx="11"/>
          </p:nvPr>
        </p:nvSpPr>
        <p:spPr>
          <a:xfrm>
            <a:off x="3124200" y="4767263"/>
            <a:ext cx="2895600" cy="273844"/>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74645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a:p>
        </p:txBody>
      </p:sp>
    </p:spTree>
    <p:extLst>
      <p:ext uri="{BB962C8B-B14F-4D97-AF65-F5344CB8AC3E}">
        <p14:creationId xmlns:p14="http://schemas.microsoft.com/office/powerpoint/2010/main" val="219618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D328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3" descr="Town Seal"/>
          <p:cNvPicPr>
            <a:picLocks noChangeAspect="1" noChangeArrowheads="1"/>
          </p:cNvPicPr>
          <p:nvPr userDrawn="1"/>
        </p:nvPicPr>
        <p:blipFill>
          <a:blip r:embed="rId14">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1066800" cy="1055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624821"/>
      </p:ext>
    </p:extLst>
  </p:cSld>
  <p:clrMap bg1="dk1" tx1="lt1" bg2="dk2" tx2="lt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047750"/>
            <a:ext cx="8229600" cy="152400"/>
          </a:xfrm>
        </p:spPr>
        <p:txBody>
          <a:bodyPr>
            <a:noAutofit/>
          </a:bodyPr>
          <a:lstStyle/>
          <a:p>
            <a:r>
              <a:rPr lang="en-US" sz="2800" b="1" dirty="0"/>
              <a:t>ARTICLE 25</a:t>
            </a:r>
            <a:r>
              <a:rPr lang="en-US" sz="3600" b="1" dirty="0"/>
              <a:t> </a:t>
            </a:r>
            <a:br>
              <a:rPr lang="en-US" sz="3200" b="1" dirty="0"/>
            </a:br>
            <a:br>
              <a:rPr lang="en-US" sz="3200" b="1" dirty="0"/>
            </a:br>
            <a:r>
              <a:rPr lang="en-US" sz="2400" b="1" dirty="0"/>
              <a:t>Authorize Expenditure from PEG Access &amp; Cable-Related Fund</a:t>
            </a:r>
          </a:p>
        </p:txBody>
      </p:sp>
      <p:sp>
        <p:nvSpPr>
          <p:cNvPr id="3" name="Subtitle 2"/>
          <p:cNvSpPr>
            <a:spLocks noGrp="1"/>
          </p:cNvSpPr>
          <p:nvPr>
            <p:ph type="subTitle" idx="1"/>
          </p:nvPr>
        </p:nvSpPr>
        <p:spPr>
          <a:xfrm>
            <a:off x="609600" y="2038350"/>
            <a:ext cx="8077200" cy="2362200"/>
          </a:xfrm>
        </p:spPr>
        <p:txBody>
          <a:bodyPr>
            <a:noAutofit/>
          </a:bodyPr>
          <a:lstStyle/>
          <a:p>
            <a:r>
              <a:rPr lang="en-US" sz="2100" dirty="0"/>
              <a:t>To determine whether the Town will vote to raise and appropriate, or transfer from the PEG Access and Cable-Related Fund the sum of </a:t>
            </a:r>
            <a:r>
              <a:rPr lang="en-US" sz="2100" strike="sngStrike" dirty="0"/>
              <a:t>$500,646</a:t>
            </a:r>
            <a:r>
              <a:rPr lang="en-US" sz="2100" dirty="0">
                <a:solidFill>
                  <a:srgbClr val="FF0000"/>
                </a:solidFill>
              </a:rPr>
              <a:t> $431,108</a:t>
            </a:r>
            <a:r>
              <a:rPr lang="en-US" sz="2100" dirty="0"/>
              <a:t>, or any other sum, to be expended during the fiscal year ending June 30, 2022 under the direction of the Town Manager for necessary and expedient cable-related purposes consistent with the Town’s license agreement with Comcast, or take any other action relative thereto. </a:t>
            </a:r>
          </a:p>
        </p:txBody>
      </p:sp>
      <p:sp>
        <p:nvSpPr>
          <p:cNvPr id="4" name="Slide Number Placeholder 3"/>
          <p:cNvSpPr>
            <a:spLocks noGrp="1"/>
          </p:cNvSpPr>
          <p:nvPr>
            <p:ph type="sldNum" sz="quarter" idx="12"/>
          </p:nvPr>
        </p:nvSpPr>
        <p:spPr/>
        <p:txBody>
          <a:bodyPr/>
          <a:lstStyle/>
          <a:p>
            <a:fld id="{18362CF7-34D8-4635-A9AE-FBAFA8966551}" type="slidenum">
              <a:rPr lang="en-US" smtClean="0"/>
              <a:t>1</a:t>
            </a:fld>
            <a:endParaRPr lang="en-US" dirty="0"/>
          </a:p>
        </p:txBody>
      </p:sp>
    </p:spTree>
    <p:extLst>
      <p:ext uri="{BB962C8B-B14F-4D97-AF65-F5344CB8AC3E}">
        <p14:creationId xmlns:p14="http://schemas.microsoft.com/office/powerpoint/2010/main" val="11051820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047750"/>
            <a:ext cx="8229600" cy="152400"/>
          </a:xfrm>
        </p:spPr>
        <p:txBody>
          <a:bodyPr>
            <a:noAutofit/>
          </a:bodyPr>
          <a:lstStyle/>
          <a:p>
            <a:r>
              <a:rPr lang="en-US" sz="2800" b="1" dirty="0"/>
              <a:t>ARTICLE 25</a:t>
            </a:r>
            <a:r>
              <a:rPr lang="en-US" sz="3600" b="1" dirty="0"/>
              <a:t> </a:t>
            </a:r>
            <a:br>
              <a:rPr lang="en-US" sz="3200" b="1" dirty="0"/>
            </a:br>
            <a:br>
              <a:rPr lang="en-US" sz="3200" b="1" dirty="0"/>
            </a:br>
            <a:r>
              <a:rPr lang="en-US" sz="2400" b="1" dirty="0"/>
              <a:t>Authorize Expenditure from PEG Access &amp; Cable-Related Fund</a:t>
            </a:r>
          </a:p>
        </p:txBody>
      </p:sp>
      <p:sp>
        <p:nvSpPr>
          <p:cNvPr id="3" name="Subtitle 2"/>
          <p:cNvSpPr>
            <a:spLocks noGrp="1"/>
          </p:cNvSpPr>
          <p:nvPr>
            <p:ph type="subTitle" idx="1"/>
          </p:nvPr>
        </p:nvSpPr>
        <p:spPr>
          <a:xfrm>
            <a:off x="609600" y="2038350"/>
            <a:ext cx="8077200" cy="2362200"/>
          </a:xfrm>
        </p:spPr>
        <p:txBody>
          <a:bodyPr>
            <a:noAutofit/>
          </a:bodyPr>
          <a:lstStyle/>
          <a:p>
            <a:r>
              <a:rPr lang="en-US" sz="2100" dirty="0"/>
              <a:t>To determine whether the Town will vote to raise and appropriate, or transfer from the PEG Access and Cable-Related Fund the sum of </a:t>
            </a:r>
            <a:r>
              <a:rPr lang="en-US" sz="2100" strike="sngStrike" dirty="0"/>
              <a:t>$500,646</a:t>
            </a:r>
            <a:r>
              <a:rPr lang="en-US" sz="2100" dirty="0">
                <a:solidFill>
                  <a:srgbClr val="FF0000"/>
                </a:solidFill>
              </a:rPr>
              <a:t> $431,108</a:t>
            </a:r>
            <a:r>
              <a:rPr lang="en-US" sz="2100" dirty="0"/>
              <a:t>, or any other sum, to be expended during the fiscal year ending June 30, 2022 under the direction of the Town Manager for necessary and expedient cable-related purposes consistent with the Town’s license agreement with Comcast, or take any other action relative thereto. </a:t>
            </a:r>
          </a:p>
        </p:txBody>
      </p:sp>
      <p:sp>
        <p:nvSpPr>
          <p:cNvPr id="4" name="Slide Number Placeholder 3"/>
          <p:cNvSpPr>
            <a:spLocks noGrp="1"/>
          </p:cNvSpPr>
          <p:nvPr>
            <p:ph type="sldNum" sz="quarter" idx="12"/>
          </p:nvPr>
        </p:nvSpPr>
        <p:spPr/>
        <p:txBody>
          <a:bodyPr/>
          <a:lstStyle/>
          <a:p>
            <a:fld id="{18362CF7-34D8-4635-A9AE-FBAFA8966551}" type="slidenum">
              <a:rPr lang="en-US" smtClean="0"/>
              <a:t>10</a:t>
            </a:fld>
            <a:endParaRPr lang="en-US" dirty="0"/>
          </a:p>
        </p:txBody>
      </p:sp>
    </p:spTree>
    <p:extLst>
      <p:ext uri="{BB962C8B-B14F-4D97-AF65-F5344CB8AC3E}">
        <p14:creationId xmlns:p14="http://schemas.microsoft.com/office/powerpoint/2010/main" val="1863220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362CF7-34D8-4635-A9AE-FBAFA8966551}" type="slidenum">
              <a:rPr lang="en-US" smtClean="0"/>
              <a:t>2</a:t>
            </a:fld>
            <a:endParaRPr lang="en-US" dirty="0"/>
          </a:p>
        </p:txBody>
      </p:sp>
      <p:sp>
        <p:nvSpPr>
          <p:cNvPr id="9" name="TextBox 8"/>
          <p:cNvSpPr txBox="1"/>
          <p:nvPr/>
        </p:nvSpPr>
        <p:spPr>
          <a:xfrm>
            <a:off x="4572000" y="438150"/>
            <a:ext cx="4114800" cy="400110"/>
          </a:xfrm>
          <a:prstGeom prst="rect">
            <a:avLst/>
          </a:prstGeom>
          <a:noFill/>
        </p:spPr>
        <p:txBody>
          <a:bodyPr wrap="square" rtlCol="0">
            <a:spAutoFit/>
          </a:bodyPr>
          <a:lstStyle/>
          <a:p>
            <a:pPr algn="r"/>
            <a:r>
              <a:rPr lang="en-US" sz="2000" dirty="0"/>
              <a:t>ARTICLE 25: PEG &amp; Cable Fund</a:t>
            </a:r>
          </a:p>
        </p:txBody>
      </p:sp>
      <p:sp>
        <p:nvSpPr>
          <p:cNvPr id="3" name="TextBox 2"/>
          <p:cNvSpPr txBox="1"/>
          <p:nvPr/>
        </p:nvSpPr>
        <p:spPr>
          <a:xfrm>
            <a:off x="2438400" y="838260"/>
            <a:ext cx="4419600" cy="461665"/>
          </a:xfrm>
          <a:prstGeom prst="rect">
            <a:avLst/>
          </a:prstGeom>
          <a:noFill/>
        </p:spPr>
        <p:txBody>
          <a:bodyPr wrap="square" rtlCol="0">
            <a:spAutoFit/>
          </a:bodyPr>
          <a:lstStyle/>
          <a:p>
            <a:r>
              <a:rPr lang="en-US" sz="2400" u="sng" dirty="0"/>
              <a:t>P</a:t>
            </a:r>
            <a:r>
              <a:rPr lang="en-US" dirty="0"/>
              <a:t>UBLIC </a:t>
            </a:r>
            <a:r>
              <a:rPr lang="az-Cyrl-AZ" sz="2400" b="1" dirty="0">
                <a:solidFill>
                  <a:schemeClr val="accent2"/>
                </a:solidFill>
              </a:rPr>
              <a:t>Ѽ</a:t>
            </a:r>
            <a:r>
              <a:rPr lang="en-US" dirty="0"/>
              <a:t> </a:t>
            </a:r>
            <a:r>
              <a:rPr lang="en-US" sz="2400" u="sng" dirty="0"/>
              <a:t>E</a:t>
            </a:r>
            <a:r>
              <a:rPr lang="en-US" dirty="0"/>
              <a:t>DUCATION </a:t>
            </a:r>
            <a:r>
              <a:rPr lang="az-Cyrl-AZ" sz="2400" b="1" dirty="0">
                <a:solidFill>
                  <a:schemeClr val="accent2"/>
                </a:solidFill>
              </a:rPr>
              <a:t>Ѽ</a:t>
            </a:r>
            <a:r>
              <a:rPr lang="en-US" sz="2400" dirty="0"/>
              <a:t> </a:t>
            </a:r>
            <a:r>
              <a:rPr lang="en-US" sz="2400" u="sng" dirty="0"/>
              <a:t>G</a:t>
            </a:r>
            <a:r>
              <a:rPr lang="en-US" dirty="0"/>
              <a:t>OVERNMENT</a:t>
            </a:r>
          </a:p>
        </p:txBody>
      </p:sp>
      <p:sp>
        <p:nvSpPr>
          <p:cNvPr id="5" name="TextBox 4"/>
          <p:cNvSpPr txBox="1"/>
          <p:nvPr/>
        </p:nvSpPr>
        <p:spPr>
          <a:xfrm>
            <a:off x="1828800" y="1504950"/>
            <a:ext cx="5943600" cy="2739211"/>
          </a:xfrm>
          <a:prstGeom prst="rect">
            <a:avLst/>
          </a:prstGeom>
          <a:noFill/>
        </p:spPr>
        <p:txBody>
          <a:bodyPr wrap="square" rtlCol="0">
            <a:spAutoFit/>
          </a:bodyPr>
          <a:lstStyle/>
          <a:p>
            <a:pPr marL="285750" indent="-285750">
              <a:buFont typeface="Arial" panose="020B0604020202020204" pitchFamily="34" charset="0"/>
              <a:buChar char="•"/>
            </a:pPr>
            <a:r>
              <a:rPr lang="en-US" dirty="0"/>
              <a:t>Concord receives 4.8% of all Comcast’s revenue generated through it’s Concord customers.</a:t>
            </a:r>
          </a:p>
          <a:p>
            <a:pPr marL="285750" indent="-285750">
              <a:buFont typeface="Arial" panose="020B0604020202020204" pitchFamily="34" charset="0"/>
              <a:buChar char="•"/>
            </a:pPr>
            <a:r>
              <a:rPr lang="en-US" dirty="0"/>
              <a:t>Money may only be used for cable-related purposes.</a:t>
            </a:r>
          </a:p>
          <a:p>
            <a:pPr marL="285750" indent="-285750">
              <a:buFont typeface="Arial" panose="020B0604020202020204" pitchFamily="34" charset="0"/>
              <a:buChar char="•"/>
            </a:pPr>
            <a:endParaRPr lang="en-US" dirty="0"/>
          </a:p>
          <a:p>
            <a:pPr algn="ctr"/>
            <a:r>
              <a:rPr lang="en-US" dirty="0"/>
              <a:t>The total amount requested is $505,646 of which $102,800 shall be reserved for Capital Improvements.</a:t>
            </a:r>
          </a:p>
          <a:p>
            <a:pPr algn="ctr"/>
            <a:endParaRPr lang="en-US" dirty="0"/>
          </a:p>
          <a:p>
            <a:pPr algn="ctr"/>
            <a:endParaRPr lang="en-US" sz="2400" dirty="0"/>
          </a:p>
          <a:p>
            <a:pPr algn="ctr"/>
            <a:r>
              <a:rPr lang="en-US" sz="2200" b="1" dirty="0">
                <a:solidFill>
                  <a:schemeClr val="accent2"/>
                </a:solidFill>
              </a:rPr>
              <a:t>The Fund Balance as of July 1, 2020 = $1,403,037</a:t>
            </a:r>
            <a:endParaRPr lang="en-US" sz="2200" b="1" u="sng" dirty="0">
              <a:solidFill>
                <a:schemeClr val="accent2"/>
              </a:solidFill>
            </a:endParaRPr>
          </a:p>
        </p:txBody>
      </p:sp>
    </p:spTree>
    <p:extLst>
      <p:ext uri="{BB962C8B-B14F-4D97-AF65-F5344CB8AC3E}">
        <p14:creationId xmlns:p14="http://schemas.microsoft.com/office/powerpoint/2010/main" val="1153403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362CF7-34D8-4635-A9AE-FBAFA8966551}" type="slidenum">
              <a:rPr lang="en-US" smtClean="0"/>
              <a:t>3</a:t>
            </a:fld>
            <a:endParaRPr lang="en-US" dirty="0"/>
          </a:p>
        </p:txBody>
      </p:sp>
      <p:sp>
        <p:nvSpPr>
          <p:cNvPr id="5" name="TextBox 4"/>
          <p:cNvSpPr txBox="1"/>
          <p:nvPr/>
        </p:nvSpPr>
        <p:spPr>
          <a:xfrm>
            <a:off x="4572000" y="438150"/>
            <a:ext cx="4114800" cy="400110"/>
          </a:xfrm>
          <a:prstGeom prst="rect">
            <a:avLst/>
          </a:prstGeom>
          <a:noFill/>
        </p:spPr>
        <p:txBody>
          <a:bodyPr wrap="square" rtlCol="0">
            <a:spAutoFit/>
          </a:bodyPr>
          <a:lstStyle/>
          <a:p>
            <a:pPr algn="r"/>
            <a:r>
              <a:rPr lang="en-US" sz="2000" dirty="0"/>
              <a:t>ARTICLE 25: PEG &amp; Cable Fund</a:t>
            </a:r>
          </a:p>
        </p:txBody>
      </p:sp>
      <p:graphicFrame>
        <p:nvGraphicFramePr>
          <p:cNvPr id="6" name="Diagram 5"/>
          <p:cNvGraphicFramePr/>
          <p:nvPr>
            <p:extLst>
              <p:ext uri="{D42A27DB-BD31-4B8C-83A1-F6EECF244321}">
                <p14:modId xmlns:p14="http://schemas.microsoft.com/office/powerpoint/2010/main" val="4194246125"/>
              </p:ext>
            </p:extLst>
          </p:nvPr>
        </p:nvGraphicFramePr>
        <p:xfrm>
          <a:off x="914400" y="590550"/>
          <a:ext cx="6172200" cy="38936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32229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42950"/>
            <a:ext cx="8382000" cy="3851673"/>
          </a:xfrm>
        </p:spPr>
        <p:txBody>
          <a:bodyPr>
            <a:normAutofit fontScale="40000" lnSpcReduction="20000"/>
          </a:bodyPr>
          <a:lstStyle/>
          <a:p>
            <a:pPr marL="0" indent="0">
              <a:buNone/>
            </a:pPr>
            <a:endParaRPr lang="en-US" b="1" dirty="0"/>
          </a:p>
          <a:p>
            <a:pPr marL="0" indent="0" algn="ctr">
              <a:buNone/>
            </a:pPr>
            <a:r>
              <a:rPr lang="en-US" sz="4400" u="sng" dirty="0"/>
              <a:t>FY22 Goals</a:t>
            </a:r>
          </a:p>
          <a:p>
            <a:pPr marL="0" indent="0" algn="ctr">
              <a:buNone/>
            </a:pPr>
            <a:endParaRPr lang="en-US" sz="3600" u="sng" dirty="0"/>
          </a:p>
          <a:p>
            <a:pPr lvl="0"/>
            <a:r>
              <a:rPr lang="en-US" sz="4000" dirty="0"/>
              <a:t>Increase community involvement with MMN:</a:t>
            </a:r>
          </a:p>
          <a:p>
            <a:pPr lvl="1"/>
            <a:r>
              <a:rPr lang="en-US" sz="3600" dirty="0"/>
              <a:t>Expand public programming </a:t>
            </a:r>
          </a:p>
          <a:p>
            <a:pPr lvl="1"/>
            <a:r>
              <a:rPr lang="en-US" sz="3600" dirty="0"/>
              <a:t>Train interested community members on how to use available loaned equipment and public media offerings</a:t>
            </a:r>
          </a:p>
          <a:p>
            <a:pPr lvl="1"/>
            <a:r>
              <a:rPr lang="en-US" sz="3600" dirty="0"/>
              <a:t>Propose Continuing Education Classes and/or Workshops for interested parties</a:t>
            </a:r>
          </a:p>
          <a:p>
            <a:pPr lvl="0"/>
            <a:r>
              <a:rPr lang="en-US" sz="4000" dirty="0"/>
              <a:t>Offer a robust school-aged educational program relative to media and cable-related mediums in partnership with the Concord Public Schools and MMN’s new Education Coordinator proposed for recruitment in summer 2021.</a:t>
            </a:r>
          </a:p>
          <a:p>
            <a:pPr lvl="0"/>
            <a:r>
              <a:rPr lang="en-US" sz="4000" dirty="0"/>
              <a:t>Cultivate and promote community access to MMN studio and equipment for all interested parties.</a:t>
            </a:r>
          </a:p>
          <a:p>
            <a:pPr lvl="0"/>
            <a:r>
              <a:rPr lang="en-US" sz="4000" dirty="0"/>
              <a:t>Organize and coordinate community and public events with special focus on community involvement and education relative to MMN offerings and various types of media and cable-related productions.</a:t>
            </a:r>
          </a:p>
          <a:p>
            <a:pPr marL="0" lvl="0" indent="0">
              <a:buNone/>
            </a:pPr>
            <a:endParaRPr lang="en-US" sz="4000" dirty="0"/>
          </a:p>
        </p:txBody>
      </p:sp>
      <p:sp>
        <p:nvSpPr>
          <p:cNvPr id="4" name="Slide Number Placeholder 3"/>
          <p:cNvSpPr>
            <a:spLocks noGrp="1"/>
          </p:cNvSpPr>
          <p:nvPr>
            <p:ph type="sldNum" sz="quarter" idx="12"/>
          </p:nvPr>
        </p:nvSpPr>
        <p:spPr/>
        <p:txBody>
          <a:bodyPr/>
          <a:lstStyle/>
          <a:p>
            <a:fld id="{18362CF7-34D8-4635-A9AE-FBAFA8966551}" type="slidenum">
              <a:rPr lang="en-US" smtClean="0"/>
              <a:t>4</a:t>
            </a:fld>
            <a:endParaRPr lang="en-US"/>
          </a:p>
        </p:txBody>
      </p:sp>
      <p:sp>
        <p:nvSpPr>
          <p:cNvPr id="5" name="TextBox 4"/>
          <p:cNvSpPr txBox="1"/>
          <p:nvPr/>
        </p:nvSpPr>
        <p:spPr>
          <a:xfrm>
            <a:off x="4572000" y="438150"/>
            <a:ext cx="4114800" cy="400110"/>
          </a:xfrm>
          <a:prstGeom prst="rect">
            <a:avLst/>
          </a:prstGeom>
          <a:noFill/>
        </p:spPr>
        <p:txBody>
          <a:bodyPr wrap="square" rtlCol="0">
            <a:spAutoFit/>
          </a:bodyPr>
          <a:lstStyle/>
          <a:p>
            <a:pPr algn="r"/>
            <a:r>
              <a:rPr lang="en-US" sz="2000" dirty="0"/>
              <a:t>ARTICLE 25: PEG &amp; Cable Fund</a:t>
            </a:r>
          </a:p>
        </p:txBody>
      </p:sp>
    </p:spTree>
    <p:extLst>
      <p:ext uri="{BB962C8B-B14F-4D97-AF65-F5344CB8AC3E}">
        <p14:creationId xmlns:p14="http://schemas.microsoft.com/office/powerpoint/2010/main" val="350974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8362CF7-34D8-4635-A9AE-FBAFA8966551}" type="slidenum">
              <a:rPr lang="en-US" smtClean="0"/>
              <a:t>5</a:t>
            </a:fld>
            <a:endParaRPr lang="en-US" dirty="0"/>
          </a:p>
        </p:txBody>
      </p:sp>
      <p:sp>
        <p:nvSpPr>
          <p:cNvPr id="10" name="TextBox 9"/>
          <p:cNvSpPr txBox="1"/>
          <p:nvPr/>
        </p:nvSpPr>
        <p:spPr>
          <a:xfrm>
            <a:off x="4648200" y="361950"/>
            <a:ext cx="4114800" cy="400110"/>
          </a:xfrm>
          <a:prstGeom prst="rect">
            <a:avLst/>
          </a:prstGeom>
          <a:noFill/>
        </p:spPr>
        <p:txBody>
          <a:bodyPr wrap="square" rtlCol="0">
            <a:spAutoFit/>
          </a:bodyPr>
          <a:lstStyle/>
          <a:p>
            <a:pPr algn="r"/>
            <a:r>
              <a:rPr lang="en-US" sz="2000" dirty="0"/>
              <a:t>ARTICLE 25: PEG &amp; Cable Fund</a:t>
            </a:r>
          </a:p>
        </p:txBody>
      </p:sp>
      <p:graphicFrame>
        <p:nvGraphicFramePr>
          <p:cNvPr id="3" name="Table 2">
            <a:extLst>
              <a:ext uri="{FF2B5EF4-FFF2-40B4-BE49-F238E27FC236}">
                <a16:creationId xmlns:a16="http://schemas.microsoft.com/office/drawing/2014/main" id="{A8C2E935-A025-4F73-9C14-838E42FDE8B8}"/>
              </a:ext>
            </a:extLst>
          </p:cNvPr>
          <p:cNvGraphicFramePr>
            <a:graphicFrameLocks noGrp="1"/>
          </p:cNvGraphicFramePr>
          <p:nvPr>
            <p:extLst>
              <p:ext uri="{D42A27DB-BD31-4B8C-83A1-F6EECF244321}">
                <p14:modId xmlns:p14="http://schemas.microsoft.com/office/powerpoint/2010/main" val="2753559586"/>
              </p:ext>
            </p:extLst>
          </p:nvPr>
        </p:nvGraphicFramePr>
        <p:xfrm>
          <a:off x="457200" y="438150"/>
          <a:ext cx="8229599" cy="4114803"/>
        </p:xfrm>
        <a:graphic>
          <a:graphicData uri="http://schemas.openxmlformats.org/drawingml/2006/table">
            <a:tbl>
              <a:tblPr>
                <a:tableStyleId>{5C22544A-7EE6-4342-B048-85BDC9FD1C3A}</a:tableStyleId>
              </a:tblPr>
              <a:tblGrid>
                <a:gridCol w="2816607">
                  <a:extLst>
                    <a:ext uri="{9D8B030D-6E8A-4147-A177-3AD203B41FA5}">
                      <a16:colId xmlns:a16="http://schemas.microsoft.com/office/drawing/2014/main" val="4162555658"/>
                    </a:ext>
                  </a:extLst>
                </a:gridCol>
                <a:gridCol w="1353248">
                  <a:extLst>
                    <a:ext uri="{9D8B030D-6E8A-4147-A177-3AD203B41FA5}">
                      <a16:colId xmlns:a16="http://schemas.microsoft.com/office/drawing/2014/main" val="1603871279"/>
                    </a:ext>
                  </a:extLst>
                </a:gridCol>
                <a:gridCol w="1353248">
                  <a:extLst>
                    <a:ext uri="{9D8B030D-6E8A-4147-A177-3AD203B41FA5}">
                      <a16:colId xmlns:a16="http://schemas.microsoft.com/office/drawing/2014/main" val="3243687307"/>
                    </a:ext>
                  </a:extLst>
                </a:gridCol>
                <a:gridCol w="1353248">
                  <a:extLst>
                    <a:ext uri="{9D8B030D-6E8A-4147-A177-3AD203B41FA5}">
                      <a16:colId xmlns:a16="http://schemas.microsoft.com/office/drawing/2014/main" val="2022035619"/>
                    </a:ext>
                  </a:extLst>
                </a:gridCol>
                <a:gridCol w="1353248">
                  <a:extLst>
                    <a:ext uri="{9D8B030D-6E8A-4147-A177-3AD203B41FA5}">
                      <a16:colId xmlns:a16="http://schemas.microsoft.com/office/drawing/2014/main" val="1715076589"/>
                    </a:ext>
                  </a:extLst>
                </a:gridCol>
              </a:tblGrid>
              <a:tr h="396508">
                <a:tc gridSpan="5">
                  <a:txBody>
                    <a:bodyPr/>
                    <a:lstStyle/>
                    <a:p>
                      <a:pPr algn="ctr" fontAlgn="ctr"/>
                      <a:r>
                        <a:rPr lang="en-US" sz="2000" b="1" u="none" strike="noStrike" dirty="0">
                          <a:effectLst/>
                          <a:latin typeface="+mj-lt"/>
                        </a:rPr>
                        <a:t>OPERATING REVENUES</a:t>
                      </a:r>
                      <a:endParaRPr lang="en-US" sz="2000" b="1" i="0" u="none" strike="noStrike" dirty="0">
                        <a:solidFill>
                          <a:srgbClr val="000000"/>
                        </a:solidFill>
                        <a:effectLst/>
                        <a:latin typeface="+mj-lt"/>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76158870"/>
                  </a:ext>
                </a:extLst>
              </a:tr>
              <a:tr h="396508">
                <a:tc>
                  <a:txBody>
                    <a:bodyPr/>
                    <a:lstStyle/>
                    <a:p>
                      <a:pPr algn="l" fontAlgn="ctr"/>
                      <a:r>
                        <a:rPr lang="en-US" sz="2000" u="none" strike="noStrike" dirty="0">
                          <a:effectLst/>
                          <a:latin typeface="+mj-lt"/>
                        </a:rPr>
                        <a:t> </a:t>
                      </a:r>
                      <a:endParaRPr lang="en-US" sz="2000" b="0" i="0" u="none" strike="noStrike" dirty="0">
                        <a:solidFill>
                          <a:srgbClr val="000000"/>
                        </a:solidFill>
                        <a:effectLst/>
                        <a:latin typeface="+mj-lt"/>
                      </a:endParaRPr>
                    </a:p>
                  </a:txBody>
                  <a:tcPr marL="9525" marR="9525" marT="9525" marB="0" anchor="ctr"/>
                </a:tc>
                <a:tc>
                  <a:txBody>
                    <a:bodyPr/>
                    <a:lstStyle/>
                    <a:p>
                      <a:pPr algn="ctr" fontAlgn="ctr"/>
                      <a:r>
                        <a:rPr lang="en-US" sz="1400" b="1" u="none" strike="noStrike" dirty="0">
                          <a:effectLst/>
                          <a:latin typeface="+mj-lt"/>
                        </a:rPr>
                        <a:t>FY19</a:t>
                      </a:r>
                      <a:endParaRPr lang="en-US" sz="1400" b="1" i="0" u="none" strike="noStrike" dirty="0">
                        <a:solidFill>
                          <a:srgbClr val="000000"/>
                        </a:solidFill>
                        <a:effectLst/>
                        <a:latin typeface="+mj-lt"/>
                      </a:endParaRPr>
                    </a:p>
                  </a:txBody>
                  <a:tcPr marL="9525" marR="9525" marT="9525" marB="0" anchor="ctr"/>
                </a:tc>
                <a:tc>
                  <a:txBody>
                    <a:bodyPr/>
                    <a:lstStyle/>
                    <a:p>
                      <a:pPr algn="ctr" fontAlgn="ctr"/>
                      <a:r>
                        <a:rPr lang="en-US" sz="1400" b="1" u="none" strike="noStrike" dirty="0">
                          <a:effectLst/>
                          <a:latin typeface="+mj-lt"/>
                        </a:rPr>
                        <a:t>FY20</a:t>
                      </a:r>
                      <a:endParaRPr lang="en-US" sz="1400" b="1" i="0" u="none" strike="noStrike" dirty="0">
                        <a:solidFill>
                          <a:srgbClr val="000000"/>
                        </a:solidFill>
                        <a:effectLst/>
                        <a:latin typeface="+mj-lt"/>
                      </a:endParaRPr>
                    </a:p>
                  </a:txBody>
                  <a:tcPr marL="9525" marR="9525" marT="9525" marB="0" anchor="ctr"/>
                </a:tc>
                <a:tc>
                  <a:txBody>
                    <a:bodyPr/>
                    <a:lstStyle/>
                    <a:p>
                      <a:pPr algn="ctr" fontAlgn="ctr"/>
                      <a:r>
                        <a:rPr lang="en-US" sz="1400" b="1" u="none" strike="noStrike" dirty="0">
                          <a:effectLst/>
                          <a:latin typeface="+mj-lt"/>
                        </a:rPr>
                        <a:t>FY21</a:t>
                      </a:r>
                      <a:endParaRPr lang="en-US" sz="1400" b="1" i="0" u="none" strike="noStrike" dirty="0">
                        <a:solidFill>
                          <a:srgbClr val="000000"/>
                        </a:solidFill>
                        <a:effectLst/>
                        <a:latin typeface="+mj-lt"/>
                      </a:endParaRPr>
                    </a:p>
                  </a:txBody>
                  <a:tcPr marL="9525" marR="9525" marT="9525" marB="0" anchor="ctr"/>
                </a:tc>
                <a:tc>
                  <a:txBody>
                    <a:bodyPr/>
                    <a:lstStyle/>
                    <a:p>
                      <a:pPr algn="ctr" fontAlgn="ctr"/>
                      <a:r>
                        <a:rPr lang="en-US" sz="1400" b="1" u="none" strike="noStrike" dirty="0">
                          <a:effectLst/>
                          <a:latin typeface="+mj-lt"/>
                        </a:rPr>
                        <a:t>FY22</a:t>
                      </a:r>
                      <a:endParaRPr lang="en-US" sz="1400" b="1" i="0" u="none" strike="noStrike" dirty="0">
                        <a:solidFill>
                          <a:srgbClr val="000000"/>
                        </a:solidFill>
                        <a:effectLst/>
                        <a:latin typeface="+mj-lt"/>
                      </a:endParaRPr>
                    </a:p>
                  </a:txBody>
                  <a:tcPr marL="9525" marR="9525" marT="9525" marB="0" anchor="ctr"/>
                </a:tc>
                <a:extLst>
                  <a:ext uri="{0D108BD9-81ED-4DB2-BD59-A6C34878D82A}">
                    <a16:rowId xmlns:a16="http://schemas.microsoft.com/office/drawing/2014/main" val="3134234790"/>
                  </a:ext>
                </a:extLst>
              </a:tr>
              <a:tr h="338929">
                <a:tc>
                  <a:txBody>
                    <a:bodyPr/>
                    <a:lstStyle/>
                    <a:p>
                      <a:pPr algn="l" fontAlgn="ctr"/>
                      <a:endParaRPr lang="en-US" sz="1400" b="0" i="0" u="none" strike="noStrike">
                        <a:solidFill>
                          <a:srgbClr val="000000"/>
                        </a:solidFill>
                        <a:effectLst/>
                        <a:latin typeface="+mj-lt"/>
                      </a:endParaRPr>
                    </a:p>
                  </a:txBody>
                  <a:tcPr marL="9525" marR="9525" marT="9525" marB="0" anchor="ctr"/>
                </a:tc>
                <a:tc>
                  <a:txBody>
                    <a:bodyPr/>
                    <a:lstStyle/>
                    <a:p>
                      <a:pPr algn="ctr" fontAlgn="ctr"/>
                      <a:r>
                        <a:rPr lang="en-US" sz="1400" i="1" u="none" strike="noStrike" dirty="0">
                          <a:effectLst/>
                          <a:latin typeface="+mj-lt"/>
                        </a:rPr>
                        <a:t>Actual</a:t>
                      </a:r>
                      <a:endParaRPr lang="en-US" sz="1400" b="0" i="1" u="none" strike="noStrike" dirty="0">
                        <a:solidFill>
                          <a:srgbClr val="000000"/>
                        </a:solidFill>
                        <a:effectLst/>
                        <a:latin typeface="+mj-lt"/>
                      </a:endParaRPr>
                    </a:p>
                  </a:txBody>
                  <a:tcPr marL="9525" marR="9525" marT="9525" marB="0" anchor="ctr"/>
                </a:tc>
                <a:tc>
                  <a:txBody>
                    <a:bodyPr/>
                    <a:lstStyle/>
                    <a:p>
                      <a:pPr algn="ctr" fontAlgn="ctr"/>
                      <a:r>
                        <a:rPr lang="en-US" sz="1400" i="1" u="none" strike="noStrike" dirty="0">
                          <a:effectLst/>
                          <a:latin typeface="+mj-lt"/>
                        </a:rPr>
                        <a:t>Actual</a:t>
                      </a:r>
                      <a:endParaRPr lang="en-US" sz="1400" b="0" i="1" u="none" strike="noStrike" dirty="0">
                        <a:solidFill>
                          <a:srgbClr val="000000"/>
                        </a:solidFill>
                        <a:effectLst/>
                        <a:latin typeface="+mj-lt"/>
                      </a:endParaRPr>
                    </a:p>
                  </a:txBody>
                  <a:tcPr marL="9525" marR="9525" marT="9525" marB="0" anchor="ctr"/>
                </a:tc>
                <a:tc>
                  <a:txBody>
                    <a:bodyPr/>
                    <a:lstStyle/>
                    <a:p>
                      <a:pPr algn="ctr" fontAlgn="ctr"/>
                      <a:r>
                        <a:rPr lang="en-US" sz="1400" i="1" u="none" strike="noStrike" dirty="0">
                          <a:effectLst/>
                          <a:latin typeface="+mj-lt"/>
                        </a:rPr>
                        <a:t>Revised</a:t>
                      </a:r>
                      <a:endParaRPr lang="en-US" sz="1400" b="0" i="1" u="none" strike="noStrike" dirty="0">
                        <a:solidFill>
                          <a:srgbClr val="000000"/>
                        </a:solidFill>
                        <a:effectLst/>
                        <a:latin typeface="+mj-lt"/>
                      </a:endParaRPr>
                    </a:p>
                  </a:txBody>
                  <a:tcPr marL="9525" marR="9525" marT="9525" marB="0" anchor="ctr"/>
                </a:tc>
                <a:tc>
                  <a:txBody>
                    <a:bodyPr/>
                    <a:lstStyle/>
                    <a:p>
                      <a:pPr algn="ctr" fontAlgn="ctr"/>
                      <a:r>
                        <a:rPr lang="en-US" sz="1400" i="1" u="none" strike="noStrike" dirty="0">
                          <a:effectLst/>
                          <a:latin typeface="+mj-lt"/>
                        </a:rPr>
                        <a:t>Proposed</a:t>
                      </a:r>
                      <a:endParaRPr lang="en-US" sz="1400" b="0" i="1" u="none" strike="noStrike" dirty="0">
                        <a:solidFill>
                          <a:srgbClr val="000000"/>
                        </a:solidFill>
                        <a:effectLst/>
                        <a:latin typeface="+mj-lt"/>
                      </a:endParaRPr>
                    </a:p>
                  </a:txBody>
                  <a:tcPr marL="9525" marR="9525" marT="9525" marB="0" anchor="ctr"/>
                </a:tc>
                <a:extLst>
                  <a:ext uri="{0D108BD9-81ED-4DB2-BD59-A6C34878D82A}">
                    <a16:rowId xmlns:a16="http://schemas.microsoft.com/office/drawing/2014/main" val="979342901"/>
                  </a:ext>
                </a:extLst>
              </a:tr>
              <a:tr h="338929">
                <a:tc>
                  <a:txBody>
                    <a:bodyPr/>
                    <a:lstStyle/>
                    <a:p>
                      <a:pPr algn="ctr" fontAlgn="ctr"/>
                      <a:r>
                        <a:rPr lang="en-US" sz="1400" b="1" u="none" strike="noStrike" dirty="0">
                          <a:effectLst/>
                          <a:latin typeface="+mj-lt"/>
                        </a:rPr>
                        <a:t>Comcast / Franchise Fee</a:t>
                      </a:r>
                      <a:endParaRPr lang="en-US" sz="1400" b="1" i="0" u="none" strike="noStrike" dirty="0">
                        <a:solidFill>
                          <a:srgbClr val="000000"/>
                        </a:solidFill>
                        <a:effectLst/>
                        <a:latin typeface="+mj-lt"/>
                      </a:endParaRPr>
                    </a:p>
                  </a:txBody>
                  <a:tcPr marL="9525" marR="9525" marT="9525" marB="0" anchor="ctr"/>
                </a:tc>
                <a:tc>
                  <a:txBody>
                    <a:bodyPr/>
                    <a:lstStyle/>
                    <a:p>
                      <a:pPr algn="ctr" fontAlgn="ctr"/>
                      <a:r>
                        <a:rPr lang="en-US" sz="1400" u="none" strike="noStrike" dirty="0">
                          <a:effectLst/>
                          <a:latin typeface="+mj-lt"/>
                        </a:rPr>
                        <a:t> 371,626 </a:t>
                      </a:r>
                      <a:endParaRPr lang="en-US" sz="1400" b="0" i="0" u="none" strike="noStrike" dirty="0">
                        <a:solidFill>
                          <a:srgbClr val="000000"/>
                        </a:solidFill>
                        <a:effectLst/>
                        <a:latin typeface="+mj-lt"/>
                      </a:endParaRPr>
                    </a:p>
                  </a:txBody>
                  <a:tcPr marL="9525" marR="9525" marT="9525" marB="0" anchor="ctr"/>
                </a:tc>
                <a:tc>
                  <a:txBody>
                    <a:bodyPr/>
                    <a:lstStyle/>
                    <a:p>
                      <a:pPr algn="ctr" fontAlgn="ctr"/>
                      <a:r>
                        <a:rPr lang="en-US" sz="1400" u="none" strike="noStrike" dirty="0">
                          <a:effectLst/>
                          <a:latin typeface="+mj-lt"/>
                        </a:rPr>
                        <a:t>  345,012 </a:t>
                      </a:r>
                      <a:endParaRPr lang="en-US" sz="1400" b="0" i="0" u="none" strike="noStrike" dirty="0">
                        <a:solidFill>
                          <a:srgbClr val="000000"/>
                        </a:solidFill>
                        <a:effectLst/>
                        <a:latin typeface="+mj-lt"/>
                      </a:endParaRPr>
                    </a:p>
                  </a:txBody>
                  <a:tcPr marL="9525" marR="9525" marT="9525" marB="0" anchor="ctr"/>
                </a:tc>
                <a:tc>
                  <a:txBody>
                    <a:bodyPr/>
                    <a:lstStyle/>
                    <a:p>
                      <a:pPr algn="ctr" fontAlgn="ctr"/>
                      <a:r>
                        <a:rPr lang="en-US" sz="1400" u="none" strike="noStrike" dirty="0">
                          <a:effectLst/>
                          <a:latin typeface="+mj-lt"/>
                        </a:rPr>
                        <a:t> 332,074 </a:t>
                      </a:r>
                      <a:endParaRPr lang="en-US" sz="1400" b="0" i="0" u="none" strike="noStrike" dirty="0">
                        <a:solidFill>
                          <a:srgbClr val="000000"/>
                        </a:solidFill>
                        <a:effectLst/>
                        <a:latin typeface="+mj-lt"/>
                      </a:endParaRPr>
                    </a:p>
                  </a:txBody>
                  <a:tcPr marL="9525" marR="9525" marT="9525" marB="0" anchor="ctr"/>
                </a:tc>
                <a:tc>
                  <a:txBody>
                    <a:bodyPr/>
                    <a:lstStyle/>
                    <a:p>
                      <a:pPr algn="ctr" fontAlgn="ctr"/>
                      <a:r>
                        <a:rPr lang="en-US" sz="1400" u="none" strike="noStrike" dirty="0">
                          <a:effectLst/>
                          <a:latin typeface="+mj-lt"/>
                        </a:rPr>
                        <a:t>315,470 </a:t>
                      </a:r>
                      <a:endParaRPr lang="en-US" sz="1400" b="0" i="0" u="none" strike="noStrike" dirty="0">
                        <a:solidFill>
                          <a:srgbClr val="000000"/>
                        </a:solidFill>
                        <a:effectLst/>
                        <a:latin typeface="+mj-lt"/>
                      </a:endParaRPr>
                    </a:p>
                  </a:txBody>
                  <a:tcPr marL="9525" marR="9525" marT="9525" marB="0" anchor="ctr"/>
                </a:tc>
                <a:extLst>
                  <a:ext uri="{0D108BD9-81ED-4DB2-BD59-A6C34878D82A}">
                    <a16:rowId xmlns:a16="http://schemas.microsoft.com/office/drawing/2014/main" val="3038714509"/>
                  </a:ext>
                </a:extLst>
              </a:tr>
              <a:tr h="461000">
                <a:tc>
                  <a:txBody>
                    <a:bodyPr/>
                    <a:lstStyle/>
                    <a:p>
                      <a:pPr algn="ctr" fontAlgn="ctr"/>
                      <a:r>
                        <a:rPr lang="en-US" sz="1400" b="1" u="none" strike="noStrike" dirty="0">
                          <a:effectLst/>
                          <a:latin typeface="+mj-lt"/>
                        </a:rPr>
                        <a:t>Carlisle Fee</a:t>
                      </a:r>
                      <a:endParaRPr lang="en-US" sz="1400" b="1" i="0" u="none" strike="noStrike" dirty="0">
                        <a:solidFill>
                          <a:srgbClr val="000000"/>
                        </a:solidFill>
                        <a:effectLst/>
                        <a:latin typeface="+mj-lt"/>
                      </a:endParaRPr>
                    </a:p>
                  </a:txBody>
                  <a:tcPr marL="9525" marR="9525" marT="9525" marB="0" anchor="ctr"/>
                </a:tc>
                <a:tc>
                  <a:txBody>
                    <a:bodyPr/>
                    <a:lstStyle/>
                    <a:p>
                      <a:pPr algn="ctr" fontAlgn="ctr"/>
                      <a:r>
                        <a:rPr lang="en-US" sz="1400" u="none" strike="noStrike" dirty="0">
                          <a:effectLst/>
                          <a:latin typeface="+mj-lt"/>
                        </a:rPr>
                        <a:t>7,710 </a:t>
                      </a:r>
                      <a:endParaRPr lang="en-US" sz="1400" b="0" i="0" u="none" strike="noStrike" dirty="0">
                        <a:solidFill>
                          <a:srgbClr val="000000"/>
                        </a:solidFill>
                        <a:effectLst/>
                        <a:latin typeface="+mj-lt"/>
                      </a:endParaRPr>
                    </a:p>
                  </a:txBody>
                  <a:tcPr marL="9525" marR="9525" marT="9525" marB="0" anchor="ctr"/>
                </a:tc>
                <a:tc>
                  <a:txBody>
                    <a:bodyPr/>
                    <a:lstStyle/>
                    <a:p>
                      <a:pPr algn="ctr" fontAlgn="ctr"/>
                      <a:r>
                        <a:rPr lang="en-US" sz="1400" u="none" strike="noStrike" dirty="0">
                          <a:effectLst/>
                          <a:latin typeface="+mj-lt"/>
                        </a:rPr>
                        <a:t>    12,763 </a:t>
                      </a:r>
                      <a:endParaRPr lang="en-US" sz="1400" b="0" i="0" u="none" strike="noStrike" dirty="0">
                        <a:solidFill>
                          <a:srgbClr val="000000"/>
                        </a:solidFill>
                        <a:effectLst/>
                        <a:latin typeface="+mj-lt"/>
                      </a:endParaRPr>
                    </a:p>
                  </a:txBody>
                  <a:tcPr marL="9525" marR="9525" marT="9525" marB="0" anchor="ctr"/>
                </a:tc>
                <a:tc>
                  <a:txBody>
                    <a:bodyPr/>
                    <a:lstStyle/>
                    <a:p>
                      <a:pPr algn="ctr" fontAlgn="ctr"/>
                      <a:r>
                        <a:rPr lang="en-US" sz="1400" u="none" strike="noStrike" dirty="0">
                          <a:effectLst/>
                          <a:latin typeface="+mj-lt"/>
                        </a:rPr>
                        <a:t>       74,199 </a:t>
                      </a:r>
                      <a:endParaRPr lang="en-US" sz="1400" b="0" i="0" u="none" strike="noStrike" dirty="0">
                        <a:solidFill>
                          <a:srgbClr val="000000"/>
                        </a:solidFill>
                        <a:effectLst/>
                        <a:latin typeface="+mj-lt"/>
                      </a:endParaRPr>
                    </a:p>
                  </a:txBody>
                  <a:tcPr marL="9525" marR="9525" marT="9525" marB="0" anchor="ctr"/>
                </a:tc>
                <a:tc>
                  <a:txBody>
                    <a:bodyPr/>
                    <a:lstStyle/>
                    <a:p>
                      <a:pPr algn="ctr" fontAlgn="ctr"/>
                      <a:r>
                        <a:rPr lang="en-US" sz="1400" u="none" strike="noStrike" dirty="0">
                          <a:effectLst/>
                          <a:latin typeface="+mj-lt"/>
                        </a:rPr>
                        <a:t>   74,662 </a:t>
                      </a:r>
                      <a:endParaRPr lang="en-US" sz="1400" b="0" i="0" u="none" strike="noStrike" dirty="0">
                        <a:solidFill>
                          <a:srgbClr val="000000"/>
                        </a:solidFill>
                        <a:effectLst/>
                        <a:latin typeface="+mj-lt"/>
                      </a:endParaRPr>
                    </a:p>
                  </a:txBody>
                  <a:tcPr marL="9525" marR="9525" marT="9525" marB="0" anchor="ctr"/>
                </a:tc>
                <a:extLst>
                  <a:ext uri="{0D108BD9-81ED-4DB2-BD59-A6C34878D82A}">
                    <a16:rowId xmlns:a16="http://schemas.microsoft.com/office/drawing/2014/main" val="3830261184"/>
                  </a:ext>
                </a:extLst>
              </a:tr>
              <a:tr h="461000">
                <a:tc>
                  <a:txBody>
                    <a:bodyPr/>
                    <a:lstStyle/>
                    <a:p>
                      <a:pPr algn="ctr" fontAlgn="ctr"/>
                      <a:r>
                        <a:rPr lang="en-US" sz="1400" b="1" u="none" strike="noStrike" dirty="0">
                          <a:effectLst/>
                          <a:latin typeface="+mj-lt"/>
                        </a:rPr>
                        <a:t>Program / Community Ed. Fee</a:t>
                      </a:r>
                      <a:endParaRPr lang="en-US" sz="1400" b="1" i="0" u="none" strike="noStrike" dirty="0">
                        <a:solidFill>
                          <a:srgbClr val="000000"/>
                        </a:solidFill>
                        <a:effectLst/>
                        <a:latin typeface="+mj-lt"/>
                      </a:endParaRPr>
                    </a:p>
                  </a:txBody>
                  <a:tcPr marL="9525" marR="9525" marT="9525" marB="0" anchor="ctr"/>
                </a:tc>
                <a:tc>
                  <a:txBody>
                    <a:bodyPr/>
                    <a:lstStyle/>
                    <a:p>
                      <a:pPr algn="ctr" fontAlgn="ctr"/>
                      <a:r>
                        <a:rPr lang="en-US" sz="1400" u="none" strike="noStrike">
                          <a:effectLst/>
                          <a:latin typeface="+mj-lt"/>
                        </a:rPr>
                        <a:t>                              - </a:t>
                      </a:r>
                      <a:endParaRPr lang="en-US" sz="1400" b="0" i="0" u="none" strike="noStrike">
                        <a:solidFill>
                          <a:srgbClr val="000000"/>
                        </a:solidFill>
                        <a:effectLst/>
                        <a:latin typeface="+mj-lt"/>
                      </a:endParaRPr>
                    </a:p>
                  </a:txBody>
                  <a:tcPr marL="9525" marR="9525" marT="9525" marB="0" anchor="ctr"/>
                </a:tc>
                <a:tc>
                  <a:txBody>
                    <a:bodyPr/>
                    <a:lstStyle/>
                    <a:p>
                      <a:pPr algn="ctr" fontAlgn="ctr"/>
                      <a:r>
                        <a:rPr lang="en-US" sz="1400" u="none" strike="noStrike" dirty="0">
                          <a:effectLst/>
                          <a:latin typeface="+mj-lt"/>
                        </a:rPr>
                        <a:t>                              - </a:t>
                      </a:r>
                      <a:endParaRPr lang="en-US" sz="1400" b="0" i="0" u="none" strike="noStrike" dirty="0">
                        <a:solidFill>
                          <a:srgbClr val="000000"/>
                        </a:solidFill>
                        <a:effectLst/>
                        <a:latin typeface="+mj-lt"/>
                      </a:endParaRPr>
                    </a:p>
                  </a:txBody>
                  <a:tcPr marL="9525" marR="9525" marT="9525" marB="0" anchor="ctr"/>
                </a:tc>
                <a:tc>
                  <a:txBody>
                    <a:bodyPr/>
                    <a:lstStyle/>
                    <a:p>
                      <a:pPr algn="ctr" fontAlgn="ctr"/>
                      <a:r>
                        <a:rPr lang="en-US" sz="1400" u="none" strike="noStrike" dirty="0">
                          <a:effectLst/>
                          <a:latin typeface="+mj-lt"/>
                        </a:rPr>
                        <a:t>                              - </a:t>
                      </a:r>
                      <a:endParaRPr lang="en-US" sz="1400" b="0" i="0" u="none" strike="noStrike" dirty="0">
                        <a:solidFill>
                          <a:srgbClr val="000000"/>
                        </a:solidFill>
                        <a:effectLst/>
                        <a:latin typeface="+mj-lt"/>
                      </a:endParaRPr>
                    </a:p>
                  </a:txBody>
                  <a:tcPr marL="9525" marR="9525" marT="9525" marB="0" anchor="ctr"/>
                </a:tc>
                <a:tc>
                  <a:txBody>
                    <a:bodyPr/>
                    <a:lstStyle/>
                    <a:p>
                      <a:pPr algn="ctr" fontAlgn="ctr"/>
                      <a:r>
                        <a:rPr lang="en-US" sz="1400" u="none" strike="noStrike">
                          <a:effectLst/>
                          <a:latin typeface="+mj-lt"/>
                        </a:rPr>
                        <a:t>                              - </a:t>
                      </a:r>
                      <a:endParaRPr lang="en-US" sz="1400" b="0" i="0" u="none" strike="noStrike">
                        <a:solidFill>
                          <a:srgbClr val="000000"/>
                        </a:solidFill>
                        <a:effectLst/>
                        <a:latin typeface="+mj-lt"/>
                      </a:endParaRPr>
                    </a:p>
                  </a:txBody>
                  <a:tcPr marL="9525" marR="9525" marT="9525" marB="0" anchor="ctr"/>
                </a:tc>
                <a:extLst>
                  <a:ext uri="{0D108BD9-81ED-4DB2-BD59-A6C34878D82A}">
                    <a16:rowId xmlns:a16="http://schemas.microsoft.com/office/drawing/2014/main" val="2911303899"/>
                  </a:ext>
                </a:extLst>
              </a:tr>
              <a:tr h="461000">
                <a:tc>
                  <a:txBody>
                    <a:bodyPr/>
                    <a:lstStyle/>
                    <a:p>
                      <a:pPr algn="ctr" fontAlgn="ctr"/>
                      <a:r>
                        <a:rPr lang="en-US" sz="1400" b="1" u="none" strike="noStrike" dirty="0">
                          <a:effectLst/>
                          <a:latin typeface="+mj-lt"/>
                        </a:rPr>
                        <a:t>Grants &amp; Donations</a:t>
                      </a:r>
                      <a:endParaRPr lang="en-US" sz="1400" b="1" i="0" u="none" strike="noStrike" dirty="0">
                        <a:solidFill>
                          <a:srgbClr val="000000"/>
                        </a:solidFill>
                        <a:effectLst/>
                        <a:latin typeface="+mj-lt"/>
                      </a:endParaRPr>
                    </a:p>
                  </a:txBody>
                  <a:tcPr marL="9525" marR="9525" marT="9525" marB="0" anchor="ctr"/>
                </a:tc>
                <a:tc>
                  <a:txBody>
                    <a:bodyPr/>
                    <a:lstStyle/>
                    <a:p>
                      <a:pPr algn="ctr" fontAlgn="ctr"/>
                      <a:r>
                        <a:rPr lang="en-US" sz="1400" u="none" strike="noStrike">
                          <a:effectLst/>
                          <a:latin typeface="+mj-lt"/>
                        </a:rPr>
                        <a:t>                              - </a:t>
                      </a:r>
                      <a:endParaRPr lang="en-US" sz="1400" b="0" i="0" u="none" strike="noStrike">
                        <a:solidFill>
                          <a:srgbClr val="000000"/>
                        </a:solidFill>
                        <a:effectLst/>
                        <a:latin typeface="+mj-lt"/>
                      </a:endParaRPr>
                    </a:p>
                  </a:txBody>
                  <a:tcPr marL="9525" marR="9525" marT="9525" marB="0" anchor="ctr"/>
                </a:tc>
                <a:tc>
                  <a:txBody>
                    <a:bodyPr/>
                    <a:lstStyle/>
                    <a:p>
                      <a:pPr algn="ctr" fontAlgn="ctr"/>
                      <a:r>
                        <a:rPr lang="en-US" sz="1400" u="none" strike="noStrike" dirty="0">
                          <a:effectLst/>
                          <a:latin typeface="+mj-lt"/>
                        </a:rPr>
                        <a:t>                              - </a:t>
                      </a:r>
                      <a:endParaRPr lang="en-US" sz="1400" b="0" i="0" u="none" strike="noStrike" dirty="0">
                        <a:solidFill>
                          <a:srgbClr val="000000"/>
                        </a:solidFill>
                        <a:effectLst/>
                        <a:latin typeface="+mj-lt"/>
                      </a:endParaRPr>
                    </a:p>
                  </a:txBody>
                  <a:tcPr marL="9525" marR="9525" marT="9525" marB="0" anchor="ctr"/>
                </a:tc>
                <a:tc>
                  <a:txBody>
                    <a:bodyPr/>
                    <a:lstStyle/>
                    <a:p>
                      <a:pPr algn="ctr" fontAlgn="ctr"/>
                      <a:r>
                        <a:rPr lang="en-US" sz="1400" u="none" strike="noStrike" dirty="0">
                          <a:effectLst/>
                          <a:latin typeface="+mj-lt"/>
                        </a:rPr>
                        <a:t>                              - </a:t>
                      </a:r>
                      <a:endParaRPr lang="en-US" sz="1400" b="0" i="0" u="none" strike="noStrike" dirty="0">
                        <a:solidFill>
                          <a:srgbClr val="000000"/>
                        </a:solidFill>
                        <a:effectLst/>
                        <a:latin typeface="+mj-lt"/>
                      </a:endParaRPr>
                    </a:p>
                  </a:txBody>
                  <a:tcPr marL="9525" marR="9525" marT="9525" marB="0" anchor="ctr"/>
                </a:tc>
                <a:tc>
                  <a:txBody>
                    <a:bodyPr/>
                    <a:lstStyle/>
                    <a:p>
                      <a:pPr algn="ctr" fontAlgn="ctr"/>
                      <a:r>
                        <a:rPr lang="en-US" sz="1400" u="none" strike="noStrike" dirty="0">
                          <a:effectLst/>
                          <a:latin typeface="+mj-lt"/>
                        </a:rPr>
                        <a:t>                              - </a:t>
                      </a:r>
                      <a:endParaRPr lang="en-US" sz="1400" b="0" i="0" u="none" strike="noStrike" dirty="0">
                        <a:solidFill>
                          <a:srgbClr val="000000"/>
                        </a:solidFill>
                        <a:effectLst/>
                        <a:latin typeface="+mj-lt"/>
                      </a:endParaRPr>
                    </a:p>
                  </a:txBody>
                  <a:tcPr marL="9525" marR="9525" marT="9525" marB="0" anchor="ctr"/>
                </a:tc>
                <a:extLst>
                  <a:ext uri="{0D108BD9-81ED-4DB2-BD59-A6C34878D82A}">
                    <a16:rowId xmlns:a16="http://schemas.microsoft.com/office/drawing/2014/main" val="762694589"/>
                  </a:ext>
                </a:extLst>
              </a:tr>
              <a:tr h="461000">
                <a:tc>
                  <a:txBody>
                    <a:bodyPr/>
                    <a:lstStyle/>
                    <a:p>
                      <a:pPr algn="ctr" fontAlgn="ctr"/>
                      <a:r>
                        <a:rPr lang="en-US" sz="1400" b="1" u="none" strike="noStrike" dirty="0">
                          <a:effectLst/>
                          <a:latin typeface="+mj-lt"/>
                        </a:rPr>
                        <a:t>Payment In Lieu of Franchise (PILOF)*</a:t>
                      </a:r>
                      <a:endParaRPr lang="en-US" sz="1400" b="1" i="0" u="none" strike="noStrike" dirty="0">
                        <a:solidFill>
                          <a:srgbClr val="000000"/>
                        </a:solidFill>
                        <a:effectLst/>
                        <a:latin typeface="+mj-lt"/>
                      </a:endParaRPr>
                    </a:p>
                  </a:txBody>
                  <a:tcPr marL="9525" marR="9525" marT="9525" marB="0" anchor="ctr"/>
                </a:tc>
                <a:tc>
                  <a:txBody>
                    <a:bodyPr/>
                    <a:lstStyle/>
                    <a:p>
                      <a:pPr algn="ctr" fontAlgn="ctr"/>
                      <a:r>
                        <a:rPr lang="en-US" sz="1400" u="none" strike="noStrike">
                          <a:effectLst/>
                          <a:latin typeface="+mj-lt"/>
                        </a:rPr>
                        <a:t>                              - </a:t>
                      </a:r>
                      <a:endParaRPr lang="en-US" sz="1400" b="0" i="0" u="none" strike="noStrike">
                        <a:solidFill>
                          <a:srgbClr val="000000"/>
                        </a:solidFill>
                        <a:effectLst/>
                        <a:latin typeface="+mj-lt"/>
                      </a:endParaRPr>
                    </a:p>
                  </a:txBody>
                  <a:tcPr marL="9525" marR="9525" marT="9525" marB="0" anchor="ctr"/>
                </a:tc>
                <a:tc>
                  <a:txBody>
                    <a:bodyPr/>
                    <a:lstStyle/>
                    <a:p>
                      <a:pPr algn="ctr" fontAlgn="ctr"/>
                      <a:r>
                        <a:rPr lang="en-US" sz="1400" u="none" strike="noStrike">
                          <a:effectLst/>
                          <a:latin typeface="+mj-lt"/>
                        </a:rPr>
                        <a:t>                              - </a:t>
                      </a:r>
                      <a:endParaRPr lang="en-US" sz="1400" b="0" i="0" u="none" strike="noStrike">
                        <a:solidFill>
                          <a:srgbClr val="000000"/>
                        </a:solidFill>
                        <a:effectLst/>
                        <a:latin typeface="+mj-lt"/>
                      </a:endParaRPr>
                    </a:p>
                  </a:txBody>
                  <a:tcPr marL="9525" marR="9525" marT="9525" marB="0" anchor="ctr"/>
                </a:tc>
                <a:tc>
                  <a:txBody>
                    <a:bodyPr/>
                    <a:lstStyle/>
                    <a:p>
                      <a:pPr algn="ctr" fontAlgn="ctr"/>
                      <a:r>
                        <a:rPr lang="en-US" sz="1400" u="none" strike="noStrike" dirty="0">
                          <a:effectLst/>
                          <a:latin typeface="+mj-lt"/>
                        </a:rPr>
                        <a:t>   18,915 </a:t>
                      </a:r>
                      <a:endParaRPr lang="en-US" sz="1400" b="0" i="0" u="none" strike="noStrike" dirty="0">
                        <a:solidFill>
                          <a:srgbClr val="000000"/>
                        </a:solidFill>
                        <a:effectLst/>
                        <a:latin typeface="+mj-lt"/>
                      </a:endParaRPr>
                    </a:p>
                  </a:txBody>
                  <a:tcPr marL="9525" marR="9525" marT="9525" marB="0" anchor="ctr"/>
                </a:tc>
                <a:tc>
                  <a:txBody>
                    <a:bodyPr/>
                    <a:lstStyle/>
                    <a:p>
                      <a:pPr algn="ctr" fontAlgn="ctr"/>
                      <a:r>
                        <a:rPr lang="en-US" sz="1400" u="none" strike="noStrike" dirty="0">
                          <a:effectLst/>
                          <a:latin typeface="+mj-lt"/>
                        </a:rPr>
                        <a:t>21,391 </a:t>
                      </a:r>
                      <a:endParaRPr lang="en-US" sz="1400" b="0" i="0" u="none" strike="noStrike" dirty="0">
                        <a:solidFill>
                          <a:srgbClr val="000000"/>
                        </a:solidFill>
                        <a:effectLst/>
                        <a:latin typeface="+mj-lt"/>
                      </a:endParaRPr>
                    </a:p>
                  </a:txBody>
                  <a:tcPr marL="9525" marR="9525" marT="9525" marB="0" anchor="ctr"/>
                </a:tc>
                <a:extLst>
                  <a:ext uri="{0D108BD9-81ED-4DB2-BD59-A6C34878D82A}">
                    <a16:rowId xmlns:a16="http://schemas.microsoft.com/office/drawing/2014/main" val="2782213814"/>
                  </a:ext>
                </a:extLst>
              </a:tr>
              <a:tr h="461000">
                <a:tc>
                  <a:txBody>
                    <a:bodyPr/>
                    <a:lstStyle/>
                    <a:p>
                      <a:pPr algn="ctr" fontAlgn="ctr"/>
                      <a:r>
                        <a:rPr lang="en-US" sz="1400" b="1" u="none" strike="noStrike" dirty="0">
                          <a:effectLst/>
                          <a:latin typeface="+mj-lt"/>
                        </a:rPr>
                        <a:t>Miscellaneous Revenue</a:t>
                      </a:r>
                      <a:endParaRPr lang="en-US" sz="1400" b="1" i="0" u="none" strike="noStrike" dirty="0">
                        <a:solidFill>
                          <a:srgbClr val="000000"/>
                        </a:solidFill>
                        <a:effectLst/>
                        <a:latin typeface="+mj-lt"/>
                      </a:endParaRPr>
                    </a:p>
                  </a:txBody>
                  <a:tcPr marL="9525" marR="9525" marT="9525" marB="0" anchor="ctr"/>
                </a:tc>
                <a:tc>
                  <a:txBody>
                    <a:bodyPr/>
                    <a:lstStyle/>
                    <a:p>
                      <a:pPr algn="ctr" fontAlgn="ctr"/>
                      <a:r>
                        <a:rPr lang="en-US" sz="1400" u="none" strike="noStrike">
                          <a:effectLst/>
                          <a:latin typeface="+mj-lt"/>
                        </a:rPr>
                        <a:t>                              - </a:t>
                      </a:r>
                      <a:endParaRPr lang="en-US" sz="1400" b="0" i="0" u="none" strike="noStrike">
                        <a:solidFill>
                          <a:srgbClr val="000000"/>
                        </a:solidFill>
                        <a:effectLst/>
                        <a:latin typeface="+mj-lt"/>
                      </a:endParaRPr>
                    </a:p>
                  </a:txBody>
                  <a:tcPr marL="9525" marR="9525" marT="9525" marB="0" anchor="ctr"/>
                </a:tc>
                <a:tc>
                  <a:txBody>
                    <a:bodyPr/>
                    <a:lstStyle/>
                    <a:p>
                      <a:pPr algn="ctr" fontAlgn="ctr"/>
                      <a:r>
                        <a:rPr lang="en-US" sz="1400" u="none" strike="noStrike">
                          <a:effectLst/>
                          <a:latin typeface="+mj-lt"/>
                        </a:rPr>
                        <a:t>                              - </a:t>
                      </a:r>
                      <a:endParaRPr lang="en-US" sz="1400" b="0" i="0" u="none" strike="noStrike">
                        <a:solidFill>
                          <a:srgbClr val="000000"/>
                        </a:solidFill>
                        <a:effectLst/>
                        <a:latin typeface="+mj-lt"/>
                      </a:endParaRPr>
                    </a:p>
                  </a:txBody>
                  <a:tcPr marL="9525" marR="9525" marT="9525" marB="0" anchor="ctr"/>
                </a:tc>
                <a:tc>
                  <a:txBody>
                    <a:bodyPr/>
                    <a:lstStyle/>
                    <a:p>
                      <a:pPr algn="ctr" fontAlgn="ctr"/>
                      <a:r>
                        <a:rPr lang="en-US" sz="1400" u="none" strike="noStrike" dirty="0">
                          <a:effectLst/>
                          <a:latin typeface="+mj-lt"/>
                        </a:rPr>
                        <a:t>657 </a:t>
                      </a:r>
                      <a:endParaRPr lang="en-US" sz="1400" b="0" i="0" u="none" strike="noStrike" dirty="0">
                        <a:solidFill>
                          <a:srgbClr val="000000"/>
                        </a:solidFill>
                        <a:effectLst/>
                        <a:latin typeface="+mj-lt"/>
                      </a:endParaRPr>
                    </a:p>
                  </a:txBody>
                  <a:tcPr marL="9525" marR="9525" marT="9525" marB="0" anchor="ctr"/>
                </a:tc>
                <a:tc>
                  <a:txBody>
                    <a:bodyPr/>
                    <a:lstStyle/>
                    <a:p>
                      <a:pPr algn="ctr" fontAlgn="ctr"/>
                      <a:r>
                        <a:rPr lang="en-US" sz="1400" u="none" strike="noStrike" dirty="0">
                          <a:effectLst/>
                          <a:latin typeface="+mj-lt"/>
                        </a:rPr>
                        <a:t>                              - </a:t>
                      </a:r>
                      <a:endParaRPr lang="en-US" sz="1400" b="0" i="0" u="none" strike="noStrike" dirty="0">
                        <a:solidFill>
                          <a:srgbClr val="000000"/>
                        </a:solidFill>
                        <a:effectLst/>
                        <a:latin typeface="+mj-lt"/>
                      </a:endParaRPr>
                    </a:p>
                  </a:txBody>
                  <a:tcPr marL="9525" marR="9525" marT="9525" marB="0" anchor="ctr"/>
                </a:tc>
                <a:extLst>
                  <a:ext uri="{0D108BD9-81ED-4DB2-BD59-A6C34878D82A}">
                    <a16:rowId xmlns:a16="http://schemas.microsoft.com/office/drawing/2014/main" val="2285120660"/>
                  </a:ext>
                </a:extLst>
              </a:tr>
              <a:tr h="338929">
                <a:tc>
                  <a:txBody>
                    <a:bodyPr/>
                    <a:lstStyle/>
                    <a:p>
                      <a:pPr algn="r" fontAlgn="ctr"/>
                      <a:r>
                        <a:rPr lang="en-US" sz="1400" b="1" u="none" strike="noStrike" dirty="0">
                          <a:effectLst/>
                          <a:latin typeface="+mj-lt"/>
                        </a:rPr>
                        <a:t>Operating Revenues Total</a:t>
                      </a:r>
                      <a:endParaRPr lang="en-US" sz="1400" b="1" i="0" u="none" strike="noStrike" dirty="0">
                        <a:solidFill>
                          <a:srgbClr val="000000"/>
                        </a:solidFill>
                        <a:effectLst/>
                        <a:latin typeface="+mj-lt"/>
                      </a:endParaRPr>
                    </a:p>
                  </a:txBody>
                  <a:tcPr marL="9525" marR="9525" marT="9525" marB="0" anchor="ctr">
                    <a:solidFill>
                      <a:schemeClr val="bg2">
                        <a:lumMod val="20000"/>
                        <a:lumOff val="80000"/>
                      </a:schemeClr>
                    </a:solidFill>
                  </a:tcPr>
                </a:tc>
                <a:tc>
                  <a:txBody>
                    <a:bodyPr/>
                    <a:lstStyle/>
                    <a:p>
                      <a:pPr algn="ctr" fontAlgn="ctr"/>
                      <a:r>
                        <a:rPr lang="en-US" sz="1400" b="1" u="none" strike="noStrike" dirty="0">
                          <a:effectLst/>
                          <a:latin typeface="+mj-lt"/>
                        </a:rPr>
                        <a:t>    379,335 </a:t>
                      </a:r>
                      <a:endParaRPr lang="en-US" sz="1400" b="1" i="0" u="none" strike="noStrike" dirty="0">
                        <a:solidFill>
                          <a:srgbClr val="000000"/>
                        </a:solidFill>
                        <a:effectLst/>
                        <a:latin typeface="+mj-lt"/>
                      </a:endParaRPr>
                    </a:p>
                  </a:txBody>
                  <a:tcPr marL="9525" marR="9525" marT="9525" marB="0" anchor="ctr">
                    <a:solidFill>
                      <a:schemeClr val="bg2">
                        <a:lumMod val="20000"/>
                        <a:lumOff val="80000"/>
                      </a:schemeClr>
                    </a:solidFill>
                  </a:tcPr>
                </a:tc>
                <a:tc>
                  <a:txBody>
                    <a:bodyPr/>
                    <a:lstStyle/>
                    <a:p>
                      <a:pPr algn="ctr" fontAlgn="ctr"/>
                      <a:r>
                        <a:rPr lang="en-US" sz="1400" b="1" u="none" strike="noStrike" dirty="0">
                          <a:effectLst/>
                          <a:latin typeface="+mj-lt"/>
                        </a:rPr>
                        <a:t>     357,775 </a:t>
                      </a:r>
                      <a:endParaRPr lang="en-US" sz="1400" b="1" i="0" u="none" strike="noStrike" dirty="0">
                        <a:solidFill>
                          <a:srgbClr val="000000"/>
                        </a:solidFill>
                        <a:effectLst/>
                        <a:latin typeface="+mj-lt"/>
                      </a:endParaRPr>
                    </a:p>
                  </a:txBody>
                  <a:tcPr marL="9525" marR="9525" marT="9525" marB="0" anchor="ctr">
                    <a:solidFill>
                      <a:schemeClr val="bg2">
                        <a:lumMod val="20000"/>
                        <a:lumOff val="80000"/>
                      </a:schemeClr>
                    </a:solidFill>
                  </a:tcPr>
                </a:tc>
                <a:tc>
                  <a:txBody>
                    <a:bodyPr/>
                    <a:lstStyle/>
                    <a:p>
                      <a:pPr algn="ctr" fontAlgn="ctr"/>
                      <a:r>
                        <a:rPr lang="en-US" sz="1400" b="1" u="none" strike="noStrike" dirty="0">
                          <a:effectLst/>
                          <a:latin typeface="+mj-lt"/>
                        </a:rPr>
                        <a:t>      425,845 </a:t>
                      </a:r>
                      <a:endParaRPr lang="en-US" sz="1400" b="1" i="0" u="none" strike="noStrike" dirty="0">
                        <a:solidFill>
                          <a:srgbClr val="000000"/>
                        </a:solidFill>
                        <a:effectLst/>
                        <a:latin typeface="+mj-lt"/>
                      </a:endParaRPr>
                    </a:p>
                  </a:txBody>
                  <a:tcPr marL="9525" marR="9525" marT="9525" marB="0" anchor="ctr">
                    <a:solidFill>
                      <a:schemeClr val="bg2">
                        <a:lumMod val="20000"/>
                        <a:lumOff val="80000"/>
                      </a:schemeClr>
                    </a:solidFill>
                  </a:tcPr>
                </a:tc>
                <a:tc>
                  <a:txBody>
                    <a:bodyPr/>
                    <a:lstStyle/>
                    <a:p>
                      <a:pPr algn="ctr" fontAlgn="ctr"/>
                      <a:r>
                        <a:rPr lang="en-US" sz="1400" b="1" u="none" strike="noStrike" dirty="0">
                          <a:effectLst/>
                          <a:latin typeface="+mj-lt"/>
                        </a:rPr>
                        <a:t>     411,522 </a:t>
                      </a:r>
                      <a:endParaRPr lang="en-US" sz="1400" b="1" i="0" u="none" strike="noStrike" dirty="0">
                        <a:solidFill>
                          <a:srgbClr val="000000"/>
                        </a:solidFill>
                        <a:effectLst/>
                        <a:latin typeface="+mj-lt"/>
                      </a:endParaRPr>
                    </a:p>
                  </a:txBody>
                  <a:tcPr marL="9525" marR="9525" marT="9525" marB="0" anchor="ctr">
                    <a:solidFill>
                      <a:schemeClr val="bg2">
                        <a:lumMod val="20000"/>
                        <a:lumOff val="80000"/>
                      </a:schemeClr>
                    </a:solidFill>
                  </a:tcPr>
                </a:tc>
                <a:extLst>
                  <a:ext uri="{0D108BD9-81ED-4DB2-BD59-A6C34878D82A}">
                    <a16:rowId xmlns:a16="http://schemas.microsoft.com/office/drawing/2014/main" val="1226419892"/>
                  </a:ext>
                </a:extLst>
              </a:tr>
            </a:tbl>
          </a:graphicData>
        </a:graphic>
      </p:graphicFrame>
    </p:spTree>
    <p:extLst>
      <p:ext uri="{BB962C8B-B14F-4D97-AF65-F5344CB8AC3E}">
        <p14:creationId xmlns:p14="http://schemas.microsoft.com/office/powerpoint/2010/main" val="1587017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553201" y="4748445"/>
            <a:ext cx="2133600" cy="273844"/>
          </a:xfrm>
        </p:spPr>
        <p:txBody>
          <a:bodyPr/>
          <a:lstStyle/>
          <a:p>
            <a:fld id="{18362CF7-34D8-4635-A9AE-FBAFA8966551}" type="slidenum">
              <a:rPr lang="en-US" smtClean="0"/>
              <a:t>6</a:t>
            </a:fld>
            <a:endParaRPr lang="en-US" dirty="0"/>
          </a:p>
        </p:txBody>
      </p:sp>
      <p:graphicFrame>
        <p:nvGraphicFramePr>
          <p:cNvPr id="2" name="Table 1">
            <a:extLst>
              <a:ext uri="{FF2B5EF4-FFF2-40B4-BE49-F238E27FC236}">
                <a16:creationId xmlns:a16="http://schemas.microsoft.com/office/drawing/2014/main" id="{80CD8802-D401-4949-879B-605089A8DE78}"/>
              </a:ext>
            </a:extLst>
          </p:cNvPr>
          <p:cNvGraphicFramePr>
            <a:graphicFrameLocks noGrp="1"/>
          </p:cNvGraphicFramePr>
          <p:nvPr>
            <p:extLst>
              <p:ext uri="{D42A27DB-BD31-4B8C-83A1-F6EECF244321}">
                <p14:modId xmlns:p14="http://schemas.microsoft.com/office/powerpoint/2010/main" val="3715618305"/>
              </p:ext>
            </p:extLst>
          </p:nvPr>
        </p:nvGraphicFramePr>
        <p:xfrm>
          <a:off x="457200" y="438150"/>
          <a:ext cx="8229602" cy="4105605"/>
        </p:xfrm>
        <a:graphic>
          <a:graphicData uri="http://schemas.openxmlformats.org/drawingml/2006/table">
            <a:tbl>
              <a:tblPr>
                <a:tableStyleId>{5C22544A-7EE6-4342-B048-85BDC9FD1C3A}</a:tableStyleId>
              </a:tblPr>
              <a:tblGrid>
                <a:gridCol w="2477730">
                  <a:extLst>
                    <a:ext uri="{9D8B030D-6E8A-4147-A177-3AD203B41FA5}">
                      <a16:colId xmlns:a16="http://schemas.microsoft.com/office/drawing/2014/main" val="326447663"/>
                    </a:ext>
                  </a:extLst>
                </a:gridCol>
                <a:gridCol w="1415845">
                  <a:extLst>
                    <a:ext uri="{9D8B030D-6E8A-4147-A177-3AD203B41FA5}">
                      <a16:colId xmlns:a16="http://schemas.microsoft.com/office/drawing/2014/main" val="4105961065"/>
                    </a:ext>
                  </a:extLst>
                </a:gridCol>
                <a:gridCol w="1403640">
                  <a:extLst>
                    <a:ext uri="{9D8B030D-6E8A-4147-A177-3AD203B41FA5}">
                      <a16:colId xmlns:a16="http://schemas.microsoft.com/office/drawing/2014/main" val="4217392824"/>
                    </a:ext>
                  </a:extLst>
                </a:gridCol>
                <a:gridCol w="1418897">
                  <a:extLst>
                    <a:ext uri="{9D8B030D-6E8A-4147-A177-3AD203B41FA5}">
                      <a16:colId xmlns:a16="http://schemas.microsoft.com/office/drawing/2014/main" val="3123532456"/>
                    </a:ext>
                  </a:extLst>
                </a:gridCol>
                <a:gridCol w="1513490">
                  <a:extLst>
                    <a:ext uri="{9D8B030D-6E8A-4147-A177-3AD203B41FA5}">
                      <a16:colId xmlns:a16="http://schemas.microsoft.com/office/drawing/2014/main" val="2857881104"/>
                    </a:ext>
                  </a:extLst>
                </a:gridCol>
              </a:tblGrid>
              <a:tr h="296777">
                <a:tc gridSpan="5">
                  <a:txBody>
                    <a:bodyPr/>
                    <a:lstStyle/>
                    <a:p>
                      <a:pPr algn="ctr" fontAlgn="ctr"/>
                      <a:r>
                        <a:rPr lang="en-US" sz="1800" b="1" u="none" strike="noStrike" dirty="0">
                          <a:effectLst/>
                          <a:latin typeface="+mj-lt"/>
                        </a:rPr>
                        <a:t>OPERATING EXPENSES</a:t>
                      </a:r>
                      <a:endParaRPr lang="en-US" sz="1800" b="1" i="0" u="none" strike="noStrike" dirty="0">
                        <a:solidFill>
                          <a:srgbClr val="000000"/>
                        </a:solidFill>
                        <a:effectLst/>
                        <a:latin typeface="+mj-lt"/>
                      </a:endParaRPr>
                    </a:p>
                  </a:txBody>
                  <a:tcPr marL="8866" marR="8866" marT="8866"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21245281"/>
                  </a:ext>
                </a:extLst>
              </a:tr>
              <a:tr h="200949">
                <a:tc>
                  <a:txBody>
                    <a:bodyPr/>
                    <a:lstStyle/>
                    <a:p>
                      <a:pPr algn="l" fontAlgn="ctr"/>
                      <a:endParaRPr lang="en-US" sz="1200" b="1" i="0" u="none" strike="noStrike" dirty="0">
                        <a:solidFill>
                          <a:srgbClr val="000000"/>
                        </a:solidFill>
                        <a:effectLst/>
                        <a:latin typeface="+mj-lt"/>
                      </a:endParaRPr>
                    </a:p>
                  </a:txBody>
                  <a:tcPr marL="8866" marR="8866" marT="8866" marB="0" anchor="ctr"/>
                </a:tc>
                <a:tc>
                  <a:txBody>
                    <a:bodyPr/>
                    <a:lstStyle/>
                    <a:p>
                      <a:pPr algn="ctr" fontAlgn="ctr"/>
                      <a:r>
                        <a:rPr lang="en-US" sz="1200" b="1" u="none" strike="noStrike" dirty="0">
                          <a:effectLst/>
                          <a:latin typeface="+mj-lt"/>
                        </a:rPr>
                        <a:t>FY19</a:t>
                      </a:r>
                      <a:endParaRPr lang="en-US" sz="1200" b="1" i="0" u="none" strike="noStrike" dirty="0">
                        <a:solidFill>
                          <a:srgbClr val="000000"/>
                        </a:solidFill>
                        <a:effectLst/>
                        <a:latin typeface="+mj-lt"/>
                      </a:endParaRPr>
                    </a:p>
                  </a:txBody>
                  <a:tcPr marL="8866" marR="8866" marT="8866" marB="0" anchor="ctr"/>
                </a:tc>
                <a:tc>
                  <a:txBody>
                    <a:bodyPr/>
                    <a:lstStyle/>
                    <a:p>
                      <a:pPr algn="ctr" fontAlgn="ctr"/>
                      <a:r>
                        <a:rPr lang="en-US" sz="1200" b="1" u="none" strike="noStrike">
                          <a:effectLst/>
                          <a:latin typeface="+mj-lt"/>
                        </a:rPr>
                        <a:t>FY20</a:t>
                      </a:r>
                      <a:endParaRPr lang="en-US" sz="1200" b="1" i="0" u="none" strike="noStrike">
                        <a:solidFill>
                          <a:srgbClr val="000000"/>
                        </a:solidFill>
                        <a:effectLst/>
                        <a:latin typeface="+mj-lt"/>
                      </a:endParaRPr>
                    </a:p>
                  </a:txBody>
                  <a:tcPr marL="8866" marR="8866" marT="8866" marB="0" anchor="ctr"/>
                </a:tc>
                <a:tc>
                  <a:txBody>
                    <a:bodyPr/>
                    <a:lstStyle/>
                    <a:p>
                      <a:pPr algn="ctr" fontAlgn="ctr"/>
                      <a:r>
                        <a:rPr lang="en-US" sz="1200" b="1" u="none" strike="noStrike">
                          <a:effectLst/>
                          <a:latin typeface="+mj-lt"/>
                        </a:rPr>
                        <a:t>FY21</a:t>
                      </a:r>
                      <a:endParaRPr lang="en-US" sz="1200" b="1" i="0" u="none" strike="noStrike">
                        <a:solidFill>
                          <a:srgbClr val="000000"/>
                        </a:solidFill>
                        <a:effectLst/>
                        <a:latin typeface="+mj-lt"/>
                      </a:endParaRPr>
                    </a:p>
                  </a:txBody>
                  <a:tcPr marL="8866" marR="8866" marT="8866" marB="0" anchor="ctr"/>
                </a:tc>
                <a:tc>
                  <a:txBody>
                    <a:bodyPr/>
                    <a:lstStyle/>
                    <a:p>
                      <a:pPr algn="ctr" fontAlgn="ctr"/>
                      <a:r>
                        <a:rPr lang="en-US" sz="1200" b="1" u="none" strike="noStrike">
                          <a:effectLst/>
                          <a:latin typeface="+mj-lt"/>
                        </a:rPr>
                        <a:t>FY22</a:t>
                      </a:r>
                      <a:endParaRPr lang="en-US" sz="1200" b="1" i="0" u="none" strike="noStrike">
                        <a:solidFill>
                          <a:srgbClr val="000000"/>
                        </a:solidFill>
                        <a:effectLst/>
                        <a:latin typeface="+mj-lt"/>
                      </a:endParaRPr>
                    </a:p>
                  </a:txBody>
                  <a:tcPr marL="8866" marR="8866" marT="8866" marB="0" anchor="ctr"/>
                </a:tc>
                <a:extLst>
                  <a:ext uri="{0D108BD9-81ED-4DB2-BD59-A6C34878D82A}">
                    <a16:rowId xmlns:a16="http://schemas.microsoft.com/office/drawing/2014/main" val="1034029667"/>
                  </a:ext>
                </a:extLst>
              </a:tr>
              <a:tr h="200949">
                <a:tc>
                  <a:txBody>
                    <a:bodyPr/>
                    <a:lstStyle/>
                    <a:p>
                      <a:pPr algn="ctr" fontAlgn="ctr"/>
                      <a:r>
                        <a:rPr lang="en-US" sz="1200" b="1" u="sng" strike="noStrike" dirty="0">
                          <a:effectLst/>
                          <a:latin typeface="+mj-lt"/>
                        </a:rPr>
                        <a:t>Personnel Services</a:t>
                      </a:r>
                      <a:endParaRPr lang="en-US" sz="1200" b="1" i="0" u="sng" strike="noStrike" dirty="0">
                        <a:solidFill>
                          <a:srgbClr val="000000"/>
                        </a:solidFill>
                        <a:effectLst/>
                        <a:latin typeface="+mj-lt"/>
                      </a:endParaRPr>
                    </a:p>
                  </a:txBody>
                  <a:tcPr marL="8866" marR="8866" marT="8866" marB="0" anchor="ctr"/>
                </a:tc>
                <a:tc>
                  <a:txBody>
                    <a:bodyPr/>
                    <a:lstStyle/>
                    <a:p>
                      <a:pPr algn="ctr" fontAlgn="ctr"/>
                      <a:r>
                        <a:rPr lang="en-US" sz="1200" b="0" i="1" u="none" strike="noStrike" dirty="0">
                          <a:effectLst/>
                          <a:latin typeface="+mj-lt"/>
                        </a:rPr>
                        <a:t>Actual</a:t>
                      </a:r>
                      <a:endParaRPr lang="en-US" sz="1200" b="0" i="1" u="none" strike="noStrike" dirty="0">
                        <a:solidFill>
                          <a:srgbClr val="000000"/>
                        </a:solidFill>
                        <a:effectLst/>
                        <a:latin typeface="+mj-lt"/>
                      </a:endParaRPr>
                    </a:p>
                  </a:txBody>
                  <a:tcPr marL="8866" marR="8866" marT="8866" marB="0" anchor="ctr"/>
                </a:tc>
                <a:tc>
                  <a:txBody>
                    <a:bodyPr/>
                    <a:lstStyle/>
                    <a:p>
                      <a:pPr algn="ctr" fontAlgn="ctr"/>
                      <a:r>
                        <a:rPr lang="en-US" sz="1200" b="0" i="1" u="none" strike="noStrike" dirty="0">
                          <a:effectLst/>
                          <a:latin typeface="+mj-lt"/>
                        </a:rPr>
                        <a:t>Actual</a:t>
                      </a:r>
                      <a:endParaRPr lang="en-US" sz="1200" b="0" i="1" u="none" strike="noStrike" dirty="0">
                        <a:solidFill>
                          <a:srgbClr val="000000"/>
                        </a:solidFill>
                        <a:effectLst/>
                        <a:latin typeface="+mj-lt"/>
                      </a:endParaRPr>
                    </a:p>
                  </a:txBody>
                  <a:tcPr marL="8866" marR="8866" marT="8866" marB="0" anchor="ctr"/>
                </a:tc>
                <a:tc>
                  <a:txBody>
                    <a:bodyPr/>
                    <a:lstStyle/>
                    <a:p>
                      <a:pPr algn="ctr" fontAlgn="ctr"/>
                      <a:r>
                        <a:rPr lang="en-US" sz="1200" b="0" i="1" u="none" strike="noStrike" dirty="0">
                          <a:effectLst/>
                          <a:latin typeface="+mj-lt"/>
                        </a:rPr>
                        <a:t>Revised</a:t>
                      </a:r>
                      <a:endParaRPr lang="en-US" sz="1200" b="0" i="1" u="none" strike="noStrike" dirty="0">
                        <a:solidFill>
                          <a:srgbClr val="000000"/>
                        </a:solidFill>
                        <a:effectLst/>
                        <a:latin typeface="+mj-lt"/>
                      </a:endParaRPr>
                    </a:p>
                  </a:txBody>
                  <a:tcPr marL="8866" marR="8866" marT="8866" marB="0" anchor="ctr"/>
                </a:tc>
                <a:tc>
                  <a:txBody>
                    <a:bodyPr/>
                    <a:lstStyle/>
                    <a:p>
                      <a:pPr algn="ctr" fontAlgn="ctr"/>
                      <a:r>
                        <a:rPr lang="en-US" sz="1200" b="0" i="1" u="none" strike="noStrike" dirty="0">
                          <a:effectLst/>
                          <a:latin typeface="+mj-lt"/>
                        </a:rPr>
                        <a:t>Proposed</a:t>
                      </a:r>
                      <a:endParaRPr lang="en-US" sz="1200" b="0" i="1" u="none" strike="noStrike" dirty="0">
                        <a:solidFill>
                          <a:srgbClr val="000000"/>
                        </a:solidFill>
                        <a:effectLst/>
                        <a:latin typeface="+mj-lt"/>
                      </a:endParaRPr>
                    </a:p>
                  </a:txBody>
                  <a:tcPr marL="8866" marR="8866" marT="8866" marB="0" anchor="ctr"/>
                </a:tc>
                <a:extLst>
                  <a:ext uri="{0D108BD9-81ED-4DB2-BD59-A6C34878D82A}">
                    <a16:rowId xmlns:a16="http://schemas.microsoft.com/office/drawing/2014/main" val="2702429534"/>
                  </a:ext>
                </a:extLst>
              </a:tr>
              <a:tr h="200949">
                <a:tc>
                  <a:txBody>
                    <a:bodyPr/>
                    <a:lstStyle/>
                    <a:p>
                      <a:pPr algn="r" fontAlgn="ctr"/>
                      <a:r>
                        <a:rPr lang="en-US" sz="1200" b="0" u="none" strike="noStrike" dirty="0">
                          <a:effectLst/>
                          <a:latin typeface="+mj-lt"/>
                        </a:rPr>
                        <a:t>Personnel Expenses</a:t>
                      </a:r>
                      <a:endParaRPr lang="en-US" sz="1200" b="0"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             129,418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             146,348 </a:t>
                      </a:r>
                      <a:endParaRPr lang="en-US" sz="1200" b="1"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             309,352 </a:t>
                      </a:r>
                      <a:endParaRPr lang="en-US" sz="1200" b="1"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             299,332 </a:t>
                      </a:r>
                      <a:endParaRPr lang="en-US" sz="1200" b="1" i="0" u="none" strike="noStrike" dirty="0">
                        <a:solidFill>
                          <a:srgbClr val="000000"/>
                        </a:solidFill>
                        <a:effectLst/>
                        <a:latin typeface="+mj-lt"/>
                      </a:endParaRPr>
                    </a:p>
                  </a:txBody>
                  <a:tcPr marL="8866" marR="8866" marT="8866" marB="0" anchor="ctr"/>
                </a:tc>
                <a:extLst>
                  <a:ext uri="{0D108BD9-81ED-4DB2-BD59-A6C34878D82A}">
                    <a16:rowId xmlns:a16="http://schemas.microsoft.com/office/drawing/2014/main" val="4185171886"/>
                  </a:ext>
                </a:extLst>
              </a:tr>
              <a:tr h="200949">
                <a:tc>
                  <a:txBody>
                    <a:bodyPr/>
                    <a:lstStyle/>
                    <a:p>
                      <a:pPr algn="r" fontAlgn="ctr"/>
                      <a:r>
                        <a:rPr lang="en-US" sz="1200" b="0" u="none" strike="noStrike" dirty="0">
                          <a:effectLst/>
                          <a:latin typeface="+mj-lt"/>
                        </a:rPr>
                        <a:t>Retirement Adjustment </a:t>
                      </a:r>
                      <a:endParaRPr lang="en-US" sz="1200" b="0"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a:t>
                      </a:r>
                      <a:endParaRPr lang="en-US" sz="1200" b="1"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a:t>
                      </a:r>
                      <a:endParaRPr lang="en-US" sz="1200" b="1" i="0" u="none" strike="noStrike" dirty="0">
                        <a:solidFill>
                          <a:srgbClr val="000000"/>
                        </a:solidFill>
                        <a:effectLst/>
                        <a:latin typeface="+mj-lt"/>
                      </a:endParaRPr>
                    </a:p>
                  </a:txBody>
                  <a:tcPr marL="8866" marR="8866" marT="8866" marB="0" anchor="ctr"/>
                </a:tc>
                <a:extLst>
                  <a:ext uri="{0D108BD9-81ED-4DB2-BD59-A6C34878D82A}">
                    <a16:rowId xmlns:a16="http://schemas.microsoft.com/office/drawing/2014/main" val="3381103822"/>
                  </a:ext>
                </a:extLst>
              </a:tr>
              <a:tr h="200949">
                <a:tc>
                  <a:txBody>
                    <a:bodyPr/>
                    <a:lstStyle/>
                    <a:p>
                      <a:pPr algn="r" fontAlgn="ctr"/>
                      <a:r>
                        <a:rPr lang="en-US" sz="1200" b="0" u="none" strike="noStrike" dirty="0">
                          <a:effectLst/>
                          <a:latin typeface="+mj-lt"/>
                        </a:rPr>
                        <a:t>Audit Adjustment</a:t>
                      </a:r>
                      <a:endParaRPr lang="en-US" sz="1200" b="0"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 </a:t>
                      </a:r>
                      <a:endParaRPr lang="en-US" sz="1200" b="1"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 </a:t>
                      </a:r>
                      <a:endParaRPr lang="en-US" sz="1200" b="1" i="0" u="none" strike="noStrike">
                        <a:solidFill>
                          <a:srgbClr val="000000"/>
                        </a:solidFill>
                        <a:effectLst/>
                        <a:latin typeface="+mj-lt"/>
                      </a:endParaRPr>
                    </a:p>
                  </a:txBody>
                  <a:tcPr marL="8866" marR="8866" marT="8866" marB="0" anchor="ctr"/>
                </a:tc>
                <a:extLst>
                  <a:ext uri="{0D108BD9-81ED-4DB2-BD59-A6C34878D82A}">
                    <a16:rowId xmlns:a16="http://schemas.microsoft.com/office/drawing/2014/main" val="2810574152"/>
                  </a:ext>
                </a:extLst>
              </a:tr>
              <a:tr h="200949">
                <a:tc>
                  <a:txBody>
                    <a:bodyPr/>
                    <a:lstStyle/>
                    <a:p>
                      <a:pPr algn="r" fontAlgn="ctr"/>
                      <a:r>
                        <a:rPr lang="en-US" sz="1200" b="0" u="none" strike="noStrike" dirty="0">
                          <a:effectLst/>
                          <a:latin typeface="+mj-lt"/>
                        </a:rPr>
                        <a:t>Subtotal</a:t>
                      </a:r>
                      <a:endParaRPr lang="en-US" sz="1200" b="0"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             129,418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             146,348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             309,352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             299,332 </a:t>
                      </a:r>
                      <a:endParaRPr lang="en-US" sz="1200" b="1" i="0" u="none" strike="noStrike">
                        <a:solidFill>
                          <a:srgbClr val="000000"/>
                        </a:solidFill>
                        <a:effectLst/>
                        <a:latin typeface="+mj-lt"/>
                      </a:endParaRPr>
                    </a:p>
                  </a:txBody>
                  <a:tcPr marL="8866" marR="8866" marT="8866" marB="0" anchor="ctr"/>
                </a:tc>
                <a:extLst>
                  <a:ext uri="{0D108BD9-81ED-4DB2-BD59-A6C34878D82A}">
                    <a16:rowId xmlns:a16="http://schemas.microsoft.com/office/drawing/2014/main" val="3199618710"/>
                  </a:ext>
                </a:extLst>
              </a:tr>
              <a:tr h="200949">
                <a:tc>
                  <a:txBody>
                    <a:bodyPr/>
                    <a:lstStyle/>
                    <a:p>
                      <a:pPr algn="ctr" fontAlgn="ctr"/>
                      <a:r>
                        <a:rPr lang="en-US" sz="1200" b="1" u="sng" strike="noStrike" dirty="0">
                          <a:effectLst/>
                          <a:latin typeface="+mj-lt"/>
                        </a:rPr>
                        <a:t>Non-Personnel Services</a:t>
                      </a:r>
                      <a:endParaRPr lang="en-US" sz="1200" b="1" i="0" u="sng" strike="noStrike" dirty="0">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a:t>
                      </a:r>
                      <a:endParaRPr lang="en-US" sz="1200" b="1"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a:t>
                      </a:r>
                      <a:endParaRPr lang="en-US" sz="1200" b="1" i="0" u="none" strike="noStrike">
                        <a:solidFill>
                          <a:srgbClr val="000000"/>
                        </a:solidFill>
                        <a:effectLst/>
                        <a:latin typeface="+mj-lt"/>
                      </a:endParaRPr>
                    </a:p>
                  </a:txBody>
                  <a:tcPr marL="8866" marR="8866" marT="8866" marB="0" anchor="ctr"/>
                </a:tc>
                <a:extLst>
                  <a:ext uri="{0D108BD9-81ED-4DB2-BD59-A6C34878D82A}">
                    <a16:rowId xmlns:a16="http://schemas.microsoft.com/office/drawing/2014/main" val="2476901506"/>
                  </a:ext>
                </a:extLst>
              </a:tr>
              <a:tr h="200949">
                <a:tc>
                  <a:txBody>
                    <a:bodyPr/>
                    <a:lstStyle/>
                    <a:p>
                      <a:pPr algn="r" fontAlgn="ctr"/>
                      <a:r>
                        <a:rPr lang="en-US" sz="1200" b="0" u="none" strike="noStrike" dirty="0">
                          <a:effectLst/>
                          <a:latin typeface="+mj-lt"/>
                        </a:rPr>
                        <a:t>Facilities and Maintenance</a:t>
                      </a:r>
                      <a:endParaRPr lang="en-US" sz="1200" b="0"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   </a:t>
                      </a:r>
                      <a:endParaRPr lang="en-US" sz="1200" b="1"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1,985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2,084 </a:t>
                      </a:r>
                      <a:endParaRPr lang="en-US" sz="1200" b="1" i="0" u="none" strike="noStrike">
                        <a:solidFill>
                          <a:srgbClr val="000000"/>
                        </a:solidFill>
                        <a:effectLst/>
                        <a:latin typeface="+mj-lt"/>
                      </a:endParaRPr>
                    </a:p>
                  </a:txBody>
                  <a:tcPr marL="8866" marR="8866" marT="8866" marB="0" anchor="ctr"/>
                </a:tc>
                <a:extLst>
                  <a:ext uri="{0D108BD9-81ED-4DB2-BD59-A6C34878D82A}">
                    <a16:rowId xmlns:a16="http://schemas.microsoft.com/office/drawing/2014/main" val="2045461603"/>
                  </a:ext>
                </a:extLst>
              </a:tr>
              <a:tr h="200949">
                <a:tc>
                  <a:txBody>
                    <a:bodyPr/>
                    <a:lstStyle/>
                    <a:p>
                      <a:pPr algn="r" fontAlgn="ctr"/>
                      <a:r>
                        <a:rPr lang="en-US" sz="1200" b="0" u="none" strike="noStrike" dirty="0">
                          <a:effectLst/>
                          <a:latin typeface="+mj-lt"/>
                        </a:rPr>
                        <a:t>Purchased Services</a:t>
                      </a:r>
                      <a:endParaRPr lang="en-US" sz="1200" b="0"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106,658 </a:t>
                      </a:r>
                      <a:endParaRPr lang="en-US" sz="1200" b="1"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9,301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15,834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16,625 </a:t>
                      </a:r>
                      <a:endParaRPr lang="en-US" sz="1200" b="1" i="0" u="none" strike="noStrike">
                        <a:solidFill>
                          <a:srgbClr val="000000"/>
                        </a:solidFill>
                        <a:effectLst/>
                        <a:latin typeface="+mj-lt"/>
                      </a:endParaRPr>
                    </a:p>
                  </a:txBody>
                  <a:tcPr marL="8866" marR="8866" marT="8866" marB="0" anchor="ctr"/>
                </a:tc>
                <a:extLst>
                  <a:ext uri="{0D108BD9-81ED-4DB2-BD59-A6C34878D82A}">
                    <a16:rowId xmlns:a16="http://schemas.microsoft.com/office/drawing/2014/main" val="882188182"/>
                  </a:ext>
                </a:extLst>
              </a:tr>
              <a:tr h="200949">
                <a:tc>
                  <a:txBody>
                    <a:bodyPr/>
                    <a:lstStyle/>
                    <a:p>
                      <a:pPr algn="r" fontAlgn="ctr"/>
                      <a:r>
                        <a:rPr lang="en-US" sz="1200" b="0" u="none" strike="noStrike" dirty="0">
                          <a:effectLst/>
                          <a:latin typeface="+mj-lt"/>
                        </a:rPr>
                        <a:t>Supplies &amp; Materials</a:t>
                      </a:r>
                      <a:endParaRPr lang="en-US" sz="1200" b="0"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15,512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36,246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7,350 </a:t>
                      </a:r>
                      <a:endParaRPr lang="en-US" sz="1200" b="1"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dirty="0">
                          <a:effectLst/>
                          <a:highlight>
                            <a:srgbClr val="FFFF00"/>
                          </a:highlight>
                          <a:latin typeface="+mj-lt"/>
                        </a:rPr>
                        <a:t>                     110,518</a:t>
                      </a:r>
                      <a:endParaRPr lang="en-US" sz="1200" b="1" i="0" u="none" strike="noStrike" dirty="0">
                        <a:solidFill>
                          <a:srgbClr val="000000"/>
                        </a:solidFill>
                        <a:effectLst/>
                        <a:highlight>
                          <a:srgbClr val="FFFF00"/>
                        </a:highlight>
                        <a:latin typeface="+mj-lt"/>
                      </a:endParaRPr>
                    </a:p>
                  </a:txBody>
                  <a:tcPr marL="8866" marR="8866" marT="8866" marB="0" anchor="ctr"/>
                </a:tc>
                <a:extLst>
                  <a:ext uri="{0D108BD9-81ED-4DB2-BD59-A6C34878D82A}">
                    <a16:rowId xmlns:a16="http://schemas.microsoft.com/office/drawing/2014/main" val="1354629433"/>
                  </a:ext>
                </a:extLst>
              </a:tr>
              <a:tr h="200949">
                <a:tc>
                  <a:txBody>
                    <a:bodyPr/>
                    <a:lstStyle/>
                    <a:p>
                      <a:pPr algn="r" fontAlgn="ctr"/>
                      <a:r>
                        <a:rPr lang="en-US" sz="1200" b="0" u="none" strike="noStrike" dirty="0">
                          <a:effectLst/>
                          <a:latin typeface="+mj-lt"/>
                        </a:rPr>
                        <a:t>Other Charges &amp; Expenses</a:t>
                      </a:r>
                      <a:endParaRPr lang="en-US" sz="1200" b="0"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805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525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551 </a:t>
                      </a:r>
                      <a:endParaRPr lang="en-US" sz="1200" b="1" i="0" u="none" strike="noStrike">
                        <a:solidFill>
                          <a:srgbClr val="000000"/>
                        </a:solidFill>
                        <a:effectLst/>
                        <a:latin typeface="+mj-lt"/>
                      </a:endParaRPr>
                    </a:p>
                  </a:txBody>
                  <a:tcPr marL="8866" marR="8866" marT="8866" marB="0" anchor="ctr"/>
                </a:tc>
                <a:extLst>
                  <a:ext uri="{0D108BD9-81ED-4DB2-BD59-A6C34878D82A}">
                    <a16:rowId xmlns:a16="http://schemas.microsoft.com/office/drawing/2014/main" val="4258888874"/>
                  </a:ext>
                </a:extLst>
              </a:tr>
              <a:tr h="200949">
                <a:tc>
                  <a:txBody>
                    <a:bodyPr/>
                    <a:lstStyle/>
                    <a:p>
                      <a:pPr algn="r" fontAlgn="ctr"/>
                      <a:r>
                        <a:rPr lang="en-US" sz="1200" b="0" u="none" strike="noStrike" dirty="0">
                          <a:effectLst/>
                          <a:latin typeface="+mj-lt"/>
                        </a:rPr>
                        <a:t>Audit Adjustment</a:t>
                      </a:r>
                      <a:endParaRPr lang="en-US" sz="1200" b="0"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 </a:t>
                      </a:r>
                      <a:endParaRPr lang="en-US" sz="1200" b="1" i="0" u="none" strike="noStrike">
                        <a:solidFill>
                          <a:srgbClr val="000000"/>
                        </a:solidFill>
                        <a:effectLst/>
                        <a:latin typeface="+mj-lt"/>
                      </a:endParaRPr>
                    </a:p>
                  </a:txBody>
                  <a:tcPr marL="8866" marR="8866" marT="8866" marB="0" anchor="ctr"/>
                </a:tc>
                <a:extLst>
                  <a:ext uri="{0D108BD9-81ED-4DB2-BD59-A6C34878D82A}">
                    <a16:rowId xmlns:a16="http://schemas.microsoft.com/office/drawing/2014/main" val="1343556584"/>
                  </a:ext>
                </a:extLst>
              </a:tr>
              <a:tr h="200949">
                <a:tc>
                  <a:txBody>
                    <a:bodyPr/>
                    <a:lstStyle/>
                    <a:p>
                      <a:pPr algn="r" fontAlgn="ctr"/>
                      <a:r>
                        <a:rPr lang="en-US" sz="1200" b="0" u="none" strike="noStrike" dirty="0">
                          <a:effectLst/>
                          <a:latin typeface="+mj-lt"/>
                        </a:rPr>
                        <a:t>Subtotal</a:t>
                      </a:r>
                      <a:endParaRPr lang="en-US" sz="1200" b="0"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             122,170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               46,352 </a:t>
                      </a:r>
                      <a:endParaRPr lang="en-US" sz="1200" b="1"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               25,694 </a:t>
                      </a:r>
                      <a:endParaRPr lang="en-US" sz="1200" b="1"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               129,778 </a:t>
                      </a:r>
                      <a:endParaRPr lang="en-US" sz="1200" b="1" i="0" u="none" strike="noStrike" dirty="0">
                        <a:solidFill>
                          <a:srgbClr val="000000"/>
                        </a:solidFill>
                        <a:effectLst/>
                        <a:latin typeface="+mj-lt"/>
                      </a:endParaRPr>
                    </a:p>
                  </a:txBody>
                  <a:tcPr marL="8866" marR="8866" marT="8866" marB="0" anchor="ctr"/>
                </a:tc>
                <a:extLst>
                  <a:ext uri="{0D108BD9-81ED-4DB2-BD59-A6C34878D82A}">
                    <a16:rowId xmlns:a16="http://schemas.microsoft.com/office/drawing/2014/main" val="129262668"/>
                  </a:ext>
                </a:extLst>
              </a:tr>
              <a:tr h="200949">
                <a:tc>
                  <a:txBody>
                    <a:bodyPr/>
                    <a:lstStyle/>
                    <a:p>
                      <a:pPr algn="ctr" fontAlgn="ctr"/>
                      <a:r>
                        <a:rPr lang="en-US" sz="1200" b="1" u="sng" strike="noStrike" dirty="0">
                          <a:effectLst/>
                          <a:latin typeface="+mj-lt"/>
                        </a:rPr>
                        <a:t>Other</a:t>
                      </a:r>
                      <a:endParaRPr lang="en-US" sz="1200" b="1" i="0" u="sng" strike="noStrike" dirty="0">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a:t>
                      </a:r>
                      <a:endParaRPr lang="en-US" sz="1200" b="1" i="0" u="none" strike="noStrike">
                        <a:solidFill>
                          <a:srgbClr val="000000"/>
                        </a:solidFill>
                        <a:effectLst/>
                        <a:latin typeface="+mj-lt"/>
                      </a:endParaRPr>
                    </a:p>
                  </a:txBody>
                  <a:tcPr marL="8866" marR="8866" marT="8866" marB="0" anchor="ctr"/>
                </a:tc>
                <a:extLst>
                  <a:ext uri="{0D108BD9-81ED-4DB2-BD59-A6C34878D82A}">
                    <a16:rowId xmlns:a16="http://schemas.microsoft.com/office/drawing/2014/main" val="1514447392"/>
                  </a:ext>
                </a:extLst>
              </a:tr>
              <a:tr h="200949">
                <a:tc>
                  <a:txBody>
                    <a:bodyPr/>
                    <a:lstStyle/>
                    <a:p>
                      <a:pPr algn="r" fontAlgn="ctr"/>
                      <a:r>
                        <a:rPr lang="en-US" sz="1200" b="0" u="none" strike="noStrike" dirty="0">
                          <a:effectLst/>
                          <a:latin typeface="+mj-lt"/>
                        </a:rPr>
                        <a:t>General Fund Services</a:t>
                      </a:r>
                      <a:endParaRPr lang="en-US" sz="1200" b="0"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                           -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                  1,424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                  1,802 </a:t>
                      </a:r>
                      <a:endParaRPr lang="en-US" sz="1200" b="1"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                  1,998 </a:t>
                      </a:r>
                      <a:endParaRPr lang="en-US" sz="1200" b="1" i="0" u="none" strike="noStrike">
                        <a:solidFill>
                          <a:srgbClr val="000000"/>
                        </a:solidFill>
                        <a:effectLst/>
                        <a:latin typeface="+mj-lt"/>
                      </a:endParaRPr>
                    </a:p>
                  </a:txBody>
                  <a:tcPr marL="8866" marR="8866" marT="8866" marB="0" anchor="ctr"/>
                </a:tc>
                <a:extLst>
                  <a:ext uri="{0D108BD9-81ED-4DB2-BD59-A6C34878D82A}">
                    <a16:rowId xmlns:a16="http://schemas.microsoft.com/office/drawing/2014/main" val="2829142814"/>
                  </a:ext>
                </a:extLst>
              </a:tr>
              <a:tr h="200949">
                <a:tc>
                  <a:txBody>
                    <a:bodyPr/>
                    <a:lstStyle/>
                    <a:p>
                      <a:pPr algn="r" fontAlgn="ctr"/>
                      <a:r>
                        <a:rPr lang="en-US" sz="1200" b="0" u="none" strike="noStrike" dirty="0">
                          <a:effectLst/>
                          <a:latin typeface="+mj-lt"/>
                        </a:rPr>
                        <a:t>Audit Adjustment</a:t>
                      </a:r>
                      <a:endParaRPr lang="en-US" sz="1200" b="0"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 </a:t>
                      </a:r>
                      <a:endParaRPr lang="en-US" sz="1200" b="1"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 </a:t>
                      </a:r>
                      <a:endParaRPr lang="en-US" sz="1200" b="1"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 </a:t>
                      </a:r>
                      <a:endParaRPr lang="en-US" sz="1200" b="1"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 </a:t>
                      </a:r>
                      <a:endParaRPr lang="en-US" sz="1200" b="1" i="0" u="none" strike="noStrike">
                        <a:solidFill>
                          <a:srgbClr val="000000"/>
                        </a:solidFill>
                        <a:effectLst/>
                        <a:latin typeface="+mj-lt"/>
                      </a:endParaRPr>
                    </a:p>
                  </a:txBody>
                  <a:tcPr marL="8866" marR="8866" marT="8866" marB="0" anchor="ctr"/>
                </a:tc>
                <a:extLst>
                  <a:ext uri="{0D108BD9-81ED-4DB2-BD59-A6C34878D82A}">
                    <a16:rowId xmlns:a16="http://schemas.microsoft.com/office/drawing/2014/main" val="3396995829"/>
                  </a:ext>
                </a:extLst>
              </a:tr>
              <a:tr h="200949">
                <a:tc>
                  <a:txBody>
                    <a:bodyPr/>
                    <a:lstStyle/>
                    <a:p>
                      <a:pPr algn="r" fontAlgn="ctr"/>
                      <a:r>
                        <a:rPr lang="en-US" sz="1200" b="0" u="none" strike="noStrike" dirty="0">
                          <a:effectLst/>
                          <a:latin typeface="+mj-lt"/>
                        </a:rPr>
                        <a:t>Subtotal</a:t>
                      </a:r>
                      <a:endParaRPr lang="en-US" sz="1200" b="0"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                           - </a:t>
                      </a:r>
                      <a:endParaRPr lang="en-US" sz="1200" b="1"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                  1,424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                  1,802 </a:t>
                      </a:r>
                      <a:endParaRPr lang="en-US" sz="1200" b="1"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                  1,998 </a:t>
                      </a:r>
                      <a:endParaRPr lang="en-US" sz="1200" b="1" i="0" u="none" strike="noStrike" dirty="0">
                        <a:solidFill>
                          <a:srgbClr val="000000"/>
                        </a:solidFill>
                        <a:effectLst/>
                        <a:latin typeface="+mj-lt"/>
                      </a:endParaRPr>
                    </a:p>
                  </a:txBody>
                  <a:tcPr marL="8866" marR="8866" marT="8866" marB="0" anchor="ctr"/>
                </a:tc>
                <a:extLst>
                  <a:ext uri="{0D108BD9-81ED-4DB2-BD59-A6C34878D82A}">
                    <a16:rowId xmlns:a16="http://schemas.microsoft.com/office/drawing/2014/main" val="1936356576"/>
                  </a:ext>
                </a:extLst>
              </a:tr>
              <a:tr h="173290">
                <a:tc>
                  <a:txBody>
                    <a:bodyPr/>
                    <a:lstStyle/>
                    <a:p>
                      <a:pPr algn="l" fontAlgn="ctr"/>
                      <a:endParaRPr lang="en-US" sz="1200" b="1"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a:t>
                      </a:r>
                      <a:endParaRPr lang="en-US" sz="1200" b="1"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a:effectLst/>
                          <a:latin typeface="+mj-lt"/>
                        </a:rPr>
                        <a:t> </a:t>
                      </a:r>
                      <a:endParaRPr lang="en-US" sz="1200" b="1" i="0" u="none" strike="noStrike">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a:t>
                      </a:r>
                      <a:endParaRPr lang="en-US" sz="1200" b="1" i="0" u="none" strike="noStrike" dirty="0">
                        <a:solidFill>
                          <a:srgbClr val="000000"/>
                        </a:solidFill>
                        <a:effectLst/>
                        <a:latin typeface="+mj-lt"/>
                      </a:endParaRPr>
                    </a:p>
                  </a:txBody>
                  <a:tcPr marL="8866" marR="8866" marT="8866" marB="0" anchor="ctr"/>
                </a:tc>
                <a:tc>
                  <a:txBody>
                    <a:bodyPr/>
                    <a:lstStyle/>
                    <a:p>
                      <a:pPr algn="r" fontAlgn="ctr"/>
                      <a:r>
                        <a:rPr lang="en-US" sz="1200" b="1" u="none" strike="noStrike" dirty="0">
                          <a:effectLst/>
                          <a:latin typeface="+mj-lt"/>
                        </a:rPr>
                        <a:t> </a:t>
                      </a:r>
                      <a:endParaRPr lang="en-US" sz="1200" b="1" i="0" u="none" strike="noStrike" dirty="0">
                        <a:solidFill>
                          <a:srgbClr val="000000"/>
                        </a:solidFill>
                        <a:effectLst/>
                        <a:latin typeface="+mj-lt"/>
                      </a:endParaRPr>
                    </a:p>
                  </a:txBody>
                  <a:tcPr marL="8866" marR="8866" marT="8866" marB="0" anchor="ctr"/>
                </a:tc>
                <a:extLst>
                  <a:ext uri="{0D108BD9-81ED-4DB2-BD59-A6C34878D82A}">
                    <a16:rowId xmlns:a16="http://schemas.microsoft.com/office/drawing/2014/main" val="3517118871"/>
                  </a:ext>
                </a:extLst>
              </a:tr>
              <a:tr h="200949">
                <a:tc>
                  <a:txBody>
                    <a:bodyPr/>
                    <a:lstStyle/>
                    <a:p>
                      <a:pPr algn="r" fontAlgn="ctr"/>
                      <a:r>
                        <a:rPr lang="en-US" sz="1200" b="1" u="none" strike="noStrike" dirty="0">
                          <a:effectLst/>
                          <a:latin typeface="+mj-lt"/>
                        </a:rPr>
                        <a:t>Total Operating Expense</a:t>
                      </a:r>
                      <a:endParaRPr lang="en-US" sz="1200" b="1" i="0" u="none" strike="noStrike" dirty="0">
                        <a:solidFill>
                          <a:srgbClr val="000000"/>
                        </a:solidFill>
                        <a:effectLst/>
                        <a:latin typeface="+mj-lt"/>
                      </a:endParaRPr>
                    </a:p>
                  </a:txBody>
                  <a:tcPr marL="8866" marR="8866" marT="8866" marB="0" anchor="ctr">
                    <a:solidFill>
                      <a:schemeClr val="bg2">
                        <a:lumMod val="20000"/>
                        <a:lumOff val="80000"/>
                      </a:schemeClr>
                    </a:solidFill>
                  </a:tcPr>
                </a:tc>
                <a:tc>
                  <a:txBody>
                    <a:bodyPr/>
                    <a:lstStyle/>
                    <a:p>
                      <a:pPr algn="r" fontAlgn="ctr"/>
                      <a:r>
                        <a:rPr lang="en-US" sz="1200" b="1" u="none" strike="noStrike" dirty="0">
                          <a:effectLst/>
                          <a:latin typeface="+mj-lt"/>
                        </a:rPr>
                        <a:t> $             251,587 </a:t>
                      </a:r>
                      <a:endParaRPr lang="en-US" sz="1200" b="1" i="0" u="none" strike="noStrike" dirty="0">
                        <a:solidFill>
                          <a:srgbClr val="000000"/>
                        </a:solidFill>
                        <a:effectLst/>
                        <a:latin typeface="+mj-lt"/>
                      </a:endParaRPr>
                    </a:p>
                  </a:txBody>
                  <a:tcPr marL="8866" marR="8866" marT="8866" marB="0" anchor="ctr">
                    <a:solidFill>
                      <a:schemeClr val="bg2">
                        <a:lumMod val="20000"/>
                        <a:lumOff val="80000"/>
                      </a:schemeClr>
                    </a:solidFill>
                  </a:tcPr>
                </a:tc>
                <a:tc>
                  <a:txBody>
                    <a:bodyPr/>
                    <a:lstStyle/>
                    <a:p>
                      <a:pPr algn="r" fontAlgn="ctr"/>
                      <a:r>
                        <a:rPr lang="en-US" sz="1200" b="1" u="none" strike="noStrike" dirty="0">
                          <a:effectLst/>
                          <a:latin typeface="+mj-lt"/>
                        </a:rPr>
                        <a:t> $             194,124 </a:t>
                      </a:r>
                      <a:endParaRPr lang="en-US" sz="1200" b="1" i="0" u="none" strike="noStrike" dirty="0">
                        <a:solidFill>
                          <a:srgbClr val="000000"/>
                        </a:solidFill>
                        <a:effectLst/>
                        <a:latin typeface="+mj-lt"/>
                      </a:endParaRPr>
                    </a:p>
                  </a:txBody>
                  <a:tcPr marL="8866" marR="8866" marT="8866" marB="0" anchor="ctr">
                    <a:solidFill>
                      <a:schemeClr val="bg2">
                        <a:lumMod val="20000"/>
                        <a:lumOff val="80000"/>
                      </a:schemeClr>
                    </a:solidFill>
                  </a:tcPr>
                </a:tc>
                <a:tc>
                  <a:txBody>
                    <a:bodyPr/>
                    <a:lstStyle/>
                    <a:p>
                      <a:pPr algn="r" fontAlgn="ctr"/>
                      <a:r>
                        <a:rPr lang="en-US" sz="1200" b="1" u="none" strike="noStrike" dirty="0">
                          <a:effectLst/>
                          <a:latin typeface="+mj-lt"/>
                        </a:rPr>
                        <a:t> $             336,848 </a:t>
                      </a:r>
                      <a:endParaRPr lang="en-US" sz="1200" b="1" i="0" u="none" strike="noStrike" dirty="0">
                        <a:solidFill>
                          <a:srgbClr val="000000"/>
                        </a:solidFill>
                        <a:effectLst/>
                        <a:latin typeface="+mj-lt"/>
                      </a:endParaRPr>
                    </a:p>
                  </a:txBody>
                  <a:tcPr marL="8866" marR="8866" marT="8866" marB="0" anchor="ctr">
                    <a:solidFill>
                      <a:schemeClr val="bg2">
                        <a:lumMod val="20000"/>
                        <a:lumOff val="80000"/>
                      </a:schemeClr>
                    </a:solidFill>
                  </a:tcPr>
                </a:tc>
                <a:tc>
                  <a:txBody>
                    <a:bodyPr/>
                    <a:lstStyle/>
                    <a:p>
                      <a:pPr algn="r" fontAlgn="ctr"/>
                      <a:r>
                        <a:rPr lang="en-US" sz="1200" b="1" u="none" strike="noStrike" dirty="0">
                          <a:effectLst/>
                          <a:latin typeface="+mj-lt"/>
                        </a:rPr>
                        <a:t> $             431,108 </a:t>
                      </a:r>
                      <a:endParaRPr lang="en-US" sz="1200" b="1" i="0" u="none" strike="noStrike" dirty="0">
                        <a:solidFill>
                          <a:srgbClr val="000000"/>
                        </a:solidFill>
                        <a:effectLst/>
                        <a:latin typeface="+mj-lt"/>
                      </a:endParaRPr>
                    </a:p>
                  </a:txBody>
                  <a:tcPr marL="8866" marR="8866" marT="8866" marB="0" anchor="ctr">
                    <a:solidFill>
                      <a:schemeClr val="bg2">
                        <a:lumMod val="20000"/>
                        <a:lumOff val="80000"/>
                      </a:schemeClr>
                    </a:solidFill>
                  </a:tcPr>
                </a:tc>
                <a:extLst>
                  <a:ext uri="{0D108BD9-81ED-4DB2-BD59-A6C34878D82A}">
                    <a16:rowId xmlns:a16="http://schemas.microsoft.com/office/drawing/2014/main" val="3540280108"/>
                  </a:ext>
                </a:extLst>
              </a:tr>
            </a:tbl>
          </a:graphicData>
        </a:graphic>
      </p:graphicFrame>
    </p:spTree>
    <p:extLst>
      <p:ext uri="{BB962C8B-B14F-4D97-AF65-F5344CB8AC3E}">
        <p14:creationId xmlns:p14="http://schemas.microsoft.com/office/powerpoint/2010/main" val="2719155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491968597"/>
              </p:ext>
            </p:extLst>
          </p:nvPr>
        </p:nvGraphicFramePr>
        <p:xfrm>
          <a:off x="4800600" y="549389"/>
          <a:ext cx="3733800" cy="3962399"/>
        </p:xfrm>
        <a:graphic>
          <a:graphicData uri="http://schemas.openxmlformats.org/drawingml/2006/table">
            <a:tbl>
              <a:tblPr firstRow="1" bandRow="1">
                <a:tableStyleId>{F5AB1C69-6EDB-4FF4-983F-18BD219EF322}</a:tableStyleId>
              </a:tblPr>
              <a:tblGrid>
                <a:gridCol w="2489199">
                  <a:extLst>
                    <a:ext uri="{9D8B030D-6E8A-4147-A177-3AD203B41FA5}">
                      <a16:colId xmlns:a16="http://schemas.microsoft.com/office/drawing/2014/main" val="20000"/>
                    </a:ext>
                  </a:extLst>
                </a:gridCol>
                <a:gridCol w="1244601">
                  <a:extLst>
                    <a:ext uri="{9D8B030D-6E8A-4147-A177-3AD203B41FA5}">
                      <a16:colId xmlns:a16="http://schemas.microsoft.com/office/drawing/2014/main" val="20001"/>
                    </a:ext>
                  </a:extLst>
                </a:gridCol>
              </a:tblGrid>
              <a:tr h="321321">
                <a:tc>
                  <a:txBody>
                    <a:bodyPr/>
                    <a:lstStyle/>
                    <a:p>
                      <a:pPr algn="ctr"/>
                      <a:r>
                        <a:rPr lang="en-US" sz="1200" b="1" dirty="0">
                          <a:solidFill>
                            <a:schemeClr val="bg1"/>
                          </a:solidFill>
                        </a:rPr>
                        <a:t>ITEMS &amp; SOFTWARE</a:t>
                      </a:r>
                    </a:p>
                  </a:txBody>
                  <a:tcPr/>
                </a:tc>
                <a:tc>
                  <a:txBody>
                    <a:bodyPr/>
                    <a:lstStyle/>
                    <a:p>
                      <a:pPr algn="ctr"/>
                      <a:r>
                        <a:rPr lang="en-US" sz="1200" b="1" baseline="0" dirty="0">
                          <a:solidFill>
                            <a:schemeClr val="bg1"/>
                          </a:solidFill>
                        </a:rPr>
                        <a:t>COST</a:t>
                      </a:r>
                      <a:endParaRPr lang="en-US" sz="1200" b="1" dirty="0">
                        <a:solidFill>
                          <a:schemeClr val="bg1"/>
                        </a:solidFill>
                      </a:endParaRPr>
                    </a:p>
                  </a:txBody>
                  <a:tcPr/>
                </a:tc>
                <a:extLst>
                  <a:ext uri="{0D108BD9-81ED-4DB2-BD59-A6C34878D82A}">
                    <a16:rowId xmlns:a16="http://schemas.microsoft.com/office/drawing/2014/main" val="10000"/>
                  </a:ext>
                </a:extLst>
              </a:tr>
              <a:tr h="273122">
                <a:tc>
                  <a:txBody>
                    <a:bodyPr/>
                    <a:lstStyle/>
                    <a:p>
                      <a:pPr algn="r"/>
                      <a:r>
                        <a:rPr lang="en-US" sz="1000" dirty="0"/>
                        <a:t>Studio Improvements &amp; Repairs </a:t>
                      </a:r>
                    </a:p>
                  </a:txBody>
                  <a:tcPr/>
                </a:tc>
                <a:tc>
                  <a:txBody>
                    <a:bodyPr/>
                    <a:lstStyle/>
                    <a:p>
                      <a:pPr algn="ctr"/>
                      <a:r>
                        <a:rPr lang="en-US" sz="1000" dirty="0"/>
                        <a:t>$7,000</a:t>
                      </a:r>
                    </a:p>
                  </a:txBody>
                  <a:tcPr/>
                </a:tc>
                <a:extLst>
                  <a:ext uri="{0D108BD9-81ED-4DB2-BD59-A6C34878D82A}">
                    <a16:rowId xmlns:a16="http://schemas.microsoft.com/office/drawing/2014/main" val="10001"/>
                  </a:ext>
                </a:extLst>
              </a:tr>
              <a:tr h="271153">
                <a:tc>
                  <a:txBody>
                    <a:bodyPr/>
                    <a:lstStyle/>
                    <a:p>
                      <a:pPr algn="r"/>
                      <a:r>
                        <a:rPr lang="en-US" sz="1000" dirty="0"/>
                        <a:t>Editing Equipment Replacements</a:t>
                      </a:r>
                    </a:p>
                  </a:txBody>
                  <a:tcPr/>
                </a:tc>
                <a:tc>
                  <a:txBody>
                    <a:bodyPr/>
                    <a:lstStyle/>
                    <a:p>
                      <a:pPr algn="ctr"/>
                      <a:r>
                        <a:rPr lang="en-US" sz="1000" dirty="0"/>
                        <a:t>$1,200</a:t>
                      </a:r>
                    </a:p>
                  </a:txBody>
                  <a:tcPr/>
                </a:tc>
                <a:extLst>
                  <a:ext uri="{0D108BD9-81ED-4DB2-BD59-A6C34878D82A}">
                    <a16:rowId xmlns:a16="http://schemas.microsoft.com/office/drawing/2014/main" val="10002"/>
                  </a:ext>
                </a:extLst>
              </a:tr>
              <a:tr h="251810">
                <a:tc>
                  <a:txBody>
                    <a:bodyPr/>
                    <a:lstStyle/>
                    <a:p>
                      <a:pPr algn="r"/>
                      <a:r>
                        <a:rPr lang="en-US" sz="1000" dirty="0"/>
                        <a:t>Computer Equipment Replacements</a:t>
                      </a:r>
                    </a:p>
                  </a:txBody>
                  <a:tcPr/>
                </a:tc>
                <a:tc>
                  <a:txBody>
                    <a:bodyPr/>
                    <a:lstStyle/>
                    <a:p>
                      <a:pPr algn="ctr"/>
                      <a:r>
                        <a:rPr lang="en-US" sz="1000" dirty="0"/>
                        <a:t>$9,000</a:t>
                      </a:r>
                    </a:p>
                  </a:txBody>
                  <a:tcPr/>
                </a:tc>
                <a:extLst>
                  <a:ext uri="{0D108BD9-81ED-4DB2-BD59-A6C34878D82A}">
                    <a16:rowId xmlns:a16="http://schemas.microsoft.com/office/drawing/2014/main" val="10003"/>
                  </a:ext>
                </a:extLst>
              </a:tr>
              <a:tr h="273122">
                <a:tc>
                  <a:txBody>
                    <a:bodyPr/>
                    <a:lstStyle/>
                    <a:p>
                      <a:pPr algn="r"/>
                      <a:r>
                        <a:rPr lang="en-US" sz="1000" dirty="0"/>
                        <a:t>External Equipment Systems</a:t>
                      </a:r>
                    </a:p>
                  </a:txBody>
                  <a:tcPr/>
                </a:tc>
                <a:tc>
                  <a:txBody>
                    <a:bodyPr/>
                    <a:lstStyle/>
                    <a:p>
                      <a:pPr algn="ctr"/>
                      <a:r>
                        <a:rPr lang="en-US" sz="1000" dirty="0"/>
                        <a:t>$6,200</a:t>
                      </a:r>
                    </a:p>
                  </a:txBody>
                  <a:tcPr/>
                </a:tc>
                <a:extLst>
                  <a:ext uri="{0D108BD9-81ED-4DB2-BD59-A6C34878D82A}">
                    <a16:rowId xmlns:a16="http://schemas.microsoft.com/office/drawing/2014/main" val="10004"/>
                  </a:ext>
                </a:extLst>
              </a:tr>
              <a:tr h="273122">
                <a:tc>
                  <a:txBody>
                    <a:bodyPr/>
                    <a:lstStyle/>
                    <a:p>
                      <a:pPr algn="r"/>
                      <a:r>
                        <a:rPr lang="en-US" sz="1000" dirty="0"/>
                        <a:t>Portable Mics &amp; Speakers</a:t>
                      </a:r>
                    </a:p>
                  </a:txBody>
                  <a:tcPr/>
                </a:tc>
                <a:tc>
                  <a:txBody>
                    <a:bodyPr/>
                    <a:lstStyle/>
                    <a:p>
                      <a:pPr algn="ctr"/>
                      <a:r>
                        <a:rPr lang="en-US" sz="1000" dirty="0"/>
                        <a:t>$1,200</a:t>
                      </a:r>
                    </a:p>
                  </a:txBody>
                  <a:tcPr/>
                </a:tc>
                <a:extLst>
                  <a:ext uri="{0D108BD9-81ED-4DB2-BD59-A6C34878D82A}">
                    <a16:rowId xmlns:a16="http://schemas.microsoft.com/office/drawing/2014/main" val="10005"/>
                  </a:ext>
                </a:extLst>
              </a:tr>
              <a:tr h="251810">
                <a:tc>
                  <a:txBody>
                    <a:bodyPr/>
                    <a:lstStyle/>
                    <a:p>
                      <a:pPr algn="r"/>
                      <a:r>
                        <a:rPr lang="en-US" sz="1000" dirty="0"/>
                        <a:t>Sound System Improvements</a:t>
                      </a:r>
                    </a:p>
                  </a:txBody>
                  <a:tcPr/>
                </a:tc>
                <a:tc>
                  <a:txBody>
                    <a:bodyPr/>
                    <a:lstStyle/>
                    <a:p>
                      <a:pPr algn="ctr"/>
                      <a:r>
                        <a:rPr lang="en-US" sz="1000" dirty="0"/>
                        <a:t>$500</a:t>
                      </a:r>
                    </a:p>
                  </a:txBody>
                  <a:tcPr/>
                </a:tc>
                <a:extLst>
                  <a:ext uri="{0D108BD9-81ED-4DB2-BD59-A6C34878D82A}">
                    <a16:rowId xmlns:a16="http://schemas.microsoft.com/office/drawing/2014/main" val="10006"/>
                  </a:ext>
                </a:extLst>
              </a:tr>
              <a:tr h="287875">
                <a:tc>
                  <a:txBody>
                    <a:bodyPr/>
                    <a:lstStyle/>
                    <a:p>
                      <a:pPr algn="r"/>
                      <a:r>
                        <a:rPr lang="en-US" sz="1000" dirty="0"/>
                        <a:t>Building Systems</a:t>
                      </a:r>
                    </a:p>
                  </a:txBody>
                  <a:tcPr/>
                </a:tc>
                <a:tc>
                  <a:txBody>
                    <a:bodyPr/>
                    <a:lstStyle/>
                    <a:p>
                      <a:pPr algn="ctr"/>
                      <a:r>
                        <a:rPr lang="en-US" sz="1000" dirty="0"/>
                        <a:t>$1,000</a:t>
                      </a:r>
                    </a:p>
                  </a:txBody>
                  <a:tcPr/>
                </a:tc>
                <a:extLst>
                  <a:ext uri="{0D108BD9-81ED-4DB2-BD59-A6C34878D82A}">
                    <a16:rowId xmlns:a16="http://schemas.microsoft.com/office/drawing/2014/main" val="3393627840"/>
                  </a:ext>
                </a:extLst>
              </a:tr>
              <a:tr h="251810">
                <a:tc>
                  <a:txBody>
                    <a:bodyPr/>
                    <a:lstStyle/>
                    <a:p>
                      <a:pPr algn="r"/>
                      <a:r>
                        <a:rPr lang="en-US" sz="1000" dirty="0"/>
                        <a:t>Security System</a:t>
                      </a:r>
                    </a:p>
                  </a:txBody>
                  <a:tcPr/>
                </a:tc>
                <a:tc>
                  <a:txBody>
                    <a:bodyPr/>
                    <a:lstStyle/>
                    <a:p>
                      <a:pPr algn="ctr"/>
                      <a:r>
                        <a:rPr lang="en-US" sz="1000" dirty="0"/>
                        <a:t>$500</a:t>
                      </a:r>
                    </a:p>
                  </a:txBody>
                  <a:tcPr/>
                </a:tc>
                <a:extLst>
                  <a:ext uri="{0D108BD9-81ED-4DB2-BD59-A6C34878D82A}">
                    <a16:rowId xmlns:a16="http://schemas.microsoft.com/office/drawing/2014/main" val="10007"/>
                  </a:ext>
                </a:extLst>
              </a:tr>
              <a:tr h="251810">
                <a:tc>
                  <a:txBody>
                    <a:bodyPr/>
                    <a:lstStyle/>
                    <a:p>
                      <a:pPr algn="r"/>
                      <a:r>
                        <a:rPr lang="en-US" sz="1000" dirty="0"/>
                        <a:t>Vehicle Acquisition &amp; Maintenance</a:t>
                      </a:r>
                    </a:p>
                  </a:txBody>
                  <a:tcPr/>
                </a:tc>
                <a:tc>
                  <a:txBody>
                    <a:bodyPr/>
                    <a:lstStyle/>
                    <a:p>
                      <a:pPr algn="ctr"/>
                      <a:r>
                        <a:rPr lang="en-US" sz="1000" dirty="0"/>
                        <a:t>$2,000</a:t>
                      </a:r>
                    </a:p>
                  </a:txBody>
                  <a:tcPr/>
                </a:tc>
                <a:extLst>
                  <a:ext uri="{0D108BD9-81ED-4DB2-BD59-A6C34878D82A}">
                    <a16:rowId xmlns:a16="http://schemas.microsoft.com/office/drawing/2014/main" val="2824819581"/>
                  </a:ext>
                </a:extLst>
              </a:tr>
              <a:tr h="273122">
                <a:tc>
                  <a:txBody>
                    <a:bodyPr/>
                    <a:lstStyle/>
                    <a:p>
                      <a:pPr algn="r"/>
                      <a:r>
                        <a:rPr lang="en-US" sz="1000" dirty="0"/>
                        <a:t>Software</a:t>
                      </a:r>
                    </a:p>
                  </a:txBody>
                  <a:tcPr/>
                </a:tc>
                <a:tc>
                  <a:txBody>
                    <a:bodyPr/>
                    <a:lstStyle/>
                    <a:p>
                      <a:pPr algn="ctr"/>
                      <a:r>
                        <a:rPr lang="en-US" sz="1000" dirty="0"/>
                        <a:t>$3,200</a:t>
                      </a:r>
                    </a:p>
                  </a:txBody>
                  <a:tcPr/>
                </a:tc>
                <a:extLst>
                  <a:ext uri="{0D108BD9-81ED-4DB2-BD59-A6C34878D82A}">
                    <a16:rowId xmlns:a16="http://schemas.microsoft.com/office/drawing/2014/main" val="10008"/>
                  </a:ext>
                </a:extLst>
              </a:tr>
              <a:tr h="251810">
                <a:tc>
                  <a:txBody>
                    <a:bodyPr/>
                    <a:lstStyle/>
                    <a:p>
                      <a:pPr algn="r"/>
                      <a:r>
                        <a:rPr lang="en-US" sz="1000" dirty="0"/>
                        <a:t>Misc. Equipment Acquisition &amp; Repairs</a:t>
                      </a:r>
                    </a:p>
                  </a:txBody>
                  <a:tcPr/>
                </a:tc>
                <a:tc>
                  <a:txBody>
                    <a:bodyPr/>
                    <a:lstStyle/>
                    <a:p>
                      <a:pPr algn="ctr"/>
                      <a:r>
                        <a:rPr lang="en-US" sz="1000" dirty="0"/>
                        <a:t>$14,000</a:t>
                      </a:r>
                    </a:p>
                  </a:txBody>
                  <a:tcPr/>
                </a:tc>
                <a:extLst>
                  <a:ext uri="{0D108BD9-81ED-4DB2-BD59-A6C34878D82A}">
                    <a16:rowId xmlns:a16="http://schemas.microsoft.com/office/drawing/2014/main" val="10009"/>
                  </a:ext>
                </a:extLst>
              </a:tr>
              <a:tr h="409191">
                <a:tc>
                  <a:txBody>
                    <a:bodyPr/>
                    <a:lstStyle/>
                    <a:p>
                      <a:pPr algn="r"/>
                      <a:r>
                        <a:rPr lang="en-US" sz="1000" b="0" dirty="0"/>
                        <a:t>Satellite Facilities: </a:t>
                      </a:r>
                    </a:p>
                    <a:p>
                      <a:pPr algn="r"/>
                      <a:r>
                        <a:rPr lang="en-US" sz="1000" b="0" dirty="0"/>
                        <a:t>HWCC, Traveling Studio &amp; Other </a:t>
                      </a:r>
                    </a:p>
                  </a:txBody>
                  <a:tcPr/>
                </a:tc>
                <a:tc>
                  <a:txBody>
                    <a:bodyPr/>
                    <a:lstStyle/>
                    <a:p>
                      <a:pPr algn="ctr"/>
                      <a:r>
                        <a:rPr lang="en-US" sz="1000" b="0" dirty="0"/>
                        <a:t>$57,000</a:t>
                      </a:r>
                    </a:p>
                  </a:txBody>
                  <a:tcPr/>
                </a:tc>
                <a:extLst>
                  <a:ext uri="{0D108BD9-81ED-4DB2-BD59-A6C34878D82A}">
                    <a16:rowId xmlns:a16="http://schemas.microsoft.com/office/drawing/2014/main" val="10010"/>
                  </a:ext>
                </a:extLst>
              </a:tr>
              <a:tr h="321321">
                <a:tc>
                  <a:txBody>
                    <a:bodyPr/>
                    <a:lstStyle/>
                    <a:p>
                      <a:pPr algn="r"/>
                      <a:r>
                        <a:rPr lang="en-US" sz="1200" b="1" dirty="0"/>
                        <a:t>TOTAL</a:t>
                      </a:r>
                    </a:p>
                  </a:txBody>
                  <a:tcPr>
                    <a:solidFill>
                      <a:srgbClr val="82A254"/>
                    </a:solidFill>
                  </a:tcPr>
                </a:tc>
                <a:tc>
                  <a:txBody>
                    <a:bodyPr/>
                    <a:lstStyle/>
                    <a:p>
                      <a:pPr algn="l"/>
                      <a:r>
                        <a:rPr lang="en-US" sz="1200" b="1" dirty="0"/>
                        <a:t>$ 102,800</a:t>
                      </a:r>
                    </a:p>
                  </a:txBody>
                  <a:tcPr>
                    <a:solidFill>
                      <a:srgbClr val="82A254"/>
                    </a:solidFill>
                  </a:tcPr>
                </a:tc>
                <a:extLst>
                  <a:ext uri="{0D108BD9-81ED-4DB2-BD59-A6C34878D82A}">
                    <a16:rowId xmlns:a16="http://schemas.microsoft.com/office/drawing/2014/main" val="2975078742"/>
                  </a:ext>
                </a:extLst>
              </a:tr>
            </a:tbl>
          </a:graphicData>
        </a:graphic>
      </p:graphicFrame>
      <p:sp>
        <p:nvSpPr>
          <p:cNvPr id="4" name="Slide Number Placeholder 3"/>
          <p:cNvSpPr>
            <a:spLocks noGrp="1"/>
          </p:cNvSpPr>
          <p:nvPr>
            <p:ph type="sldNum" sz="quarter" idx="12"/>
          </p:nvPr>
        </p:nvSpPr>
        <p:spPr/>
        <p:txBody>
          <a:bodyPr/>
          <a:lstStyle/>
          <a:p>
            <a:fld id="{18362CF7-34D8-4635-A9AE-FBAFA8966551}" type="slidenum">
              <a:rPr lang="en-US" smtClean="0"/>
              <a:t>7</a:t>
            </a:fld>
            <a:endParaRPr lang="en-US"/>
          </a:p>
        </p:txBody>
      </p:sp>
      <p:sp>
        <p:nvSpPr>
          <p:cNvPr id="2" name="TextBox 1">
            <a:extLst>
              <a:ext uri="{FF2B5EF4-FFF2-40B4-BE49-F238E27FC236}">
                <a16:creationId xmlns:a16="http://schemas.microsoft.com/office/drawing/2014/main" id="{B9812FBB-2CA3-437E-810D-700EE20A06FF}"/>
              </a:ext>
            </a:extLst>
          </p:cNvPr>
          <p:cNvSpPr txBox="1"/>
          <p:nvPr/>
        </p:nvSpPr>
        <p:spPr>
          <a:xfrm>
            <a:off x="6248400" y="0"/>
            <a:ext cx="1524000" cy="381000"/>
          </a:xfrm>
          <a:prstGeom prst="rect">
            <a:avLst/>
          </a:prstGeom>
          <a:noFill/>
        </p:spPr>
        <p:txBody>
          <a:bodyPr wrap="square" rtlCol="0">
            <a:spAutoFit/>
          </a:bodyPr>
          <a:lstStyle/>
          <a:p>
            <a:r>
              <a:rPr lang="en-US" dirty="0"/>
              <a:t>PEG Capital </a:t>
            </a:r>
          </a:p>
        </p:txBody>
      </p:sp>
      <p:graphicFrame>
        <p:nvGraphicFramePr>
          <p:cNvPr id="3" name="Table 2">
            <a:extLst>
              <a:ext uri="{FF2B5EF4-FFF2-40B4-BE49-F238E27FC236}">
                <a16:creationId xmlns:a16="http://schemas.microsoft.com/office/drawing/2014/main" id="{BBE0A889-2757-4653-80B5-C2A47453135A}"/>
              </a:ext>
            </a:extLst>
          </p:cNvPr>
          <p:cNvGraphicFramePr>
            <a:graphicFrameLocks noGrp="1"/>
          </p:cNvGraphicFramePr>
          <p:nvPr>
            <p:extLst>
              <p:ext uri="{D42A27DB-BD31-4B8C-83A1-F6EECF244321}">
                <p14:modId xmlns:p14="http://schemas.microsoft.com/office/powerpoint/2010/main" val="3924053042"/>
              </p:ext>
            </p:extLst>
          </p:nvPr>
        </p:nvGraphicFramePr>
        <p:xfrm>
          <a:off x="631372" y="2306402"/>
          <a:ext cx="3733800" cy="1341120"/>
        </p:xfrm>
        <a:graphic>
          <a:graphicData uri="http://schemas.openxmlformats.org/drawingml/2006/table">
            <a:tbl>
              <a:tblPr firstRow="1" bandRow="1">
                <a:tableStyleId>{F5AB1C69-6EDB-4FF4-983F-18BD219EF322}</a:tableStyleId>
              </a:tblPr>
              <a:tblGrid>
                <a:gridCol w="1828800">
                  <a:extLst>
                    <a:ext uri="{9D8B030D-6E8A-4147-A177-3AD203B41FA5}">
                      <a16:colId xmlns:a16="http://schemas.microsoft.com/office/drawing/2014/main" val="2580604826"/>
                    </a:ext>
                  </a:extLst>
                </a:gridCol>
                <a:gridCol w="1905000">
                  <a:extLst>
                    <a:ext uri="{9D8B030D-6E8A-4147-A177-3AD203B41FA5}">
                      <a16:colId xmlns:a16="http://schemas.microsoft.com/office/drawing/2014/main" val="1439900430"/>
                    </a:ext>
                  </a:extLst>
                </a:gridCol>
              </a:tblGrid>
              <a:tr h="321321">
                <a:tc>
                  <a:txBody>
                    <a:bodyPr/>
                    <a:lstStyle/>
                    <a:p>
                      <a:pPr algn="ctr"/>
                      <a:r>
                        <a:rPr lang="en-US" sz="1600" b="1" dirty="0">
                          <a:solidFill>
                            <a:schemeClr val="bg1"/>
                          </a:solidFill>
                        </a:rPr>
                        <a:t>FUND</a:t>
                      </a:r>
                    </a:p>
                  </a:txBody>
                  <a:tcPr/>
                </a:tc>
                <a:tc>
                  <a:txBody>
                    <a:bodyPr/>
                    <a:lstStyle/>
                    <a:p>
                      <a:pPr algn="ctr"/>
                      <a:r>
                        <a:rPr lang="en-US" sz="1600" b="1" baseline="0" dirty="0">
                          <a:solidFill>
                            <a:schemeClr val="bg1"/>
                          </a:solidFill>
                        </a:rPr>
                        <a:t>AMOUNT</a:t>
                      </a:r>
                      <a:endParaRPr lang="en-US" sz="1600" b="1" dirty="0">
                        <a:solidFill>
                          <a:schemeClr val="bg1"/>
                        </a:solidFill>
                      </a:endParaRPr>
                    </a:p>
                  </a:txBody>
                  <a:tcPr/>
                </a:tc>
                <a:extLst>
                  <a:ext uri="{0D108BD9-81ED-4DB2-BD59-A6C34878D82A}">
                    <a16:rowId xmlns:a16="http://schemas.microsoft.com/office/drawing/2014/main" val="1301282558"/>
                  </a:ext>
                </a:extLst>
              </a:tr>
              <a:tr h="273122">
                <a:tc>
                  <a:txBody>
                    <a:bodyPr/>
                    <a:lstStyle/>
                    <a:p>
                      <a:pPr algn="ctr"/>
                      <a:r>
                        <a:rPr lang="en-US" sz="1600" dirty="0"/>
                        <a:t>Fund Balance</a:t>
                      </a:r>
                    </a:p>
                  </a:txBody>
                  <a:tcPr/>
                </a:tc>
                <a:tc>
                  <a:txBody>
                    <a:bodyPr/>
                    <a:lstStyle/>
                    <a:p>
                      <a:pPr algn="ctr"/>
                      <a:r>
                        <a:rPr lang="en-US" sz="1600" dirty="0"/>
                        <a:t>$1,581,777</a:t>
                      </a:r>
                    </a:p>
                  </a:txBody>
                  <a:tcPr/>
                </a:tc>
                <a:extLst>
                  <a:ext uri="{0D108BD9-81ED-4DB2-BD59-A6C34878D82A}">
                    <a16:rowId xmlns:a16="http://schemas.microsoft.com/office/drawing/2014/main" val="2979715895"/>
                  </a:ext>
                </a:extLst>
              </a:tr>
              <a:tr h="271153">
                <a:tc>
                  <a:txBody>
                    <a:bodyPr/>
                    <a:lstStyle/>
                    <a:p>
                      <a:pPr algn="ctr"/>
                      <a:r>
                        <a:rPr lang="en-US" sz="1600" dirty="0"/>
                        <a:t>Less Capital</a:t>
                      </a:r>
                    </a:p>
                  </a:txBody>
                  <a:tcPr/>
                </a:tc>
                <a:tc>
                  <a:txBody>
                    <a:bodyPr/>
                    <a:lstStyle/>
                    <a:p>
                      <a:pPr algn="ctr"/>
                      <a:r>
                        <a:rPr lang="en-US" sz="1600" dirty="0"/>
                        <a:t>(102,800)</a:t>
                      </a:r>
                    </a:p>
                  </a:txBody>
                  <a:tcPr/>
                </a:tc>
                <a:extLst>
                  <a:ext uri="{0D108BD9-81ED-4DB2-BD59-A6C34878D82A}">
                    <a16:rowId xmlns:a16="http://schemas.microsoft.com/office/drawing/2014/main" val="2030859983"/>
                  </a:ext>
                </a:extLst>
              </a:tr>
              <a:tr h="251810">
                <a:tc>
                  <a:txBody>
                    <a:bodyPr/>
                    <a:lstStyle/>
                    <a:p>
                      <a:pPr algn="ctr"/>
                      <a:r>
                        <a:rPr lang="en-US" sz="1600" b="1" dirty="0"/>
                        <a:t>NET Position</a:t>
                      </a:r>
                    </a:p>
                  </a:txBody>
                  <a:tcPr/>
                </a:tc>
                <a:tc>
                  <a:txBody>
                    <a:bodyPr/>
                    <a:lstStyle/>
                    <a:p>
                      <a:pPr algn="ctr"/>
                      <a:r>
                        <a:rPr lang="en-US" sz="1600" b="1" dirty="0"/>
                        <a:t>$1,478,977</a:t>
                      </a:r>
                    </a:p>
                  </a:txBody>
                  <a:tcPr/>
                </a:tc>
                <a:extLst>
                  <a:ext uri="{0D108BD9-81ED-4DB2-BD59-A6C34878D82A}">
                    <a16:rowId xmlns:a16="http://schemas.microsoft.com/office/drawing/2014/main" val="2547105706"/>
                  </a:ext>
                </a:extLst>
              </a:tr>
            </a:tbl>
          </a:graphicData>
        </a:graphic>
      </p:graphicFrame>
      <p:sp>
        <p:nvSpPr>
          <p:cNvPr id="7" name="TextBox 6">
            <a:extLst>
              <a:ext uri="{FF2B5EF4-FFF2-40B4-BE49-F238E27FC236}">
                <a16:creationId xmlns:a16="http://schemas.microsoft.com/office/drawing/2014/main" id="{7F5FEBB8-4714-4F91-9EA6-B86F3A4A01C5}"/>
              </a:ext>
            </a:extLst>
          </p:cNvPr>
          <p:cNvSpPr txBox="1"/>
          <p:nvPr/>
        </p:nvSpPr>
        <p:spPr>
          <a:xfrm>
            <a:off x="609600" y="1657350"/>
            <a:ext cx="3962400" cy="646331"/>
          </a:xfrm>
          <a:prstGeom prst="rect">
            <a:avLst/>
          </a:prstGeom>
          <a:noFill/>
        </p:spPr>
        <p:txBody>
          <a:bodyPr wrap="square" rtlCol="0">
            <a:spAutoFit/>
          </a:bodyPr>
          <a:lstStyle/>
          <a:p>
            <a:pPr algn="ctr"/>
            <a:r>
              <a:rPr lang="en-US" b="1" dirty="0"/>
              <a:t>Capital is separate from the operating and is taken from the fund balance</a:t>
            </a:r>
            <a:r>
              <a:rPr lang="en-US" dirty="0"/>
              <a:t>. </a:t>
            </a:r>
          </a:p>
        </p:txBody>
      </p:sp>
    </p:spTree>
    <p:extLst>
      <p:ext uri="{BB962C8B-B14F-4D97-AF65-F5344CB8AC3E}">
        <p14:creationId xmlns:p14="http://schemas.microsoft.com/office/powerpoint/2010/main" val="1653783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C2F75-96BF-4642-A7D4-C83763D9A491}"/>
              </a:ext>
            </a:extLst>
          </p:cNvPr>
          <p:cNvSpPr>
            <a:spLocks noGrp="1"/>
          </p:cNvSpPr>
          <p:nvPr>
            <p:ph type="title"/>
          </p:nvPr>
        </p:nvSpPr>
        <p:spPr>
          <a:xfrm>
            <a:off x="914400" y="420832"/>
            <a:ext cx="8229600" cy="857250"/>
          </a:xfrm>
        </p:spPr>
        <p:txBody>
          <a:bodyPr/>
          <a:lstStyle/>
          <a:p>
            <a:r>
              <a:rPr lang="en-US" dirty="0"/>
              <a:t>Cash Position at Years’ End</a:t>
            </a:r>
          </a:p>
        </p:txBody>
      </p:sp>
      <p:graphicFrame>
        <p:nvGraphicFramePr>
          <p:cNvPr id="5" name="Content Placeholder 4">
            <a:extLst>
              <a:ext uri="{FF2B5EF4-FFF2-40B4-BE49-F238E27FC236}">
                <a16:creationId xmlns:a16="http://schemas.microsoft.com/office/drawing/2014/main" id="{2E9615B3-B88C-4C96-89FD-74560B83AE4F}"/>
              </a:ext>
            </a:extLst>
          </p:cNvPr>
          <p:cNvGraphicFramePr>
            <a:graphicFrameLocks noGrp="1"/>
          </p:cNvGraphicFramePr>
          <p:nvPr>
            <p:ph idx="1"/>
            <p:extLst>
              <p:ext uri="{D42A27DB-BD31-4B8C-83A1-F6EECF244321}">
                <p14:modId xmlns:p14="http://schemas.microsoft.com/office/powerpoint/2010/main" val="2076269616"/>
              </p:ext>
            </p:extLst>
          </p:nvPr>
        </p:nvGraphicFramePr>
        <p:xfrm>
          <a:off x="1066800" y="1657350"/>
          <a:ext cx="7162799" cy="2750243"/>
        </p:xfrm>
        <a:graphic>
          <a:graphicData uri="http://schemas.openxmlformats.org/drawingml/2006/table">
            <a:tbl>
              <a:tblPr>
                <a:tableStyleId>{5C22544A-7EE6-4342-B048-85BDC9FD1C3A}</a:tableStyleId>
              </a:tblPr>
              <a:tblGrid>
                <a:gridCol w="2456143">
                  <a:extLst>
                    <a:ext uri="{9D8B030D-6E8A-4147-A177-3AD203B41FA5}">
                      <a16:colId xmlns:a16="http://schemas.microsoft.com/office/drawing/2014/main" val="2625652457"/>
                    </a:ext>
                  </a:extLst>
                </a:gridCol>
                <a:gridCol w="1176664">
                  <a:extLst>
                    <a:ext uri="{9D8B030D-6E8A-4147-A177-3AD203B41FA5}">
                      <a16:colId xmlns:a16="http://schemas.microsoft.com/office/drawing/2014/main" val="3087881134"/>
                    </a:ext>
                  </a:extLst>
                </a:gridCol>
                <a:gridCol w="1176664">
                  <a:extLst>
                    <a:ext uri="{9D8B030D-6E8A-4147-A177-3AD203B41FA5}">
                      <a16:colId xmlns:a16="http://schemas.microsoft.com/office/drawing/2014/main" val="3828626992"/>
                    </a:ext>
                  </a:extLst>
                </a:gridCol>
                <a:gridCol w="1176664">
                  <a:extLst>
                    <a:ext uri="{9D8B030D-6E8A-4147-A177-3AD203B41FA5}">
                      <a16:colId xmlns:a16="http://schemas.microsoft.com/office/drawing/2014/main" val="836855333"/>
                    </a:ext>
                  </a:extLst>
                </a:gridCol>
                <a:gridCol w="1176664">
                  <a:extLst>
                    <a:ext uri="{9D8B030D-6E8A-4147-A177-3AD203B41FA5}">
                      <a16:colId xmlns:a16="http://schemas.microsoft.com/office/drawing/2014/main" val="2108233366"/>
                    </a:ext>
                  </a:extLst>
                </a:gridCol>
              </a:tblGrid>
              <a:tr h="231803">
                <a:tc gridSpan="5">
                  <a:txBody>
                    <a:bodyPr/>
                    <a:lstStyle/>
                    <a:p>
                      <a:pPr algn="ctr" fontAlgn="ctr"/>
                      <a:r>
                        <a:rPr lang="en-US" sz="2000" b="1" u="none" strike="noStrike" dirty="0">
                          <a:effectLst/>
                        </a:rPr>
                        <a:t>NET INCOME</a:t>
                      </a:r>
                      <a:endParaRPr lang="en-US" sz="20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44610998"/>
                  </a:ext>
                </a:extLst>
              </a:tr>
              <a:tr h="308003">
                <a:tc>
                  <a:txBody>
                    <a:bodyPr/>
                    <a:lstStyle/>
                    <a:p>
                      <a:pPr algn="l" fontAlgn="ctr"/>
                      <a:r>
                        <a:rPr lang="en-US" sz="1800" u="none" strike="noStrike">
                          <a:effectLst/>
                        </a:rPr>
                        <a:t> </a:t>
                      </a:r>
                      <a:endParaRPr lang="en-US" sz="18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400" u="none" strike="noStrike" dirty="0">
                          <a:effectLst/>
                        </a:rPr>
                        <a:t>FY19</a:t>
                      </a: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400" u="none" strike="noStrike" dirty="0">
                          <a:effectLst/>
                        </a:rPr>
                        <a:t>FY20</a:t>
                      </a: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400" u="none" strike="noStrike" dirty="0">
                          <a:effectLst/>
                        </a:rPr>
                        <a:t>FY21</a:t>
                      </a: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400" u="none" strike="noStrike" dirty="0">
                          <a:effectLst/>
                        </a:rPr>
                        <a:t>FY22</a:t>
                      </a:r>
                      <a:endParaRPr lang="en-US"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94336918"/>
                  </a:ext>
                </a:extLst>
              </a:tr>
              <a:tr h="263277">
                <a:tc>
                  <a:txBody>
                    <a:bodyPr/>
                    <a:lstStyle/>
                    <a:p>
                      <a:pPr algn="l" fontAlgn="ctr"/>
                      <a:endParaRPr lang="en-US" sz="12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US" sz="1400" u="none" strike="noStrike">
                          <a:effectLst/>
                        </a:rPr>
                        <a:t>Actual</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400" u="none" strike="noStrike">
                          <a:effectLst/>
                        </a:rPr>
                        <a:t>Actual</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400" u="none" strike="noStrike" dirty="0">
                          <a:effectLst/>
                        </a:rPr>
                        <a:t>Revised</a:t>
                      </a: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US" sz="1400" u="none" strike="noStrike">
                          <a:effectLst/>
                        </a:rPr>
                        <a:t>Proposed</a:t>
                      </a:r>
                      <a:endParaRPr lang="en-US"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0922426"/>
                  </a:ext>
                </a:extLst>
              </a:tr>
              <a:tr h="263277">
                <a:tc>
                  <a:txBody>
                    <a:bodyPr/>
                    <a:lstStyle/>
                    <a:p>
                      <a:pPr algn="l" fontAlgn="ctr"/>
                      <a:r>
                        <a:rPr lang="en-US" sz="1200" b="1" u="none" strike="noStrike" dirty="0">
                          <a:effectLst/>
                        </a:rPr>
                        <a:t> Statement of Net Income: </a:t>
                      </a:r>
                      <a:endParaRPr lang="en-US" sz="12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US" sz="1400" u="none" strike="noStrike">
                          <a:effectLst/>
                        </a:rPr>
                        <a:t> </a:t>
                      </a:r>
                      <a:endParaRPr lang="en-US"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08630660"/>
                  </a:ext>
                </a:extLst>
              </a:tr>
              <a:tr h="263277">
                <a:tc>
                  <a:txBody>
                    <a:bodyPr/>
                    <a:lstStyle/>
                    <a:p>
                      <a:pPr algn="r" fontAlgn="ctr"/>
                      <a:r>
                        <a:rPr lang="en-US" sz="1200" u="none" strike="noStrike" dirty="0">
                          <a:effectLst/>
                        </a:rPr>
                        <a:t> Operating Revenues </a:t>
                      </a:r>
                      <a:endParaRPr lang="en-US"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US" sz="1400" u="none" strike="noStrike" dirty="0">
                          <a:effectLst/>
                        </a:rPr>
                        <a:t>379,335 </a:t>
                      </a: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US" sz="1400" u="none" strike="noStrike" dirty="0">
                          <a:effectLst/>
                        </a:rPr>
                        <a:t>357,775 </a:t>
                      </a: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US" sz="1400" u="none" strike="noStrike" dirty="0">
                          <a:effectLst/>
                        </a:rPr>
                        <a:t>425,845 </a:t>
                      </a: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US" sz="1400" u="none" strike="noStrike" dirty="0">
                          <a:effectLst/>
                        </a:rPr>
                        <a:t> 411,522 </a:t>
                      </a:r>
                      <a:endParaRPr lang="en-US"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834641174"/>
                  </a:ext>
                </a:extLst>
              </a:tr>
              <a:tr h="263277">
                <a:tc>
                  <a:txBody>
                    <a:bodyPr/>
                    <a:lstStyle/>
                    <a:p>
                      <a:pPr algn="r" fontAlgn="ctr"/>
                      <a:r>
                        <a:rPr lang="en-US" sz="1200" u="none" strike="noStrike" dirty="0">
                          <a:effectLst/>
                        </a:rPr>
                        <a:t> Less Operating Expenses</a:t>
                      </a:r>
                    </a:p>
                    <a:p>
                      <a:pPr algn="r" fontAlgn="ctr"/>
                      <a:r>
                        <a:rPr lang="en-US" sz="1200" u="none" strike="noStrike" dirty="0">
                          <a:effectLst/>
                        </a:rPr>
                        <a:t>(Includes $102,800 in Capital) </a:t>
                      </a:r>
                      <a:endParaRPr lang="en-US" sz="1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US" sz="1400" u="none" strike="noStrike" dirty="0">
                          <a:effectLst/>
                        </a:rPr>
                        <a:t>               (251,587)</a:t>
                      </a: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US" sz="1400" u="none" strike="noStrike" dirty="0">
                          <a:effectLst/>
                        </a:rPr>
                        <a:t>               (194,124)</a:t>
                      </a: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US" sz="1400" u="none" strike="noStrike" dirty="0">
                          <a:effectLst/>
                        </a:rPr>
                        <a:t>               (336,848)</a:t>
                      </a: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US" sz="1400" u="none" strike="noStrike" dirty="0">
                          <a:effectLst/>
                        </a:rPr>
                        <a:t>               (431,108)</a:t>
                      </a:r>
                      <a:endParaRPr lang="en-US"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590592633"/>
                  </a:ext>
                </a:extLst>
              </a:tr>
              <a:tr h="263277">
                <a:tc>
                  <a:txBody>
                    <a:bodyPr/>
                    <a:lstStyle/>
                    <a:p>
                      <a:pPr algn="r" fontAlgn="ctr"/>
                      <a:r>
                        <a:rPr lang="en-US" sz="1200" b="0" i="0" u="none" strike="noStrike" dirty="0">
                          <a:solidFill>
                            <a:srgbClr val="000000"/>
                          </a:solidFill>
                          <a:effectLst/>
                          <a:latin typeface="Calibri" panose="020F0502020204030204" pitchFamily="34" charset="0"/>
                        </a:rPr>
                        <a:t>Less Operating Expenses</a:t>
                      </a:r>
                    </a:p>
                    <a:p>
                      <a:pPr algn="r" fontAlgn="ctr"/>
                      <a:r>
                        <a:rPr lang="en-US" sz="1200" b="0" i="0" u="none" strike="noStrike" dirty="0">
                          <a:solidFill>
                            <a:srgbClr val="000000"/>
                          </a:solidFill>
                          <a:effectLst/>
                          <a:latin typeface="Calibri" panose="020F0502020204030204" pitchFamily="34" charset="0"/>
                        </a:rPr>
                        <a:t>(NOT including Capital)</a:t>
                      </a:r>
                    </a:p>
                  </a:txBody>
                  <a:tcPr marL="9525" marR="9525" marT="9525" marB="0" anchor="ctr"/>
                </a:tc>
                <a:tc>
                  <a:txBody>
                    <a:bodyPr/>
                    <a:lstStyle/>
                    <a:p>
                      <a:pPr algn="r" fontAlgn="ct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endParaRPr lang="en-US"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US" sz="1400" b="0" i="0" u="none" strike="noStrike" dirty="0">
                          <a:solidFill>
                            <a:srgbClr val="000000"/>
                          </a:solidFill>
                          <a:effectLst/>
                          <a:latin typeface="Calibri" panose="020F0502020204030204" pitchFamily="34" charset="0"/>
                        </a:rPr>
                        <a:t>(328,308)</a:t>
                      </a:r>
                    </a:p>
                  </a:txBody>
                  <a:tcPr marL="9525" marR="9525" marT="9525" marB="0" anchor="ctr"/>
                </a:tc>
                <a:extLst>
                  <a:ext uri="{0D108BD9-81ED-4DB2-BD59-A6C34878D82A}">
                    <a16:rowId xmlns:a16="http://schemas.microsoft.com/office/drawing/2014/main" val="4151212421"/>
                  </a:ext>
                </a:extLst>
              </a:tr>
              <a:tr h="263277">
                <a:tc>
                  <a:txBody>
                    <a:bodyPr/>
                    <a:lstStyle/>
                    <a:p>
                      <a:pPr algn="r" fontAlgn="ctr"/>
                      <a:r>
                        <a:rPr lang="en-US" sz="1200" b="1" u="none" strike="noStrike" dirty="0">
                          <a:effectLst/>
                        </a:rPr>
                        <a:t> Operating Income w/Capital </a:t>
                      </a:r>
                      <a:endParaRPr lang="en-US" sz="1200" b="1" i="0" u="none" strike="noStrike" dirty="0">
                        <a:solidFill>
                          <a:srgbClr val="000000"/>
                        </a:solidFill>
                        <a:effectLst/>
                        <a:latin typeface="Calibri" panose="020F0502020204030204" pitchFamily="34" charset="0"/>
                      </a:endParaRPr>
                    </a:p>
                  </a:txBody>
                  <a:tcPr marL="9525" marR="9525" marT="9525" marB="0" anchor="ctr">
                    <a:solidFill>
                      <a:schemeClr val="bg2">
                        <a:lumMod val="20000"/>
                        <a:lumOff val="80000"/>
                      </a:schemeClr>
                    </a:solidFill>
                  </a:tcPr>
                </a:tc>
                <a:tc>
                  <a:txBody>
                    <a:bodyPr/>
                    <a:lstStyle/>
                    <a:p>
                      <a:pPr algn="r" fontAlgn="ctr"/>
                      <a:r>
                        <a:rPr lang="en-US" sz="1400" u="none" strike="noStrike" dirty="0">
                          <a:effectLst/>
                        </a:rPr>
                        <a:t>  127,748 </a:t>
                      </a:r>
                      <a:endParaRPr lang="en-US" sz="1400" b="0" i="0" u="none" strike="noStrike" dirty="0">
                        <a:solidFill>
                          <a:srgbClr val="000000"/>
                        </a:solidFill>
                        <a:effectLst/>
                        <a:latin typeface="Calibri" panose="020F0502020204030204" pitchFamily="34" charset="0"/>
                      </a:endParaRPr>
                    </a:p>
                  </a:txBody>
                  <a:tcPr marL="9525" marR="9525" marT="9525" marB="0" anchor="ctr">
                    <a:solidFill>
                      <a:schemeClr val="bg2">
                        <a:lumMod val="20000"/>
                        <a:lumOff val="80000"/>
                      </a:schemeClr>
                    </a:solidFill>
                  </a:tcPr>
                </a:tc>
                <a:tc>
                  <a:txBody>
                    <a:bodyPr/>
                    <a:lstStyle/>
                    <a:p>
                      <a:pPr algn="r" fontAlgn="ctr"/>
                      <a:r>
                        <a:rPr lang="en-US" sz="1400" u="none" strike="noStrike" dirty="0">
                          <a:effectLst/>
                        </a:rPr>
                        <a:t>       163,652 </a:t>
                      </a:r>
                      <a:endParaRPr lang="en-US" sz="1400" b="0" i="0" u="none" strike="noStrike" dirty="0">
                        <a:solidFill>
                          <a:srgbClr val="000000"/>
                        </a:solidFill>
                        <a:effectLst/>
                        <a:latin typeface="Calibri" panose="020F0502020204030204" pitchFamily="34" charset="0"/>
                      </a:endParaRPr>
                    </a:p>
                  </a:txBody>
                  <a:tcPr marL="9525" marR="9525" marT="9525" marB="0" anchor="ctr">
                    <a:solidFill>
                      <a:schemeClr val="bg2">
                        <a:lumMod val="20000"/>
                        <a:lumOff val="80000"/>
                      </a:schemeClr>
                    </a:solidFill>
                  </a:tcPr>
                </a:tc>
                <a:tc>
                  <a:txBody>
                    <a:bodyPr/>
                    <a:lstStyle/>
                    <a:p>
                      <a:pPr algn="r" fontAlgn="ctr"/>
                      <a:r>
                        <a:rPr lang="en-US" sz="1400" u="none" strike="noStrike" dirty="0">
                          <a:effectLst/>
                        </a:rPr>
                        <a:t>           88,997 </a:t>
                      </a:r>
                      <a:endParaRPr lang="en-US" sz="1400" b="0" i="0" u="none" strike="noStrike" dirty="0">
                        <a:solidFill>
                          <a:srgbClr val="000000"/>
                        </a:solidFill>
                        <a:effectLst/>
                        <a:latin typeface="Calibri" panose="020F0502020204030204" pitchFamily="34" charset="0"/>
                      </a:endParaRPr>
                    </a:p>
                  </a:txBody>
                  <a:tcPr marL="9525" marR="9525" marT="9525" marB="0" anchor="ctr">
                    <a:solidFill>
                      <a:schemeClr val="bg2">
                        <a:lumMod val="20000"/>
                        <a:lumOff val="80000"/>
                      </a:schemeClr>
                    </a:solidFill>
                  </a:tcPr>
                </a:tc>
                <a:tc>
                  <a:txBody>
                    <a:bodyPr/>
                    <a:lstStyle/>
                    <a:p>
                      <a:pPr algn="r" fontAlgn="ctr"/>
                      <a:r>
                        <a:rPr lang="en-US" sz="1400" u="none" strike="noStrike" dirty="0">
                          <a:effectLst/>
                        </a:rPr>
                        <a:t>         (19,586) </a:t>
                      </a:r>
                      <a:endParaRPr lang="en-US" sz="1400" b="0" i="0" u="none" strike="noStrike" dirty="0">
                        <a:solidFill>
                          <a:srgbClr val="000000"/>
                        </a:solidFill>
                        <a:effectLst/>
                        <a:latin typeface="Calibri" panose="020F0502020204030204" pitchFamily="34" charset="0"/>
                      </a:endParaRPr>
                    </a:p>
                  </a:txBody>
                  <a:tcPr marL="9525" marR="9525" marT="9525" marB="0" anchor="ctr">
                    <a:solidFill>
                      <a:schemeClr val="bg2">
                        <a:lumMod val="20000"/>
                        <a:lumOff val="80000"/>
                      </a:schemeClr>
                    </a:solidFill>
                  </a:tcPr>
                </a:tc>
                <a:extLst>
                  <a:ext uri="{0D108BD9-81ED-4DB2-BD59-A6C34878D82A}">
                    <a16:rowId xmlns:a16="http://schemas.microsoft.com/office/drawing/2014/main" val="3148762382"/>
                  </a:ext>
                </a:extLst>
              </a:tr>
              <a:tr h="263277">
                <a:tc>
                  <a:txBody>
                    <a:bodyPr/>
                    <a:lstStyle/>
                    <a:p>
                      <a:pPr algn="r" fontAlgn="ctr"/>
                      <a:r>
                        <a:rPr lang="en-US" sz="1200" b="1" i="0" u="none" strike="noStrike" dirty="0">
                          <a:solidFill>
                            <a:srgbClr val="000000"/>
                          </a:solidFill>
                          <a:effectLst/>
                          <a:latin typeface="Calibri" panose="020F0502020204030204" pitchFamily="34" charset="0"/>
                        </a:rPr>
                        <a:t>Operating Income w/o Capital</a:t>
                      </a:r>
                    </a:p>
                  </a:txBody>
                  <a:tcPr marL="9525" marR="9525" marT="9525" marB="0" anchor="ctr">
                    <a:solidFill>
                      <a:schemeClr val="bg2">
                        <a:lumMod val="20000"/>
                        <a:lumOff val="80000"/>
                      </a:schemeClr>
                    </a:solidFill>
                  </a:tcPr>
                </a:tc>
                <a:tc>
                  <a:txBody>
                    <a:bodyPr/>
                    <a:lstStyle/>
                    <a:p>
                      <a:pPr algn="r" fontAlgn="ctr"/>
                      <a:endParaRPr lang="en-US" sz="1400" b="0" i="0" u="none" strike="noStrike" dirty="0">
                        <a:solidFill>
                          <a:srgbClr val="000000"/>
                        </a:solidFill>
                        <a:effectLst/>
                        <a:latin typeface="Calibri" panose="020F0502020204030204" pitchFamily="34" charset="0"/>
                      </a:endParaRPr>
                    </a:p>
                  </a:txBody>
                  <a:tcPr marL="9525" marR="9525" marT="9525" marB="0" anchor="ctr">
                    <a:solidFill>
                      <a:schemeClr val="bg2">
                        <a:lumMod val="20000"/>
                        <a:lumOff val="80000"/>
                      </a:schemeClr>
                    </a:solidFill>
                  </a:tcPr>
                </a:tc>
                <a:tc>
                  <a:txBody>
                    <a:bodyPr/>
                    <a:lstStyle/>
                    <a:p>
                      <a:pPr algn="r" fontAlgn="ctr"/>
                      <a:endParaRPr lang="en-US" sz="1400" b="0" i="0" u="none" strike="noStrike" dirty="0">
                        <a:solidFill>
                          <a:srgbClr val="000000"/>
                        </a:solidFill>
                        <a:effectLst/>
                        <a:latin typeface="Calibri" panose="020F0502020204030204" pitchFamily="34" charset="0"/>
                      </a:endParaRPr>
                    </a:p>
                  </a:txBody>
                  <a:tcPr marL="9525" marR="9525" marT="9525" marB="0" anchor="ctr">
                    <a:solidFill>
                      <a:schemeClr val="bg2">
                        <a:lumMod val="20000"/>
                        <a:lumOff val="80000"/>
                      </a:schemeClr>
                    </a:solidFill>
                  </a:tcPr>
                </a:tc>
                <a:tc>
                  <a:txBody>
                    <a:bodyPr/>
                    <a:lstStyle/>
                    <a:p>
                      <a:pPr algn="r" fontAlgn="ctr"/>
                      <a:endParaRPr lang="en-US" sz="1400" b="0" i="0" u="none" strike="noStrike" dirty="0">
                        <a:solidFill>
                          <a:srgbClr val="000000"/>
                        </a:solidFill>
                        <a:effectLst/>
                        <a:latin typeface="Calibri" panose="020F0502020204030204" pitchFamily="34" charset="0"/>
                      </a:endParaRPr>
                    </a:p>
                  </a:txBody>
                  <a:tcPr marL="9525" marR="9525" marT="9525" marB="0" anchor="ctr">
                    <a:solidFill>
                      <a:schemeClr val="bg2">
                        <a:lumMod val="20000"/>
                        <a:lumOff val="80000"/>
                      </a:schemeClr>
                    </a:solidFill>
                  </a:tcPr>
                </a:tc>
                <a:tc>
                  <a:txBody>
                    <a:bodyPr/>
                    <a:lstStyle/>
                    <a:p>
                      <a:pPr algn="r" fontAlgn="ctr"/>
                      <a:r>
                        <a:rPr lang="en-US" sz="1400" b="0" i="0" u="none" strike="noStrike" dirty="0">
                          <a:solidFill>
                            <a:srgbClr val="000000"/>
                          </a:solidFill>
                          <a:effectLst/>
                          <a:latin typeface="Calibri" panose="020F0502020204030204" pitchFamily="34" charset="0"/>
                        </a:rPr>
                        <a:t>83,214</a:t>
                      </a:r>
                    </a:p>
                  </a:txBody>
                  <a:tcPr marL="9525" marR="9525" marT="9525" marB="0" anchor="ctr">
                    <a:solidFill>
                      <a:schemeClr val="bg2">
                        <a:lumMod val="20000"/>
                        <a:lumOff val="80000"/>
                      </a:schemeClr>
                    </a:solidFill>
                  </a:tcPr>
                </a:tc>
                <a:extLst>
                  <a:ext uri="{0D108BD9-81ED-4DB2-BD59-A6C34878D82A}">
                    <a16:rowId xmlns:a16="http://schemas.microsoft.com/office/drawing/2014/main" val="2103531068"/>
                  </a:ext>
                </a:extLst>
              </a:tr>
            </a:tbl>
          </a:graphicData>
        </a:graphic>
      </p:graphicFrame>
      <p:sp>
        <p:nvSpPr>
          <p:cNvPr id="4" name="Slide Number Placeholder 3">
            <a:extLst>
              <a:ext uri="{FF2B5EF4-FFF2-40B4-BE49-F238E27FC236}">
                <a16:creationId xmlns:a16="http://schemas.microsoft.com/office/drawing/2014/main" id="{84E85E51-6EA2-43CB-B7C5-F481A73CFAEF}"/>
              </a:ext>
            </a:extLst>
          </p:cNvPr>
          <p:cNvSpPr>
            <a:spLocks noGrp="1"/>
          </p:cNvSpPr>
          <p:nvPr>
            <p:ph type="sldNum" sz="quarter" idx="12"/>
          </p:nvPr>
        </p:nvSpPr>
        <p:spPr/>
        <p:txBody>
          <a:bodyPr/>
          <a:lstStyle/>
          <a:p>
            <a:fld id="{18362CF7-34D8-4635-A9AE-FBAFA8966551}" type="slidenum">
              <a:rPr lang="en-US" smtClean="0"/>
              <a:t>8</a:t>
            </a:fld>
            <a:endParaRPr lang="en-US"/>
          </a:p>
        </p:txBody>
      </p:sp>
    </p:spTree>
    <p:extLst>
      <p:ext uri="{BB962C8B-B14F-4D97-AF65-F5344CB8AC3E}">
        <p14:creationId xmlns:p14="http://schemas.microsoft.com/office/powerpoint/2010/main" val="1949504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2C75CCD0-843D-4FA9-9685-FDF193AC8F0C}"/>
              </a:ext>
            </a:extLst>
          </p:cNvPr>
          <p:cNvGraphicFramePr>
            <a:graphicFrameLocks noGrp="1"/>
          </p:cNvGraphicFramePr>
          <p:nvPr>
            <p:ph idx="1"/>
            <p:extLst>
              <p:ext uri="{D42A27DB-BD31-4B8C-83A1-F6EECF244321}">
                <p14:modId xmlns:p14="http://schemas.microsoft.com/office/powerpoint/2010/main" val="2423105935"/>
              </p:ext>
            </p:extLst>
          </p:nvPr>
        </p:nvGraphicFramePr>
        <p:xfrm>
          <a:off x="1600202" y="438150"/>
          <a:ext cx="7086598" cy="3944675"/>
        </p:xfrm>
        <a:graphic>
          <a:graphicData uri="http://schemas.openxmlformats.org/drawingml/2006/table">
            <a:tbl>
              <a:tblPr>
                <a:tableStyleId>{5C22544A-7EE6-4342-B048-85BDC9FD1C3A}</a:tableStyleId>
              </a:tblPr>
              <a:tblGrid>
                <a:gridCol w="2430014">
                  <a:extLst>
                    <a:ext uri="{9D8B030D-6E8A-4147-A177-3AD203B41FA5}">
                      <a16:colId xmlns:a16="http://schemas.microsoft.com/office/drawing/2014/main" val="3401436669"/>
                    </a:ext>
                  </a:extLst>
                </a:gridCol>
                <a:gridCol w="1164146">
                  <a:extLst>
                    <a:ext uri="{9D8B030D-6E8A-4147-A177-3AD203B41FA5}">
                      <a16:colId xmlns:a16="http://schemas.microsoft.com/office/drawing/2014/main" val="3392596741"/>
                    </a:ext>
                  </a:extLst>
                </a:gridCol>
                <a:gridCol w="1130238">
                  <a:extLst>
                    <a:ext uri="{9D8B030D-6E8A-4147-A177-3AD203B41FA5}">
                      <a16:colId xmlns:a16="http://schemas.microsoft.com/office/drawing/2014/main" val="1315836930"/>
                    </a:ext>
                  </a:extLst>
                </a:gridCol>
                <a:gridCol w="1198054">
                  <a:extLst>
                    <a:ext uri="{9D8B030D-6E8A-4147-A177-3AD203B41FA5}">
                      <a16:colId xmlns:a16="http://schemas.microsoft.com/office/drawing/2014/main" val="2717711128"/>
                    </a:ext>
                  </a:extLst>
                </a:gridCol>
                <a:gridCol w="1164146">
                  <a:extLst>
                    <a:ext uri="{9D8B030D-6E8A-4147-A177-3AD203B41FA5}">
                      <a16:colId xmlns:a16="http://schemas.microsoft.com/office/drawing/2014/main" val="248181098"/>
                    </a:ext>
                  </a:extLst>
                </a:gridCol>
              </a:tblGrid>
              <a:tr h="317854">
                <a:tc gridSpan="5">
                  <a:txBody>
                    <a:bodyPr/>
                    <a:lstStyle/>
                    <a:p>
                      <a:pPr algn="ctr" fontAlgn="ctr"/>
                      <a:r>
                        <a:rPr lang="en-US" sz="1400" b="1" u="none" strike="noStrike" dirty="0">
                          <a:effectLst/>
                        </a:rPr>
                        <a:t>CASH POSITION AND FUND BALANCE FORECAST</a:t>
                      </a:r>
                      <a:endParaRPr lang="en-US" sz="1400" b="1" i="0" u="none" strike="noStrike" dirty="0">
                        <a:solidFill>
                          <a:srgbClr val="000000"/>
                        </a:solidFill>
                        <a:effectLst/>
                        <a:latin typeface="Calibri" panose="020F0502020204030204" pitchFamily="34" charset="0"/>
                      </a:endParaRPr>
                    </a:p>
                  </a:txBody>
                  <a:tcPr marL="7511" marR="7511" marT="7511" marB="0" anchor="ctr">
                    <a:lnB w="12700" cap="flat" cmpd="sng" algn="ctr">
                      <a:solidFill>
                        <a:schemeClr val="bg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26486943"/>
                  </a:ext>
                </a:extLst>
              </a:tr>
              <a:tr h="271695">
                <a:tc>
                  <a:txBody>
                    <a:bodyPr/>
                    <a:lstStyle/>
                    <a:p>
                      <a:pPr algn="ctr" fontAlgn="ctr"/>
                      <a:r>
                        <a:rPr lang="en-US" sz="1200" b="1" u="sng" strike="noStrike" dirty="0">
                          <a:effectLst/>
                        </a:rPr>
                        <a:t>Cash at Year Opening</a:t>
                      </a:r>
                      <a:endParaRPr lang="en-US" sz="1200" b="1" i="0" u="sng" strike="noStrike" dirty="0">
                        <a:solidFill>
                          <a:srgbClr val="000000"/>
                        </a:solidFill>
                        <a:effectLst/>
                        <a:latin typeface="Calibri" panose="020F0502020204030204" pitchFamily="34" charset="0"/>
                      </a:endParaRPr>
                    </a:p>
                  </a:txBody>
                  <a:tcPr marL="7511" marR="7511" marT="7511"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gridSpan="2">
                  <a:txBody>
                    <a:bodyPr/>
                    <a:lstStyle/>
                    <a:p>
                      <a:pPr algn="ctr" fontAlgn="ctr"/>
                      <a:r>
                        <a:rPr lang="en-US" sz="1200" b="1" u="none" strike="noStrike" dirty="0">
                          <a:effectLst/>
                        </a:rPr>
                        <a:t>FY21</a:t>
                      </a:r>
                      <a:endParaRPr lang="en-US" sz="1200" b="1" i="0" u="none" strike="noStrike" dirty="0">
                        <a:solidFill>
                          <a:srgbClr val="000000"/>
                        </a:solidFill>
                        <a:effectLst/>
                        <a:latin typeface="Calibri" panose="020F0502020204030204" pitchFamily="34" charset="0"/>
                      </a:endParaRPr>
                    </a:p>
                  </a:txBody>
                  <a:tcPr marL="7511" marR="7511" marT="7511" marB="0"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en-US"/>
                    </a:p>
                  </a:txBody>
                  <a:tcPr/>
                </a:tc>
                <a:tc gridSpan="2">
                  <a:txBody>
                    <a:bodyPr/>
                    <a:lstStyle/>
                    <a:p>
                      <a:pPr algn="ctr" fontAlgn="ctr"/>
                      <a:r>
                        <a:rPr lang="en-US" sz="1200" b="1" u="none" strike="noStrike" dirty="0">
                          <a:effectLst/>
                        </a:rPr>
                        <a:t>FY22</a:t>
                      </a:r>
                      <a:endParaRPr lang="en-US" sz="1200" b="1" i="0" u="none" strike="noStrike" dirty="0">
                        <a:solidFill>
                          <a:srgbClr val="000000"/>
                        </a:solidFill>
                        <a:effectLst/>
                        <a:latin typeface="Calibri" panose="020F0502020204030204" pitchFamily="34" charset="0"/>
                      </a:endParaRPr>
                    </a:p>
                  </a:txBody>
                  <a:tcPr marL="7511" marR="7511" marT="7511" marB="0" anchor="ctr">
                    <a:lnL w="762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3431165313"/>
                  </a:ext>
                </a:extLst>
              </a:tr>
              <a:tr h="264905">
                <a:tc>
                  <a:txBody>
                    <a:bodyPr/>
                    <a:lstStyle/>
                    <a:p>
                      <a:pPr algn="ctr" fontAlgn="ctr"/>
                      <a:r>
                        <a:rPr lang="en-US" sz="1200" u="none" strike="noStrike" dirty="0">
                          <a:effectLst/>
                        </a:rPr>
                        <a:t>Cash on July 1st</a:t>
                      </a:r>
                      <a:endParaRPr lang="en-US" sz="1200" b="1" i="0" u="none" strike="noStrike" dirty="0">
                        <a:solidFill>
                          <a:srgbClr val="000000"/>
                        </a:solidFill>
                        <a:effectLst/>
                        <a:latin typeface="Calibri" panose="020F0502020204030204" pitchFamily="34" charset="0"/>
                      </a:endParaRPr>
                    </a:p>
                  </a:txBody>
                  <a:tcPr marL="7511" marR="7511" marT="7511" marB="0" anchor="ctr">
                    <a:lnR w="12700" cap="flat" cmpd="sng" algn="ctr">
                      <a:solidFill>
                        <a:schemeClr val="bg1"/>
                      </a:solidFill>
                      <a:prstDash val="solid"/>
                      <a:round/>
                      <a:headEnd type="none" w="med" len="med"/>
                      <a:tailEnd type="none" w="med" len="med"/>
                    </a:lnR>
                  </a:tcPr>
                </a:tc>
                <a:tc gridSpan="2">
                  <a:txBody>
                    <a:bodyPr/>
                    <a:lstStyle/>
                    <a:p>
                      <a:pPr algn="ctr" fontAlgn="ctr"/>
                      <a:r>
                        <a:rPr lang="en-US" sz="1200" u="none" strike="noStrike" dirty="0">
                          <a:effectLst/>
                        </a:rPr>
                        <a:t> $ 1,409,565 </a:t>
                      </a:r>
                      <a:endParaRPr lang="en-US" sz="1200" b="1" i="0" u="none" strike="noStrike" dirty="0">
                        <a:solidFill>
                          <a:srgbClr val="000000"/>
                        </a:solidFill>
                        <a:effectLst/>
                        <a:latin typeface="Calibri" panose="020F0502020204030204" pitchFamily="34" charset="0"/>
                      </a:endParaRPr>
                    </a:p>
                  </a:txBody>
                  <a:tcPr marL="7511" marR="7511" marT="7511" marB="0"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hMerge="1">
                  <a:txBody>
                    <a:bodyPr/>
                    <a:lstStyle/>
                    <a:p>
                      <a:endParaRPr lang="en-US"/>
                    </a:p>
                  </a:txBody>
                  <a:tcPr/>
                </a:tc>
                <a:tc gridSpan="2">
                  <a:txBody>
                    <a:bodyPr/>
                    <a:lstStyle/>
                    <a:p>
                      <a:pPr algn="ctr" fontAlgn="ctr"/>
                      <a:r>
                        <a:rPr lang="en-US" sz="1200" u="none" strike="noStrike" dirty="0">
                          <a:effectLst/>
                        </a:rPr>
                        <a:t> $  1,498,562 </a:t>
                      </a:r>
                      <a:endParaRPr lang="en-US" sz="1200" b="1" i="0" u="none" strike="noStrike" dirty="0">
                        <a:solidFill>
                          <a:srgbClr val="000000"/>
                        </a:solidFill>
                        <a:effectLst/>
                        <a:latin typeface="Calibri" panose="020F0502020204030204" pitchFamily="34" charset="0"/>
                      </a:endParaRPr>
                    </a:p>
                  </a:txBody>
                  <a:tcPr marL="7511" marR="7511" marT="7511" marB="0" anchor="ctr">
                    <a:lnL w="762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7388557"/>
                  </a:ext>
                </a:extLst>
              </a:tr>
              <a:tr h="271695">
                <a:tc>
                  <a:txBody>
                    <a:bodyPr/>
                    <a:lstStyle/>
                    <a:p>
                      <a:pPr algn="ctr" fontAlgn="ctr"/>
                      <a:r>
                        <a:rPr lang="en-US" sz="1200" u="none" strike="noStrike" dirty="0">
                          <a:effectLst/>
                        </a:rPr>
                        <a:t> </a:t>
                      </a:r>
                      <a:endParaRPr lang="en-US" sz="1200" b="0" i="0" u="none" strike="noStrike" dirty="0">
                        <a:solidFill>
                          <a:srgbClr val="000000"/>
                        </a:solidFill>
                        <a:effectLst/>
                        <a:latin typeface="Calibri" panose="020F0502020204030204" pitchFamily="34" charset="0"/>
                      </a:endParaRPr>
                    </a:p>
                  </a:txBody>
                  <a:tcPr marL="7511" marR="7511" marT="7511" marB="0" anchor="ctr">
                    <a:lnR w="12700" cap="flat" cmpd="sng" algn="ctr">
                      <a:solidFill>
                        <a:schemeClr val="bg1"/>
                      </a:solidFill>
                      <a:prstDash val="solid"/>
                      <a:round/>
                      <a:headEnd type="none" w="med" len="med"/>
                      <a:tailEnd type="none" w="med" len="med"/>
                    </a:lnR>
                  </a:tcPr>
                </a:tc>
                <a:tc rowSpan="2">
                  <a:txBody>
                    <a:bodyPr/>
                    <a:lstStyle/>
                    <a:p>
                      <a:pPr algn="ctr" fontAlgn="ctr"/>
                      <a:r>
                        <a:rPr lang="en-US" sz="1200" u="none" strike="noStrike" dirty="0">
                          <a:effectLst/>
                        </a:rPr>
                        <a:t> Credit </a:t>
                      </a:r>
                      <a:endParaRPr lang="en-US" sz="1200" b="0" i="0" u="none" strike="noStrike" dirty="0">
                        <a:solidFill>
                          <a:srgbClr val="000000"/>
                        </a:solidFill>
                        <a:effectLst/>
                        <a:latin typeface="Calibri" panose="020F0502020204030204" pitchFamily="34" charset="0"/>
                      </a:endParaRPr>
                    </a:p>
                  </a:txBody>
                  <a:tcPr marL="7511" marR="7511" marT="7511" marB="0"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rowSpan="2">
                  <a:txBody>
                    <a:bodyPr/>
                    <a:lstStyle/>
                    <a:p>
                      <a:pPr algn="ctr" fontAlgn="ctr"/>
                      <a:r>
                        <a:rPr lang="en-US" sz="1200" u="none" strike="noStrike" dirty="0">
                          <a:effectLst/>
                        </a:rPr>
                        <a:t> Debit </a:t>
                      </a:r>
                      <a:endParaRPr lang="en-US" sz="1200" b="0" i="0" u="none" strike="noStrike" dirty="0">
                        <a:solidFill>
                          <a:srgbClr val="000000"/>
                        </a:solidFill>
                        <a:effectLst/>
                        <a:latin typeface="Calibri" panose="020F0502020204030204" pitchFamily="34" charset="0"/>
                      </a:endParaRPr>
                    </a:p>
                  </a:txBody>
                  <a:tcPr marL="7511" marR="7511" marT="7511" marB="0" anchor="ctr">
                    <a:lnL w="381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rowSpan="2">
                  <a:txBody>
                    <a:bodyPr/>
                    <a:lstStyle/>
                    <a:p>
                      <a:pPr algn="ctr" fontAlgn="ctr"/>
                      <a:r>
                        <a:rPr lang="en-US" sz="1200" u="none" strike="noStrike" dirty="0">
                          <a:effectLst/>
                        </a:rPr>
                        <a:t> Credit </a:t>
                      </a:r>
                      <a:endParaRPr lang="en-US" sz="1200" b="0" i="0" u="none" strike="noStrike" dirty="0">
                        <a:solidFill>
                          <a:srgbClr val="000000"/>
                        </a:solidFill>
                        <a:effectLst/>
                        <a:latin typeface="Calibri" panose="020F0502020204030204" pitchFamily="34" charset="0"/>
                      </a:endParaRPr>
                    </a:p>
                  </a:txBody>
                  <a:tcPr marL="7511" marR="7511" marT="7511" marB="0" anchor="ctr">
                    <a:lnL w="762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rowSpan="2">
                  <a:txBody>
                    <a:bodyPr/>
                    <a:lstStyle/>
                    <a:p>
                      <a:pPr algn="ctr" fontAlgn="ctr"/>
                      <a:r>
                        <a:rPr lang="en-US" sz="1200" u="none" strike="noStrike" dirty="0">
                          <a:effectLst/>
                        </a:rPr>
                        <a:t> Debit </a:t>
                      </a:r>
                      <a:endParaRPr lang="en-US" sz="1200" b="0" i="0" u="none" strike="noStrike" dirty="0">
                        <a:solidFill>
                          <a:srgbClr val="000000"/>
                        </a:solidFill>
                        <a:effectLst/>
                        <a:latin typeface="Calibri" panose="020F0502020204030204" pitchFamily="34" charset="0"/>
                      </a:endParaRPr>
                    </a:p>
                  </a:txBody>
                  <a:tcPr marL="7511" marR="7511" marT="7511" marB="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597636316"/>
                  </a:ext>
                </a:extLst>
              </a:tr>
              <a:tr h="271695">
                <a:tc>
                  <a:txBody>
                    <a:bodyPr/>
                    <a:lstStyle/>
                    <a:p>
                      <a:pPr algn="ctr" fontAlgn="ctr"/>
                      <a:r>
                        <a:rPr lang="en-US" sz="1200" b="1" u="sng" strike="noStrike" dirty="0">
                          <a:effectLst/>
                        </a:rPr>
                        <a:t>Fund Balance Details (projected)</a:t>
                      </a:r>
                      <a:endParaRPr lang="en-US" sz="1200" b="1" i="0" u="sng" strike="noStrike" dirty="0">
                        <a:solidFill>
                          <a:srgbClr val="000000"/>
                        </a:solidFill>
                        <a:effectLst/>
                        <a:latin typeface="Calibri" panose="020F0502020204030204" pitchFamily="34" charset="0"/>
                      </a:endParaRPr>
                    </a:p>
                  </a:txBody>
                  <a:tcPr marL="7511" marR="7511" marT="7511" marB="0" anchor="ctr">
                    <a:lnR w="12700" cap="flat" cmpd="sng" algn="ctr">
                      <a:solidFill>
                        <a:schemeClr val="bg1"/>
                      </a:solidFill>
                      <a:prstDash val="solid"/>
                      <a:round/>
                      <a:headEnd type="none" w="med" len="med"/>
                      <a:tailEnd type="none" w="med" len="med"/>
                    </a:lnR>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958040041"/>
                  </a:ext>
                </a:extLst>
              </a:tr>
              <a:tr h="271695">
                <a:tc>
                  <a:txBody>
                    <a:bodyPr/>
                    <a:lstStyle/>
                    <a:p>
                      <a:pPr algn="r" fontAlgn="ctr"/>
                      <a:r>
                        <a:rPr lang="en-US" sz="1200" u="none" strike="noStrike" dirty="0">
                          <a:effectLst/>
                        </a:rPr>
                        <a:t>Fund Balance on July 1st</a:t>
                      </a:r>
                      <a:endParaRPr lang="en-US" sz="1200" b="0" i="0" u="none" strike="noStrike" dirty="0">
                        <a:solidFill>
                          <a:srgbClr val="000000"/>
                        </a:solidFill>
                        <a:effectLst/>
                        <a:latin typeface="Calibri" panose="020F0502020204030204" pitchFamily="34" charset="0"/>
                      </a:endParaRPr>
                    </a:p>
                  </a:txBody>
                  <a:tcPr marL="7511" marR="7511" marT="7511" marB="0" anchor="ctr">
                    <a:lnR w="12700" cap="flat" cmpd="sng" algn="ctr">
                      <a:solidFill>
                        <a:schemeClr val="bg1"/>
                      </a:solidFill>
                      <a:prstDash val="solid"/>
                      <a:round/>
                      <a:headEnd type="none" w="med" len="med"/>
                      <a:tailEnd type="none" w="med" len="med"/>
                    </a:lnR>
                  </a:tcPr>
                </a:tc>
                <a:tc>
                  <a:txBody>
                    <a:bodyPr/>
                    <a:lstStyle/>
                    <a:p>
                      <a:pPr algn="ctr" fontAlgn="ctr"/>
                      <a:r>
                        <a:rPr lang="en-US" sz="1200" u="none" strike="noStrike" dirty="0">
                          <a:effectLst/>
                        </a:rPr>
                        <a:t> $          1,403,037 </a:t>
                      </a:r>
                      <a:endParaRPr lang="en-US" sz="1200" b="0" i="0" u="none" strike="noStrike" dirty="0">
                        <a:solidFill>
                          <a:srgbClr val="000000"/>
                        </a:solidFill>
                        <a:effectLst/>
                        <a:latin typeface="Calibri" panose="020F0502020204030204" pitchFamily="34" charset="0"/>
                      </a:endParaRPr>
                    </a:p>
                  </a:txBody>
                  <a:tcPr marL="7511" marR="7511" marT="7511" marB="0"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algn="ctr" fontAlgn="ctr"/>
                      <a:r>
                        <a:rPr lang="en-US" sz="1200" u="none" strike="noStrike" dirty="0">
                          <a:effectLst/>
                        </a:rPr>
                        <a:t> $                           - </a:t>
                      </a:r>
                      <a:endParaRPr lang="en-US" sz="1200" b="0" i="0" u="none" strike="noStrike" dirty="0">
                        <a:solidFill>
                          <a:srgbClr val="000000"/>
                        </a:solidFill>
                        <a:effectLst/>
                        <a:latin typeface="Calibri" panose="020F0502020204030204" pitchFamily="34" charset="0"/>
                      </a:endParaRPr>
                    </a:p>
                  </a:txBody>
                  <a:tcPr marL="7511" marR="7511" marT="7511" marB="0" anchor="ctr">
                    <a:lnL w="381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algn="ctr" fontAlgn="ctr"/>
                      <a:r>
                        <a:rPr lang="en-US" sz="1200" u="none" strike="noStrike" dirty="0">
                          <a:effectLst/>
                        </a:rPr>
                        <a:t> $          1,492,034 </a:t>
                      </a:r>
                      <a:endParaRPr lang="en-US" sz="1200" b="0" i="0" u="none" strike="noStrike" dirty="0">
                        <a:solidFill>
                          <a:srgbClr val="000000"/>
                        </a:solidFill>
                        <a:effectLst/>
                        <a:latin typeface="Calibri" panose="020F0502020204030204" pitchFamily="34" charset="0"/>
                      </a:endParaRPr>
                    </a:p>
                  </a:txBody>
                  <a:tcPr marL="7511" marR="7511" marT="7511" marB="0" anchor="ctr">
                    <a:lnL w="762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algn="ctr" fontAlgn="ctr"/>
                      <a:r>
                        <a:rPr lang="en-US" sz="1200" u="none" strike="noStrike">
                          <a:effectLst/>
                        </a:rPr>
                        <a:t> $                           - </a:t>
                      </a:r>
                      <a:endParaRPr lang="en-US" sz="1200" b="0" i="0" u="none" strike="noStrike">
                        <a:solidFill>
                          <a:srgbClr val="000000"/>
                        </a:solidFill>
                        <a:effectLst/>
                        <a:latin typeface="Calibri" panose="020F0502020204030204" pitchFamily="34" charset="0"/>
                      </a:endParaRPr>
                    </a:p>
                  </a:txBody>
                  <a:tcPr marL="7511" marR="7511" marT="7511" marB="0" anchor="ctr">
                    <a:lnL w="381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495400578"/>
                  </a:ext>
                </a:extLst>
              </a:tr>
              <a:tr h="271695">
                <a:tc>
                  <a:txBody>
                    <a:bodyPr/>
                    <a:lstStyle/>
                    <a:p>
                      <a:pPr algn="r" fontAlgn="ctr"/>
                      <a:r>
                        <a:rPr lang="en-US" sz="1200" u="none" strike="noStrike" dirty="0">
                          <a:effectLst/>
                        </a:rPr>
                        <a:t>Net Income</a:t>
                      </a:r>
                      <a:endParaRPr lang="en-US" sz="1200" b="0" i="0" u="none" strike="noStrike" dirty="0">
                        <a:solidFill>
                          <a:srgbClr val="000000"/>
                        </a:solidFill>
                        <a:effectLst/>
                        <a:latin typeface="Calibri" panose="020F0502020204030204" pitchFamily="34" charset="0"/>
                      </a:endParaRPr>
                    </a:p>
                  </a:txBody>
                  <a:tcPr marL="7511" marR="7511" marT="7511" marB="0" anchor="ctr">
                    <a:lnR w="12700" cap="flat" cmpd="sng" algn="ctr">
                      <a:solidFill>
                        <a:schemeClr val="bg1"/>
                      </a:solidFill>
                      <a:prstDash val="solid"/>
                      <a:round/>
                      <a:headEnd type="none" w="med" len="med"/>
                      <a:tailEnd type="none" w="med" len="med"/>
                    </a:lnR>
                  </a:tcPr>
                </a:tc>
                <a:tc>
                  <a:txBody>
                    <a:bodyPr/>
                    <a:lstStyle/>
                    <a:p>
                      <a:pPr algn="ctr" fontAlgn="ctr"/>
                      <a:r>
                        <a:rPr lang="en-US" sz="1200" u="none" strike="noStrike" dirty="0">
                          <a:effectLst/>
                        </a:rPr>
                        <a:t>                   88,997 </a:t>
                      </a:r>
                      <a:endParaRPr lang="en-US" sz="1200" b="0" i="0" u="none" strike="noStrike" dirty="0">
                        <a:solidFill>
                          <a:srgbClr val="000000"/>
                        </a:solidFill>
                        <a:effectLst/>
                        <a:latin typeface="Calibri" panose="020F0502020204030204" pitchFamily="34" charset="0"/>
                      </a:endParaRPr>
                    </a:p>
                  </a:txBody>
                  <a:tcPr marL="7511" marR="7511" marT="7511" marB="0"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ctr" fontAlgn="ctr"/>
                      <a:r>
                        <a:rPr lang="en-US" sz="1200" u="none" strike="noStrike" dirty="0">
                          <a:effectLst/>
                        </a:rPr>
                        <a:t> </a:t>
                      </a:r>
                      <a:endParaRPr lang="en-US" sz="1200" b="0" i="0" u="none" strike="noStrike" dirty="0">
                        <a:solidFill>
                          <a:srgbClr val="000000"/>
                        </a:solidFill>
                        <a:effectLst/>
                        <a:latin typeface="Calibri" panose="020F0502020204030204" pitchFamily="34" charset="0"/>
                      </a:endParaRPr>
                    </a:p>
                  </a:txBody>
                  <a:tcPr marL="7511" marR="7511" marT="7511" marB="0" anchor="ctr">
                    <a:lnL w="381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tcPr>
                </a:tc>
                <a:tc>
                  <a:txBody>
                    <a:bodyPr/>
                    <a:lstStyle/>
                    <a:p>
                      <a:pPr algn="ctr" fontAlgn="ctr"/>
                      <a:r>
                        <a:rPr lang="en-US" sz="1200" u="none" strike="noStrike" dirty="0">
                          <a:effectLst/>
                        </a:rPr>
                        <a:t>                  (19,586) </a:t>
                      </a:r>
                      <a:endParaRPr lang="en-US" sz="1200" b="0" i="0" u="none" strike="noStrike" dirty="0">
                        <a:solidFill>
                          <a:srgbClr val="000000"/>
                        </a:solidFill>
                        <a:effectLst/>
                        <a:latin typeface="Calibri" panose="020F0502020204030204" pitchFamily="34" charset="0"/>
                      </a:endParaRPr>
                    </a:p>
                  </a:txBody>
                  <a:tcPr marL="7511" marR="7511" marT="7511" marB="0" anchor="ctr">
                    <a:lnL w="762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ctr" fontAlgn="ctr"/>
                      <a:r>
                        <a:rPr lang="en-US" sz="1200" u="none" strike="noStrike">
                          <a:effectLst/>
                        </a:rPr>
                        <a:t> </a:t>
                      </a:r>
                      <a:endParaRPr lang="en-US" sz="1200" b="0" i="0" u="none" strike="noStrike">
                        <a:solidFill>
                          <a:srgbClr val="000000"/>
                        </a:solidFill>
                        <a:effectLst/>
                        <a:latin typeface="Calibri" panose="020F0502020204030204" pitchFamily="34" charset="0"/>
                      </a:endParaRPr>
                    </a:p>
                  </a:txBody>
                  <a:tcPr marL="7511" marR="7511" marT="7511" marB="0" anchor="ctr">
                    <a:lnL w="381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180138977"/>
                  </a:ext>
                </a:extLst>
              </a:tr>
              <a:tr h="271695">
                <a:tc>
                  <a:txBody>
                    <a:bodyPr/>
                    <a:lstStyle/>
                    <a:p>
                      <a:pPr algn="r" fontAlgn="ctr"/>
                      <a:r>
                        <a:rPr lang="en-US" sz="1200" u="none" strike="noStrike" dirty="0">
                          <a:effectLst/>
                        </a:rPr>
                        <a:t>Balance Projected at June 30th</a:t>
                      </a:r>
                      <a:endParaRPr lang="en-US" sz="1200" b="0" i="0" u="none" strike="noStrike" dirty="0">
                        <a:solidFill>
                          <a:srgbClr val="000000"/>
                        </a:solidFill>
                        <a:effectLst/>
                        <a:latin typeface="Calibri" panose="020F0502020204030204" pitchFamily="34" charset="0"/>
                      </a:endParaRPr>
                    </a:p>
                  </a:txBody>
                  <a:tcPr marL="7511" marR="7511" marT="7511" marB="0" anchor="ctr">
                    <a:lnR w="12700" cap="flat" cmpd="sng" algn="ctr">
                      <a:solidFill>
                        <a:schemeClr val="bg1"/>
                      </a:solidFill>
                      <a:prstDash val="solid"/>
                      <a:round/>
                      <a:headEnd type="none" w="med" len="med"/>
                      <a:tailEnd type="none" w="med" len="med"/>
                    </a:lnR>
                  </a:tcPr>
                </a:tc>
                <a:tc>
                  <a:txBody>
                    <a:bodyPr/>
                    <a:lstStyle/>
                    <a:p>
                      <a:pPr algn="ctr" fontAlgn="ctr"/>
                      <a:r>
                        <a:rPr lang="en-US" sz="1200" u="none" strike="noStrike" dirty="0">
                          <a:effectLst/>
                        </a:rPr>
                        <a:t>             1,492,034 </a:t>
                      </a:r>
                      <a:endParaRPr lang="en-US" sz="1200" b="0" i="0" u="none" strike="noStrike" dirty="0">
                        <a:solidFill>
                          <a:srgbClr val="000000"/>
                        </a:solidFill>
                        <a:effectLst/>
                        <a:latin typeface="Calibri" panose="020F0502020204030204" pitchFamily="34" charset="0"/>
                      </a:endParaRPr>
                    </a:p>
                  </a:txBody>
                  <a:tcPr marL="7511" marR="7511" marT="7511" marB="0"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a:txBody>
                    <a:bodyPr/>
                    <a:lstStyle/>
                    <a:p>
                      <a:pPr algn="ctr" fontAlgn="ctr"/>
                      <a:r>
                        <a:rPr lang="en-US" sz="1200" u="none" strike="noStrike" dirty="0">
                          <a:effectLst/>
                        </a:rPr>
                        <a:t>                              - </a:t>
                      </a:r>
                      <a:endParaRPr lang="en-US" sz="1200" b="0" i="0" u="none" strike="noStrike" dirty="0">
                        <a:solidFill>
                          <a:srgbClr val="000000"/>
                        </a:solidFill>
                        <a:effectLst/>
                        <a:latin typeface="Calibri" panose="020F0502020204030204" pitchFamily="34" charset="0"/>
                      </a:endParaRPr>
                    </a:p>
                  </a:txBody>
                  <a:tcPr marL="7511" marR="7511" marT="7511" marB="0" anchor="ctr">
                    <a:lnL w="381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a:txBody>
                    <a:bodyPr/>
                    <a:lstStyle/>
                    <a:p>
                      <a:pPr algn="ctr" fontAlgn="ctr"/>
                      <a:r>
                        <a:rPr lang="en-US" sz="1200" u="none" strike="noStrike" dirty="0">
                          <a:effectLst/>
                        </a:rPr>
                        <a:t>             1,472,448 </a:t>
                      </a:r>
                      <a:endParaRPr lang="en-US" sz="1200" b="0" i="0" u="none" strike="noStrike" dirty="0">
                        <a:solidFill>
                          <a:srgbClr val="000000"/>
                        </a:solidFill>
                        <a:effectLst/>
                        <a:latin typeface="Calibri" panose="020F0502020204030204" pitchFamily="34" charset="0"/>
                      </a:endParaRPr>
                    </a:p>
                  </a:txBody>
                  <a:tcPr marL="7511" marR="7511" marT="7511" marB="0" anchor="ctr">
                    <a:lnL w="762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a:txBody>
                    <a:bodyPr/>
                    <a:lstStyle/>
                    <a:p>
                      <a:pPr algn="ctr" fontAlgn="ctr"/>
                      <a:r>
                        <a:rPr lang="en-US" sz="1200" u="none" strike="noStrike" dirty="0">
                          <a:effectLst/>
                        </a:rPr>
                        <a:t>                              - </a:t>
                      </a:r>
                      <a:endParaRPr lang="en-US" sz="1200" b="0" i="0" u="none" strike="noStrike" dirty="0">
                        <a:solidFill>
                          <a:srgbClr val="000000"/>
                        </a:solidFill>
                        <a:effectLst/>
                        <a:latin typeface="Calibri" panose="020F0502020204030204" pitchFamily="34" charset="0"/>
                      </a:endParaRPr>
                    </a:p>
                  </a:txBody>
                  <a:tcPr marL="7511" marR="7511" marT="7511" marB="0" anchor="ctr">
                    <a:lnL w="381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037237183"/>
                  </a:ext>
                </a:extLst>
              </a:tr>
              <a:tr h="271695">
                <a:tc>
                  <a:txBody>
                    <a:bodyPr/>
                    <a:lstStyle/>
                    <a:p>
                      <a:pPr algn="r" fontAlgn="ctr"/>
                      <a:r>
                        <a:rPr lang="en-US" sz="1200" u="none" strike="noStrike" dirty="0">
                          <a:effectLst/>
                        </a:rPr>
                        <a:t>Fund Balance on June 30th</a:t>
                      </a:r>
                      <a:endParaRPr lang="en-US" sz="1200" b="1" i="0" u="none" strike="noStrike" dirty="0">
                        <a:solidFill>
                          <a:srgbClr val="000000"/>
                        </a:solidFill>
                        <a:effectLst/>
                        <a:latin typeface="Calibri" panose="020F0502020204030204" pitchFamily="34" charset="0"/>
                      </a:endParaRPr>
                    </a:p>
                  </a:txBody>
                  <a:tcPr marL="7511" marR="7511" marT="7511" marB="0" anchor="ctr">
                    <a:lnR w="12700" cap="flat" cmpd="sng" algn="ctr">
                      <a:solidFill>
                        <a:schemeClr val="bg1"/>
                      </a:solidFill>
                      <a:prstDash val="solid"/>
                      <a:round/>
                      <a:headEnd type="none" w="med" len="med"/>
                      <a:tailEnd type="none" w="med" len="med"/>
                    </a:lnR>
                  </a:tcPr>
                </a:tc>
                <a:tc gridSpan="2">
                  <a:txBody>
                    <a:bodyPr/>
                    <a:lstStyle/>
                    <a:p>
                      <a:pPr algn="l" fontAlgn="ctr"/>
                      <a:r>
                        <a:rPr lang="en-US" sz="1200" u="none" strike="noStrike" dirty="0">
                          <a:effectLst/>
                        </a:rPr>
                        <a:t> $          1,492,034 </a:t>
                      </a:r>
                      <a:endParaRPr lang="en-US" sz="1200" b="1" i="0" u="none" strike="noStrike" dirty="0">
                        <a:solidFill>
                          <a:srgbClr val="000000"/>
                        </a:solidFill>
                        <a:effectLst/>
                        <a:latin typeface="Calibri" panose="020F0502020204030204" pitchFamily="34" charset="0"/>
                      </a:endParaRPr>
                    </a:p>
                  </a:txBody>
                  <a:tcPr marL="7511" marR="7511" marT="7511" marB="0"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hMerge="1">
                  <a:txBody>
                    <a:bodyPr/>
                    <a:lstStyle/>
                    <a:p>
                      <a:endParaRPr lang="en-US"/>
                    </a:p>
                  </a:txBody>
                  <a:tcPr/>
                </a:tc>
                <a:tc gridSpan="2">
                  <a:txBody>
                    <a:bodyPr/>
                    <a:lstStyle/>
                    <a:p>
                      <a:pPr algn="l" fontAlgn="ctr"/>
                      <a:r>
                        <a:rPr lang="en-US" sz="1200" u="none" strike="noStrike" dirty="0">
                          <a:effectLst/>
                        </a:rPr>
                        <a:t> $          1,472,448 </a:t>
                      </a:r>
                      <a:endParaRPr lang="en-US" sz="1200" b="1" i="0" u="none" strike="noStrike" dirty="0">
                        <a:solidFill>
                          <a:srgbClr val="000000"/>
                        </a:solidFill>
                        <a:effectLst/>
                        <a:latin typeface="Calibri" panose="020F0502020204030204" pitchFamily="34" charset="0"/>
                      </a:endParaRPr>
                    </a:p>
                  </a:txBody>
                  <a:tcPr marL="7511" marR="7511" marT="7511" marB="0" anchor="ctr">
                    <a:lnL w="762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650686866"/>
                  </a:ext>
                </a:extLst>
              </a:tr>
              <a:tr h="271695">
                <a:tc>
                  <a:txBody>
                    <a:bodyPr/>
                    <a:lstStyle/>
                    <a:p>
                      <a:pPr algn="ctr" fontAlgn="ctr"/>
                      <a:r>
                        <a:rPr lang="en-US" sz="1200" b="1" u="sng" strike="noStrike" dirty="0">
                          <a:effectLst/>
                        </a:rPr>
                        <a:t>Cash at Year End (projected)</a:t>
                      </a:r>
                      <a:endParaRPr lang="en-US" sz="1200" b="1" i="0" u="sng" strike="noStrike" dirty="0">
                        <a:solidFill>
                          <a:srgbClr val="000000"/>
                        </a:solidFill>
                        <a:effectLst/>
                        <a:latin typeface="Calibri" panose="020F0502020204030204" pitchFamily="34" charset="0"/>
                      </a:endParaRPr>
                    </a:p>
                  </a:txBody>
                  <a:tcPr marL="7511" marR="7511" marT="7511" marB="0" anchor="ctr">
                    <a:lnR w="12700" cap="flat" cmpd="sng" algn="ctr">
                      <a:solidFill>
                        <a:schemeClr val="bg1"/>
                      </a:solidFill>
                      <a:prstDash val="solid"/>
                      <a:round/>
                      <a:headEnd type="none" w="med" len="med"/>
                      <a:tailEnd type="none" w="med" len="med"/>
                    </a:lnR>
                  </a:tcPr>
                </a:tc>
                <a:tc>
                  <a:txBody>
                    <a:bodyPr/>
                    <a:lstStyle/>
                    <a:p>
                      <a:pPr algn="ctr" fontAlgn="ctr"/>
                      <a:r>
                        <a:rPr lang="en-US" sz="1200" u="none" strike="noStrike">
                          <a:effectLst/>
                        </a:rPr>
                        <a:t> </a:t>
                      </a:r>
                      <a:endParaRPr lang="en-US" sz="1200" b="0" i="0" u="none" strike="noStrike">
                        <a:solidFill>
                          <a:srgbClr val="000000"/>
                        </a:solidFill>
                        <a:effectLst/>
                        <a:latin typeface="Calibri" panose="020F0502020204030204" pitchFamily="34" charset="0"/>
                      </a:endParaRPr>
                    </a:p>
                  </a:txBody>
                  <a:tcPr marL="7511" marR="7511" marT="7511" marB="0" anchor="ct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tc>
                  <a:txBody>
                    <a:bodyPr/>
                    <a:lstStyle/>
                    <a:p>
                      <a:pPr algn="ctr" fontAlgn="ctr"/>
                      <a:r>
                        <a:rPr lang="en-US" sz="1200" u="none" strike="noStrike" dirty="0">
                          <a:effectLst/>
                        </a:rPr>
                        <a:t> </a:t>
                      </a:r>
                      <a:endParaRPr lang="en-US" sz="1200" b="0" i="0" u="none" strike="noStrike" dirty="0">
                        <a:solidFill>
                          <a:srgbClr val="000000"/>
                        </a:solidFill>
                        <a:effectLst/>
                        <a:latin typeface="Calibri" panose="020F0502020204030204" pitchFamily="34" charset="0"/>
                      </a:endParaRPr>
                    </a:p>
                  </a:txBody>
                  <a:tcPr marL="7511" marR="7511" marT="7511" marB="0" anchor="ctr">
                    <a:lnR w="762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pPr algn="ctr" fontAlgn="ctr"/>
                      <a:r>
                        <a:rPr lang="en-US" sz="1200" u="none" strike="noStrike" dirty="0">
                          <a:effectLst/>
                        </a:rPr>
                        <a:t> </a:t>
                      </a:r>
                      <a:endParaRPr lang="en-US" sz="1200" b="0" i="0" u="none" strike="noStrike" dirty="0">
                        <a:solidFill>
                          <a:srgbClr val="000000"/>
                        </a:solidFill>
                        <a:effectLst/>
                        <a:latin typeface="Calibri" panose="020F0502020204030204" pitchFamily="34" charset="0"/>
                      </a:endParaRPr>
                    </a:p>
                  </a:txBody>
                  <a:tcPr marL="7511" marR="7511" marT="7511" marB="0" anchor="ctr">
                    <a:lnL w="762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tc>
                  <a:txBody>
                    <a:bodyPr/>
                    <a:lstStyle/>
                    <a:p>
                      <a:pPr algn="ctr" fontAlgn="ctr"/>
                      <a:r>
                        <a:rPr lang="en-US" sz="1200" u="none" strike="noStrike" dirty="0">
                          <a:effectLst/>
                        </a:rPr>
                        <a:t> </a:t>
                      </a:r>
                      <a:endParaRPr lang="en-US" sz="1200" b="0" i="0" u="none" strike="noStrike" dirty="0">
                        <a:solidFill>
                          <a:srgbClr val="000000"/>
                        </a:solidFill>
                        <a:effectLst/>
                        <a:latin typeface="Calibri" panose="020F0502020204030204" pitchFamily="34" charset="0"/>
                      </a:endParaRPr>
                    </a:p>
                  </a:txBody>
                  <a:tcPr marL="7511" marR="7511" marT="7511" marB="0"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2998603204"/>
                  </a:ext>
                </a:extLst>
              </a:tr>
              <a:tr h="271695">
                <a:tc>
                  <a:txBody>
                    <a:bodyPr/>
                    <a:lstStyle/>
                    <a:p>
                      <a:pPr algn="r" fontAlgn="ctr"/>
                      <a:r>
                        <a:rPr lang="en-US" sz="1200" u="none" strike="noStrike" dirty="0">
                          <a:effectLst/>
                        </a:rPr>
                        <a:t>Fund Balance on June 30th</a:t>
                      </a:r>
                      <a:endParaRPr lang="en-US" sz="1200" b="0" i="0" u="none" strike="noStrike" dirty="0">
                        <a:solidFill>
                          <a:srgbClr val="000000"/>
                        </a:solidFill>
                        <a:effectLst/>
                        <a:latin typeface="Calibri" panose="020F0502020204030204" pitchFamily="34" charset="0"/>
                      </a:endParaRPr>
                    </a:p>
                  </a:txBody>
                  <a:tcPr marL="7511" marR="7511" marT="7511" marB="0" anchor="ctr">
                    <a:lnR w="12700" cap="flat" cmpd="sng" algn="ctr">
                      <a:solidFill>
                        <a:schemeClr val="bg1"/>
                      </a:solidFill>
                      <a:prstDash val="solid"/>
                      <a:round/>
                      <a:headEnd type="none" w="med" len="med"/>
                      <a:tailEnd type="none" w="med" len="med"/>
                    </a:lnR>
                  </a:tcPr>
                </a:tc>
                <a:tc gridSpan="2">
                  <a:txBody>
                    <a:bodyPr/>
                    <a:lstStyle/>
                    <a:p>
                      <a:pPr algn="l" fontAlgn="ctr"/>
                      <a:r>
                        <a:rPr lang="en-US" sz="1200" u="none" strike="noStrike" dirty="0">
                          <a:effectLst/>
                        </a:rPr>
                        <a:t> $   1,492,034 </a:t>
                      </a:r>
                      <a:endParaRPr lang="en-US" sz="1200" b="0" i="0" u="none" strike="noStrike" dirty="0">
                        <a:solidFill>
                          <a:srgbClr val="000000"/>
                        </a:solidFill>
                        <a:effectLst/>
                        <a:latin typeface="Calibri" panose="020F0502020204030204" pitchFamily="34" charset="0"/>
                      </a:endParaRPr>
                    </a:p>
                  </a:txBody>
                  <a:tcPr marL="7511" marR="7511" marT="7511" marB="0"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tcPr>
                </a:tc>
                <a:tc hMerge="1">
                  <a:txBody>
                    <a:bodyPr/>
                    <a:lstStyle/>
                    <a:p>
                      <a:endParaRPr lang="en-US"/>
                    </a:p>
                  </a:txBody>
                  <a:tcPr/>
                </a:tc>
                <a:tc gridSpan="2">
                  <a:txBody>
                    <a:bodyPr/>
                    <a:lstStyle/>
                    <a:p>
                      <a:pPr algn="l" fontAlgn="ctr"/>
                      <a:r>
                        <a:rPr lang="en-US" sz="1200" u="none" strike="noStrike" dirty="0">
                          <a:effectLst/>
                        </a:rPr>
                        <a:t>  $   1,472,448 </a:t>
                      </a:r>
                      <a:endParaRPr lang="en-US" sz="1200" b="0" i="0" u="none" strike="noStrike" dirty="0">
                        <a:solidFill>
                          <a:srgbClr val="000000"/>
                        </a:solidFill>
                        <a:effectLst/>
                        <a:latin typeface="Calibri" panose="020F0502020204030204" pitchFamily="34" charset="0"/>
                      </a:endParaRPr>
                    </a:p>
                  </a:txBody>
                  <a:tcPr marL="7511" marR="7511" marT="7511" marB="0" anchor="ctr">
                    <a:lnL w="76200" cap="flat" cmpd="sng" algn="ctr">
                      <a:solidFill>
                        <a:schemeClr val="bg1"/>
                      </a:solidFill>
                      <a:prstDash val="solid"/>
                      <a:round/>
                      <a:headEnd type="none" w="med" len="med"/>
                      <a:tailEnd type="none" w="med" len="med"/>
                    </a:lnL>
                  </a:tcPr>
                </a:tc>
                <a:tc hMerge="1">
                  <a:txBody>
                    <a:bodyPr/>
                    <a:lstStyle/>
                    <a:p>
                      <a:endParaRPr lang="en-US"/>
                    </a:p>
                  </a:txBody>
                  <a:tcPr/>
                </a:tc>
                <a:extLst>
                  <a:ext uri="{0D108BD9-81ED-4DB2-BD59-A6C34878D82A}">
                    <a16:rowId xmlns:a16="http://schemas.microsoft.com/office/drawing/2014/main" val="1097286707"/>
                  </a:ext>
                </a:extLst>
              </a:tr>
              <a:tr h="271695">
                <a:tc>
                  <a:txBody>
                    <a:bodyPr/>
                    <a:lstStyle/>
                    <a:p>
                      <a:pPr algn="r" fontAlgn="ctr"/>
                      <a:r>
                        <a:rPr lang="en-US" sz="1200" u="none" strike="noStrike" dirty="0">
                          <a:effectLst/>
                        </a:rPr>
                        <a:t>Add Cash Held for Liabilities</a:t>
                      </a:r>
                      <a:endParaRPr lang="en-US" sz="1200" b="0" i="0" u="none" strike="noStrike" dirty="0">
                        <a:solidFill>
                          <a:srgbClr val="000000"/>
                        </a:solidFill>
                        <a:effectLst/>
                        <a:latin typeface="Calibri" panose="020F0502020204030204" pitchFamily="34" charset="0"/>
                      </a:endParaRPr>
                    </a:p>
                  </a:txBody>
                  <a:tcPr marL="7511" marR="7511" marT="7511" marB="0" anchor="ctr">
                    <a:lnR w="12700" cap="flat" cmpd="sng" algn="ctr">
                      <a:solidFill>
                        <a:schemeClr val="bg1"/>
                      </a:solidFill>
                      <a:prstDash val="solid"/>
                      <a:round/>
                      <a:headEnd type="none" w="med" len="med"/>
                      <a:tailEnd type="none" w="med" len="med"/>
                    </a:lnR>
                  </a:tcPr>
                </a:tc>
                <a:tc gridSpan="2">
                  <a:txBody>
                    <a:bodyPr/>
                    <a:lstStyle/>
                    <a:p>
                      <a:pPr algn="l" fontAlgn="ctr"/>
                      <a:r>
                        <a:rPr lang="en-US" sz="1200" u="none" strike="noStrike" dirty="0">
                          <a:effectLst/>
                        </a:rPr>
                        <a:t> $           6,528 </a:t>
                      </a:r>
                      <a:endParaRPr lang="en-US" sz="1200" b="0" i="0" u="none" strike="noStrike" dirty="0">
                        <a:solidFill>
                          <a:srgbClr val="000000"/>
                        </a:solidFill>
                        <a:effectLst/>
                        <a:latin typeface="Calibri" panose="020F0502020204030204" pitchFamily="34" charset="0"/>
                      </a:endParaRPr>
                    </a:p>
                  </a:txBody>
                  <a:tcPr marL="7511" marR="7511" marT="7511" marB="0"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tcPr>
                </a:tc>
                <a:tc hMerge="1">
                  <a:txBody>
                    <a:bodyPr/>
                    <a:lstStyle/>
                    <a:p>
                      <a:endParaRPr lang="en-US"/>
                    </a:p>
                  </a:txBody>
                  <a:tcPr/>
                </a:tc>
                <a:tc gridSpan="2">
                  <a:txBody>
                    <a:bodyPr/>
                    <a:lstStyle/>
                    <a:p>
                      <a:pPr algn="l" fontAlgn="ctr"/>
                      <a:r>
                        <a:rPr lang="en-US" sz="1200" u="none" strike="noStrike" dirty="0">
                          <a:effectLst/>
                        </a:rPr>
                        <a:t>  $           6,528 </a:t>
                      </a:r>
                      <a:endParaRPr lang="en-US" sz="1200" b="0" i="0" u="none" strike="noStrike" dirty="0">
                        <a:solidFill>
                          <a:srgbClr val="000000"/>
                        </a:solidFill>
                        <a:effectLst/>
                        <a:latin typeface="Calibri" panose="020F0502020204030204" pitchFamily="34" charset="0"/>
                      </a:endParaRPr>
                    </a:p>
                  </a:txBody>
                  <a:tcPr marL="7511" marR="7511" marT="7511" marB="0" anchor="ctr">
                    <a:lnL w="76200" cap="flat" cmpd="sng" algn="ctr">
                      <a:solidFill>
                        <a:schemeClr val="bg1"/>
                      </a:solidFill>
                      <a:prstDash val="solid"/>
                      <a:round/>
                      <a:headEnd type="none" w="med" len="med"/>
                      <a:tailEnd type="none" w="med" len="med"/>
                    </a:lnL>
                  </a:tcPr>
                </a:tc>
                <a:tc hMerge="1">
                  <a:txBody>
                    <a:bodyPr/>
                    <a:lstStyle/>
                    <a:p>
                      <a:endParaRPr lang="en-US"/>
                    </a:p>
                  </a:txBody>
                  <a:tcPr/>
                </a:tc>
                <a:extLst>
                  <a:ext uri="{0D108BD9-81ED-4DB2-BD59-A6C34878D82A}">
                    <a16:rowId xmlns:a16="http://schemas.microsoft.com/office/drawing/2014/main" val="1240694115"/>
                  </a:ext>
                </a:extLst>
              </a:tr>
              <a:tr h="271695">
                <a:tc>
                  <a:txBody>
                    <a:bodyPr/>
                    <a:lstStyle/>
                    <a:p>
                      <a:pPr algn="r" fontAlgn="ctr"/>
                      <a:r>
                        <a:rPr lang="en-US" sz="1200" u="none" strike="noStrike" dirty="0">
                          <a:effectLst/>
                        </a:rPr>
                        <a:t>Add Cash Held for Deferred Inflows</a:t>
                      </a:r>
                      <a:endParaRPr lang="en-US" sz="1200" b="0" i="0" u="none" strike="noStrike" dirty="0">
                        <a:solidFill>
                          <a:srgbClr val="000000"/>
                        </a:solidFill>
                        <a:effectLst/>
                        <a:latin typeface="Calibri" panose="020F0502020204030204" pitchFamily="34" charset="0"/>
                      </a:endParaRPr>
                    </a:p>
                  </a:txBody>
                  <a:tcPr marL="7511" marR="7511" marT="7511" marB="0" anchor="ctr">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gridSpan="2">
                  <a:txBody>
                    <a:bodyPr/>
                    <a:lstStyle/>
                    <a:p>
                      <a:pPr algn="l" fontAlgn="ctr"/>
                      <a:r>
                        <a:rPr lang="en-US" sz="1200" u="none" strike="noStrike" dirty="0">
                          <a:effectLst/>
                        </a:rPr>
                        <a:t>                                                                - </a:t>
                      </a:r>
                      <a:endParaRPr lang="en-US" sz="1200" b="0" i="0" u="none" strike="noStrike" dirty="0">
                        <a:solidFill>
                          <a:srgbClr val="000000"/>
                        </a:solidFill>
                        <a:effectLst/>
                        <a:latin typeface="Calibri" panose="020F0502020204030204" pitchFamily="34" charset="0"/>
                      </a:endParaRPr>
                    </a:p>
                  </a:txBody>
                  <a:tcPr marL="7511" marR="7511" marT="7511" marB="0"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hMerge="1">
                  <a:txBody>
                    <a:bodyPr/>
                    <a:lstStyle/>
                    <a:p>
                      <a:endParaRPr lang="en-US"/>
                    </a:p>
                  </a:txBody>
                  <a:tcPr/>
                </a:tc>
                <a:tc gridSpan="2">
                  <a:txBody>
                    <a:bodyPr/>
                    <a:lstStyle/>
                    <a:p>
                      <a:pPr algn="ctr" fontAlgn="ctr"/>
                      <a:r>
                        <a:rPr lang="en-US" sz="1200" u="none" strike="noStrike" dirty="0">
                          <a:effectLst/>
                        </a:rPr>
                        <a:t>                                                                - </a:t>
                      </a:r>
                      <a:endParaRPr lang="en-US" sz="1200" b="0" i="0" u="none" strike="noStrike" dirty="0">
                        <a:solidFill>
                          <a:srgbClr val="000000"/>
                        </a:solidFill>
                        <a:effectLst/>
                        <a:latin typeface="Calibri" panose="020F0502020204030204" pitchFamily="34" charset="0"/>
                      </a:endParaRPr>
                    </a:p>
                  </a:txBody>
                  <a:tcPr marL="7511" marR="7511" marT="7511" marB="0" anchor="ctr">
                    <a:lnL w="762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827030126"/>
                  </a:ext>
                </a:extLst>
              </a:tr>
              <a:tr h="271695">
                <a:tc>
                  <a:txBody>
                    <a:bodyPr/>
                    <a:lstStyle/>
                    <a:p>
                      <a:pPr algn="r" fontAlgn="ctr"/>
                      <a:r>
                        <a:rPr lang="en-US" sz="1200" b="1" u="none" strike="noStrike" dirty="0">
                          <a:effectLst/>
                        </a:rPr>
                        <a:t>Projected Cash at June 30th</a:t>
                      </a:r>
                      <a:endParaRPr lang="en-US" sz="1200" b="1" i="0" u="none" strike="noStrike" dirty="0">
                        <a:solidFill>
                          <a:srgbClr val="000000"/>
                        </a:solidFill>
                        <a:effectLst/>
                        <a:latin typeface="Calibri" panose="020F0502020204030204" pitchFamily="34" charset="0"/>
                      </a:endParaRPr>
                    </a:p>
                  </a:txBody>
                  <a:tcPr marL="7511" marR="7511" marT="7511" marB="0" anchor="ctr">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chemeClr val="bg2">
                        <a:lumMod val="20000"/>
                        <a:lumOff val="80000"/>
                      </a:schemeClr>
                    </a:solidFill>
                  </a:tcPr>
                </a:tc>
                <a:tc gridSpan="2">
                  <a:txBody>
                    <a:bodyPr/>
                    <a:lstStyle/>
                    <a:p>
                      <a:pPr algn="l" fontAlgn="ctr"/>
                      <a:r>
                        <a:rPr lang="en-US" sz="1200" b="1" u="none" strike="noStrike" dirty="0">
                          <a:effectLst/>
                        </a:rPr>
                        <a:t> $    1,498,562 </a:t>
                      </a:r>
                      <a:endParaRPr lang="en-US" sz="1200" b="1" i="0" u="none" strike="noStrike" dirty="0">
                        <a:solidFill>
                          <a:srgbClr val="000000"/>
                        </a:solidFill>
                        <a:effectLst/>
                        <a:latin typeface="Calibri" panose="020F0502020204030204" pitchFamily="34" charset="0"/>
                      </a:endParaRPr>
                    </a:p>
                  </a:txBody>
                  <a:tcPr marL="7511" marR="7511" marT="7511" marB="0" anchor="ctr">
                    <a:lnL w="127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solidFill>
                      <a:schemeClr val="bg2">
                        <a:lumMod val="20000"/>
                        <a:lumOff val="80000"/>
                      </a:schemeClr>
                    </a:solidFill>
                  </a:tcPr>
                </a:tc>
                <a:tc hMerge="1">
                  <a:txBody>
                    <a:bodyPr/>
                    <a:lstStyle/>
                    <a:p>
                      <a:endParaRPr lang="en-US"/>
                    </a:p>
                  </a:txBody>
                  <a:tcPr/>
                </a:tc>
                <a:tc gridSpan="2">
                  <a:txBody>
                    <a:bodyPr/>
                    <a:lstStyle/>
                    <a:p>
                      <a:pPr algn="l" fontAlgn="ctr"/>
                      <a:r>
                        <a:rPr lang="en-US" sz="1200" b="1" u="none" strike="noStrike" dirty="0">
                          <a:effectLst/>
                        </a:rPr>
                        <a:t> $   1,478,977 </a:t>
                      </a:r>
                      <a:endParaRPr lang="en-US" sz="1200" b="1" i="0" u="none" strike="noStrike" dirty="0">
                        <a:solidFill>
                          <a:srgbClr val="000000"/>
                        </a:solidFill>
                        <a:effectLst/>
                        <a:latin typeface="Calibri" panose="020F0502020204030204" pitchFamily="34" charset="0"/>
                      </a:endParaRPr>
                    </a:p>
                  </a:txBody>
                  <a:tcPr marL="7511" marR="7511" marT="7511" marB="0" anchor="ctr">
                    <a:lnL w="762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solidFill>
                      <a:schemeClr val="bg2">
                        <a:lumMod val="20000"/>
                        <a:lumOff val="80000"/>
                      </a:schemeClr>
                    </a:solidFill>
                  </a:tcPr>
                </a:tc>
                <a:tc hMerge="1">
                  <a:txBody>
                    <a:bodyPr/>
                    <a:lstStyle/>
                    <a:p>
                      <a:endParaRPr lang="en-US"/>
                    </a:p>
                  </a:txBody>
                  <a:tcPr/>
                </a:tc>
                <a:extLst>
                  <a:ext uri="{0D108BD9-81ED-4DB2-BD59-A6C34878D82A}">
                    <a16:rowId xmlns:a16="http://schemas.microsoft.com/office/drawing/2014/main" val="3427109630"/>
                  </a:ext>
                </a:extLst>
              </a:tr>
            </a:tbl>
          </a:graphicData>
        </a:graphic>
      </p:graphicFrame>
      <p:sp>
        <p:nvSpPr>
          <p:cNvPr id="4" name="Slide Number Placeholder 3">
            <a:extLst>
              <a:ext uri="{FF2B5EF4-FFF2-40B4-BE49-F238E27FC236}">
                <a16:creationId xmlns:a16="http://schemas.microsoft.com/office/drawing/2014/main" id="{A93861AA-AF02-481A-969A-FBFE42F2F7F7}"/>
              </a:ext>
            </a:extLst>
          </p:cNvPr>
          <p:cNvSpPr>
            <a:spLocks noGrp="1"/>
          </p:cNvSpPr>
          <p:nvPr>
            <p:ph type="sldNum" sz="quarter" idx="12"/>
          </p:nvPr>
        </p:nvSpPr>
        <p:spPr/>
        <p:txBody>
          <a:bodyPr/>
          <a:lstStyle/>
          <a:p>
            <a:fld id="{18362CF7-34D8-4635-A9AE-FBAFA8966551}" type="slidenum">
              <a:rPr lang="en-US" smtClean="0"/>
              <a:t>9</a:t>
            </a:fld>
            <a:endParaRPr lang="en-US"/>
          </a:p>
        </p:txBody>
      </p:sp>
    </p:spTree>
    <p:extLst>
      <p:ext uri="{BB962C8B-B14F-4D97-AF65-F5344CB8AC3E}">
        <p14:creationId xmlns:p14="http://schemas.microsoft.com/office/powerpoint/2010/main" val="22087810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Electronic Presentation Guidelines 2019</Template>
  <TotalTime>18531</TotalTime>
  <Words>1655</Words>
  <Application>Microsoft Office PowerPoint</Application>
  <PresentationFormat>On-screen Show (16:9)</PresentationFormat>
  <Paragraphs>332</Paragraphs>
  <Slides>10</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ARTICLE 25   Authorize Expenditure from PEG Access &amp; Cable-Related Fund</vt:lpstr>
      <vt:lpstr>PowerPoint Presentation</vt:lpstr>
      <vt:lpstr>PowerPoint Presentation</vt:lpstr>
      <vt:lpstr>PowerPoint Presentation</vt:lpstr>
      <vt:lpstr>PowerPoint Presentation</vt:lpstr>
      <vt:lpstr>PowerPoint Presentation</vt:lpstr>
      <vt:lpstr>PowerPoint Presentation</vt:lpstr>
      <vt:lpstr>Cash Position at Years’ End</vt:lpstr>
      <vt:lpstr>PowerPoint Presentation</vt:lpstr>
      <vt:lpstr>ARTICLE 25   Authorize Expenditure from PEG Access &amp; Cable-Related Fund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Presentation Guidelines</dc:title>
  <dc:creator>Carmin Reiss</dc:creator>
  <cp:lastModifiedBy>Kate Hodges</cp:lastModifiedBy>
  <cp:revision>199</cp:revision>
  <cp:lastPrinted>2020-05-05T14:56:36Z</cp:lastPrinted>
  <dcterms:created xsi:type="dcterms:W3CDTF">2018-11-06T01:42:37Z</dcterms:created>
  <dcterms:modified xsi:type="dcterms:W3CDTF">2021-05-12T00:54:59Z</dcterms:modified>
</cp:coreProperties>
</file>