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ags/tag7.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8.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6" r:id="rId2"/>
    <p:sldId id="283" r:id="rId3"/>
    <p:sldId id="268" r:id="rId4"/>
    <p:sldId id="269" r:id="rId5"/>
    <p:sldId id="270" r:id="rId6"/>
    <p:sldId id="278" r:id="rId7"/>
    <p:sldId id="285" r:id="rId8"/>
    <p:sldId id="284" r:id="rId9"/>
    <p:sldId id="276" r:id="rId10"/>
    <p:sldId id="281" r:id="rId11"/>
    <p:sldId id="274" r:id="rId12"/>
    <p:sldId id="280" r:id="rId13"/>
    <p:sldId id="287" r:id="rId14"/>
  </p:sldIdLst>
  <p:sldSz cx="9144000" cy="5143500" type="screen16x9"/>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576"/>
    <a:srgbClr val="1D3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53010" autoAdjust="0"/>
  </p:normalViewPr>
  <p:slideViewPr>
    <p:cSldViewPr>
      <p:cViewPr varScale="1">
        <p:scale>
          <a:sx n="51" d="100"/>
          <a:sy n="51" d="100"/>
        </p:scale>
        <p:origin x="1020" y="60"/>
      </p:cViewPr>
      <p:guideLst>
        <p:guide orient="horz" pos="1620"/>
        <p:guide pos="2880"/>
      </p:guideLst>
    </p:cSldViewPr>
  </p:slideViewPr>
  <p:notesTextViewPr>
    <p:cViewPr>
      <p:scale>
        <a:sx n="1" d="1"/>
        <a:sy n="1" d="1"/>
      </p:scale>
      <p:origin x="0" y="0"/>
    </p:cViewPr>
  </p:notesTextViewPr>
  <p:notesViewPr>
    <p:cSldViewPr>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PARADOX\CPW%20Solid%20Waste%20Recycling\From%20Pluto\Subscription\Current%20Subscribers%20List\Fiscal%20Year%20Subscription%20Statist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a:t>Tonnage and Recycling Rate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 (2)'!$B$1</c:f>
              <c:strCache>
                <c:ptCount val="1"/>
                <c:pt idx="0">
                  <c:v>Trash (tons)</c:v>
                </c:pt>
              </c:strCache>
            </c:strRef>
          </c:tx>
          <c:spPr>
            <a:solidFill>
              <a:srgbClr val="92D050"/>
            </a:solidFill>
            <a:ln>
              <a:noFill/>
            </a:ln>
            <a:effectLst/>
          </c:spPr>
          <c:invertIfNegative val="0"/>
          <c:cat>
            <c:strRef>
              <c:f>'Sheet1 (2)'!$A$2:$A$23</c:f>
              <c:strCache>
                <c:ptCount val="22"/>
                <c:pt idx="0">
                  <c:v>FY99</c:v>
                </c:pt>
                <c:pt idx="1">
                  <c:v>FY00</c:v>
                </c:pt>
                <c:pt idx="2">
                  <c:v>FY01</c:v>
                </c:pt>
                <c:pt idx="3">
                  <c:v>FY02</c:v>
                </c:pt>
                <c:pt idx="4">
                  <c:v>FY03</c:v>
                </c:pt>
                <c:pt idx="5">
                  <c:v>FY04</c:v>
                </c:pt>
                <c:pt idx="6">
                  <c:v>FY05</c:v>
                </c:pt>
                <c:pt idx="7">
                  <c:v>FY06</c:v>
                </c:pt>
                <c:pt idx="8">
                  <c:v>FY07</c:v>
                </c:pt>
                <c:pt idx="9">
                  <c:v>FY08</c:v>
                </c:pt>
                <c:pt idx="10">
                  <c:v>FY09</c:v>
                </c:pt>
                <c:pt idx="11">
                  <c:v>FY10</c:v>
                </c:pt>
                <c:pt idx="12">
                  <c:v>FY11</c:v>
                </c:pt>
                <c:pt idx="13">
                  <c:v>FY12</c:v>
                </c:pt>
                <c:pt idx="14">
                  <c:v>FY13</c:v>
                </c:pt>
                <c:pt idx="15">
                  <c:v>FY14</c:v>
                </c:pt>
                <c:pt idx="16">
                  <c:v>FY15</c:v>
                </c:pt>
                <c:pt idx="17">
                  <c:v>FY16</c:v>
                </c:pt>
                <c:pt idx="18">
                  <c:v>FY17</c:v>
                </c:pt>
                <c:pt idx="19">
                  <c:v>FY18</c:v>
                </c:pt>
                <c:pt idx="20">
                  <c:v>FY19</c:v>
                </c:pt>
                <c:pt idx="21">
                  <c:v>FY20</c:v>
                </c:pt>
              </c:strCache>
            </c:strRef>
          </c:cat>
          <c:val>
            <c:numRef>
              <c:f>'Sheet1 (2)'!$B$2:$B$23</c:f>
              <c:numCache>
                <c:formatCode>#,##0</c:formatCode>
                <c:ptCount val="22"/>
                <c:pt idx="0">
                  <c:v>2173</c:v>
                </c:pt>
                <c:pt idx="1">
                  <c:v>2254</c:v>
                </c:pt>
                <c:pt idx="2">
                  <c:v>2269</c:v>
                </c:pt>
                <c:pt idx="3">
                  <c:v>2267</c:v>
                </c:pt>
                <c:pt idx="4">
                  <c:v>2376</c:v>
                </c:pt>
                <c:pt idx="5">
                  <c:v>2380</c:v>
                </c:pt>
                <c:pt idx="6">
                  <c:v>2571</c:v>
                </c:pt>
                <c:pt idx="7">
                  <c:v>2551</c:v>
                </c:pt>
                <c:pt idx="8">
                  <c:v>2559</c:v>
                </c:pt>
                <c:pt idx="9">
                  <c:v>2467</c:v>
                </c:pt>
                <c:pt idx="10">
                  <c:v>2387</c:v>
                </c:pt>
                <c:pt idx="11">
                  <c:v>2426</c:v>
                </c:pt>
                <c:pt idx="12">
                  <c:v>2483</c:v>
                </c:pt>
                <c:pt idx="13">
                  <c:v>2484</c:v>
                </c:pt>
                <c:pt idx="14">
                  <c:v>2513</c:v>
                </c:pt>
                <c:pt idx="15">
                  <c:v>2544</c:v>
                </c:pt>
                <c:pt idx="16">
                  <c:v>2574</c:v>
                </c:pt>
                <c:pt idx="17">
                  <c:v>2581</c:v>
                </c:pt>
                <c:pt idx="18">
                  <c:v>2548</c:v>
                </c:pt>
                <c:pt idx="19">
                  <c:v>2637</c:v>
                </c:pt>
                <c:pt idx="20">
                  <c:v>2619</c:v>
                </c:pt>
                <c:pt idx="21">
                  <c:v>2563</c:v>
                </c:pt>
              </c:numCache>
            </c:numRef>
          </c:val>
          <c:extLst>
            <c:ext xmlns:c16="http://schemas.microsoft.com/office/drawing/2014/chart" uri="{C3380CC4-5D6E-409C-BE32-E72D297353CC}">
              <c16:uniqueId val="{00000000-2864-4B65-90CB-0D38A6C3824B}"/>
            </c:ext>
          </c:extLst>
        </c:ser>
        <c:ser>
          <c:idx val="1"/>
          <c:order val="1"/>
          <c:tx>
            <c:strRef>
              <c:f>'Sheet1 (2)'!$C$1</c:f>
              <c:strCache>
                <c:ptCount val="1"/>
                <c:pt idx="0">
                  <c:v>Recycling (tons)</c:v>
                </c:pt>
              </c:strCache>
            </c:strRef>
          </c:tx>
          <c:spPr>
            <a:solidFill>
              <a:srgbClr val="00B0F0"/>
            </a:solidFill>
            <a:ln>
              <a:noFill/>
            </a:ln>
            <a:effectLst/>
          </c:spPr>
          <c:invertIfNegative val="0"/>
          <c:cat>
            <c:strRef>
              <c:f>'Sheet1 (2)'!$A$2:$A$23</c:f>
              <c:strCache>
                <c:ptCount val="22"/>
                <c:pt idx="0">
                  <c:v>FY99</c:v>
                </c:pt>
                <c:pt idx="1">
                  <c:v>FY00</c:v>
                </c:pt>
                <c:pt idx="2">
                  <c:v>FY01</c:v>
                </c:pt>
                <c:pt idx="3">
                  <c:v>FY02</c:v>
                </c:pt>
                <c:pt idx="4">
                  <c:v>FY03</c:v>
                </c:pt>
                <c:pt idx="5">
                  <c:v>FY04</c:v>
                </c:pt>
                <c:pt idx="6">
                  <c:v>FY05</c:v>
                </c:pt>
                <c:pt idx="7">
                  <c:v>FY06</c:v>
                </c:pt>
                <c:pt idx="8">
                  <c:v>FY07</c:v>
                </c:pt>
                <c:pt idx="9">
                  <c:v>FY08</c:v>
                </c:pt>
                <c:pt idx="10">
                  <c:v>FY09</c:v>
                </c:pt>
                <c:pt idx="11">
                  <c:v>FY10</c:v>
                </c:pt>
                <c:pt idx="12">
                  <c:v>FY11</c:v>
                </c:pt>
                <c:pt idx="13">
                  <c:v>FY12</c:v>
                </c:pt>
                <c:pt idx="14">
                  <c:v>FY13</c:v>
                </c:pt>
                <c:pt idx="15">
                  <c:v>FY14</c:v>
                </c:pt>
                <c:pt idx="16">
                  <c:v>FY15</c:v>
                </c:pt>
                <c:pt idx="17">
                  <c:v>FY16</c:v>
                </c:pt>
                <c:pt idx="18">
                  <c:v>FY17</c:v>
                </c:pt>
                <c:pt idx="19">
                  <c:v>FY18</c:v>
                </c:pt>
                <c:pt idx="20">
                  <c:v>FY19</c:v>
                </c:pt>
                <c:pt idx="21">
                  <c:v>FY20</c:v>
                </c:pt>
              </c:strCache>
            </c:strRef>
          </c:cat>
          <c:val>
            <c:numRef>
              <c:f>'Sheet1 (2)'!$C$2:$C$23</c:f>
              <c:numCache>
                <c:formatCode>#,##0</c:formatCode>
                <c:ptCount val="22"/>
                <c:pt idx="0">
                  <c:v>1598</c:v>
                </c:pt>
                <c:pt idx="1">
                  <c:v>1809</c:v>
                </c:pt>
                <c:pt idx="2">
                  <c:v>1830</c:v>
                </c:pt>
                <c:pt idx="3">
                  <c:v>1902</c:v>
                </c:pt>
                <c:pt idx="4">
                  <c:v>1954</c:v>
                </c:pt>
                <c:pt idx="5">
                  <c:v>1975</c:v>
                </c:pt>
                <c:pt idx="6">
                  <c:v>1998</c:v>
                </c:pt>
                <c:pt idx="7">
                  <c:v>1981</c:v>
                </c:pt>
                <c:pt idx="8">
                  <c:v>1982</c:v>
                </c:pt>
                <c:pt idx="9">
                  <c:v>2025</c:v>
                </c:pt>
                <c:pt idx="10">
                  <c:v>1864</c:v>
                </c:pt>
                <c:pt idx="11">
                  <c:v>1810</c:v>
                </c:pt>
                <c:pt idx="12">
                  <c:v>1780</c:v>
                </c:pt>
                <c:pt idx="13">
                  <c:v>1794</c:v>
                </c:pt>
                <c:pt idx="14">
                  <c:v>1734</c:v>
                </c:pt>
                <c:pt idx="15">
                  <c:v>1760</c:v>
                </c:pt>
                <c:pt idx="16">
                  <c:v>1768</c:v>
                </c:pt>
                <c:pt idx="17">
                  <c:v>1761</c:v>
                </c:pt>
                <c:pt idx="18">
                  <c:v>1716</c:v>
                </c:pt>
                <c:pt idx="19">
                  <c:v>1720</c:v>
                </c:pt>
                <c:pt idx="20">
                  <c:v>1618</c:v>
                </c:pt>
                <c:pt idx="21">
                  <c:v>1616</c:v>
                </c:pt>
              </c:numCache>
            </c:numRef>
          </c:val>
          <c:extLst>
            <c:ext xmlns:c16="http://schemas.microsoft.com/office/drawing/2014/chart" uri="{C3380CC4-5D6E-409C-BE32-E72D297353CC}">
              <c16:uniqueId val="{00000001-2864-4B65-90CB-0D38A6C3824B}"/>
            </c:ext>
          </c:extLst>
        </c:ser>
        <c:dLbls>
          <c:showLegendKey val="0"/>
          <c:showVal val="0"/>
          <c:showCatName val="0"/>
          <c:showSerName val="0"/>
          <c:showPercent val="0"/>
          <c:showBubbleSize val="0"/>
        </c:dLbls>
        <c:gapWidth val="150"/>
        <c:overlap val="100"/>
        <c:axId val="829659680"/>
        <c:axId val="829661344"/>
      </c:barChart>
      <c:lineChart>
        <c:grouping val="standard"/>
        <c:varyColors val="0"/>
        <c:ser>
          <c:idx val="2"/>
          <c:order val="2"/>
          <c:tx>
            <c:strRef>
              <c:f>'Sheet1 (2)'!$D$1</c:f>
              <c:strCache>
                <c:ptCount val="1"/>
                <c:pt idx="0">
                  <c:v>% Recycled</c:v>
                </c:pt>
              </c:strCache>
            </c:strRef>
          </c:tx>
          <c:spPr>
            <a:ln w="28575" cap="rnd">
              <a:solidFill>
                <a:schemeClr val="accent2"/>
              </a:solidFill>
              <a:round/>
            </a:ln>
            <a:effectLst/>
          </c:spPr>
          <c:marker>
            <c:symbol val="none"/>
          </c:marker>
          <c:val>
            <c:numRef>
              <c:f>'Sheet1 (2)'!$D$2:$D$23</c:f>
              <c:numCache>
                <c:formatCode>0%</c:formatCode>
                <c:ptCount val="22"/>
                <c:pt idx="0">
                  <c:v>0.42</c:v>
                </c:pt>
                <c:pt idx="1">
                  <c:v>0.45</c:v>
                </c:pt>
                <c:pt idx="2">
                  <c:v>0.45</c:v>
                </c:pt>
                <c:pt idx="3">
                  <c:v>0.46</c:v>
                </c:pt>
                <c:pt idx="4">
                  <c:v>0.45</c:v>
                </c:pt>
                <c:pt idx="5">
                  <c:v>0.45</c:v>
                </c:pt>
                <c:pt idx="6">
                  <c:v>0.44</c:v>
                </c:pt>
                <c:pt idx="7">
                  <c:v>0.44</c:v>
                </c:pt>
                <c:pt idx="8">
                  <c:v>0.44</c:v>
                </c:pt>
                <c:pt idx="9">
                  <c:v>0.45</c:v>
                </c:pt>
                <c:pt idx="10">
                  <c:v>0.44</c:v>
                </c:pt>
                <c:pt idx="11">
                  <c:v>0.43</c:v>
                </c:pt>
                <c:pt idx="12">
                  <c:v>0.42</c:v>
                </c:pt>
                <c:pt idx="13">
                  <c:v>0.42</c:v>
                </c:pt>
                <c:pt idx="14">
                  <c:v>0.41</c:v>
                </c:pt>
                <c:pt idx="15">
                  <c:v>0.41</c:v>
                </c:pt>
                <c:pt idx="16">
                  <c:v>0.4</c:v>
                </c:pt>
                <c:pt idx="17">
                  <c:v>0.4</c:v>
                </c:pt>
                <c:pt idx="18">
                  <c:v>0.4</c:v>
                </c:pt>
                <c:pt idx="19">
                  <c:v>0.39</c:v>
                </c:pt>
                <c:pt idx="20">
                  <c:v>0.38</c:v>
                </c:pt>
                <c:pt idx="21">
                  <c:v>0.39</c:v>
                </c:pt>
              </c:numCache>
            </c:numRef>
          </c:val>
          <c:smooth val="0"/>
          <c:extLst>
            <c:ext xmlns:c16="http://schemas.microsoft.com/office/drawing/2014/chart" uri="{C3380CC4-5D6E-409C-BE32-E72D297353CC}">
              <c16:uniqueId val="{00000002-2864-4B65-90CB-0D38A6C3824B}"/>
            </c:ext>
          </c:extLst>
        </c:ser>
        <c:dLbls>
          <c:showLegendKey val="0"/>
          <c:showVal val="0"/>
          <c:showCatName val="0"/>
          <c:showSerName val="0"/>
          <c:showPercent val="0"/>
          <c:showBubbleSize val="0"/>
        </c:dLbls>
        <c:marker val="1"/>
        <c:smooth val="0"/>
        <c:axId val="754526480"/>
        <c:axId val="754536880"/>
      </c:lineChart>
      <c:catAx>
        <c:axId val="82965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29661344"/>
        <c:crosses val="autoZero"/>
        <c:auto val="1"/>
        <c:lblAlgn val="ctr"/>
        <c:lblOffset val="100"/>
        <c:noMultiLvlLbl val="0"/>
      </c:catAx>
      <c:valAx>
        <c:axId val="829661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Waste Tonnage</a:t>
                </a:r>
              </a:p>
            </c:rich>
          </c:tx>
          <c:layout>
            <c:manualLayout>
              <c:xMode val="edge"/>
              <c:yMode val="edge"/>
              <c:x val="7.4729992652079139E-3"/>
              <c:y val="0.2202979767535402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9659680"/>
        <c:crosses val="autoZero"/>
        <c:crossBetween val="between"/>
      </c:valAx>
      <c:valAx>
        <c:axId val="754536880"/>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Recycle Rate</a:t>
                </a:r>
              </a:p>
            </c:rich>
          </c:tx>
          <c:layout>
            <c:manualLayout>
              <c:xMode val="edge"/>
              <c:yMode val="edge"/>
              <c:x val="0.95146190308301015"/>
              <c:y val="0.3307790172061825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54526480"/>
        <c:crosses val="max"/>
        <c:crossBetween val="between"/>
      </c:valAx>
      <c:catAx>
        <c:axId val="754526480"/>
        <c:scaling>
          <c:orientation val="minMax"/>
        </c:scaling>
        <c:delete val="1"/>
        <c:axPos val="b"/>
        <c:majorTickMark val="out"/>
        <c:minorTickMark val="none"/>
        <c:tickLblPos val="nextTo"/>
        <c:crossAx val="7545368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FY19</c:v>
                </c:pt>
              </c:strCache>
            </c:strRef>
          </c:tx>
          <c:invertIfNegative val="0"/>
          <c:cat>
            <c:strRef>
              <c:f>Sheet1!$A$2:$A$5</c:f>
              <c:strCache>
                <c:ptCount val="4"/>
                <c:pt idx="0">
                  <c:v>TOWN</c:v>
                </c:pt>
                <c:pt idx="1">
                  <c:v>Mr. Trashman</c:v>
                </c:pt>
                <c:pt idx="2">
                  <c:v>Moreau &amp; Son</c:v>
                </c:pt>
                <c:pt idx="3">
                  <c:v>Barry Brothers/Orifice</c:v>
                </c:pt>
              </c:strCache>
            </c:strRef>
          </c:cat>
          <c:val>
            <c:numRef>
              <c:f>Sheet1!$B$2:$B$5</c:f>
              <c:numCache>
                <c:formatCode>_("$"* #,##0_);_("$"* \(#,##0\);_("$"* "-"??_);_(@_)</c:formatCode>
                <c:ptCount val="4"/>
                <c:pt idx="0">
                  <c:v>368.08</c:v>
                </c:pt>
                <c:pt idx="1">
                  <c:v>468</c:v>
                </c:pt>
                <c:pt idx="2">
                  <c:v>480</c:v>
                </c:pt>
                <c:pt idx="3">
                  <c:v>528</c:v>
                </c:pt>
              </c:numCache>
            </c:numRef>
          </c:val>
          <c:extLst>
            <c:ext xmlns:c16="http://schemas.microsoft.com/office/drawing/2014/chart" uri="{C3380CC4-5D6E-409C-BE32-E72D297353CC}">
              <c16:uniqueId val="{00000000-7814-4165-BD35-76317C137C6E}"/>
            </c:ext>
          </c:extLst>
        </c:ser>
        <c:ser>
          <c:idx val="1"/>
          <c:order val="1"/>
          <c:tx>
            <c:strRef>
              <c:f>Sheet1!$C$1</c:f>
              <c:strCache>
                <c:ptCount val="1"/>
                <c:pt idx="0">
                  <c:v>FY20</c:v>
                </c:pt>
              </c:strCache>
            </c:strRef>
          </c:tx>
          <c:invertIfNegative val="0"/>
          <c:cat>
            <c:strRef>
              <c:f>Sheet1!$A$2:$A$5</c:f>
              <c:strCache>
                <c:ptCount val="4"/>
                <c:pt idx="0">
                  <c:v>TOWN</c:v>
                </c:pt>
                <c:pt idx="1">
                  <c:v>Mr. Trashman</c:v>
                </c:pt>
                <c:pt idx="2">
                  <c:v>Moreau &amp; Son</c:v>
                </c:pt>
                <c:pt idx="3">
                  <c:v>Barry Brothers/Orifice</c:v>
                </c:pt>
              </c:strCache>
            </c:strRef>
          </c:cat>
          <c:val>
            <c:numRef>
              <c:f>Sheet1!$C$2:$C$5</c:f>
              <c:numCache>
                <c:formatCode>_("$"* #,##0_);_("$"* \(#,##0\);_("$"* "-"??_);_(@_)</c:formatCode>
                <c:ptCount val="4"/>
                <c:pt idx="0">
                  <c:v>378.08</c:v>
                </c:pt>
                <c:pt idx="1">
                  <c:v>480</c:v>
                </c:pt>
                <c:pt idx="2">
                  <c:v>480</c:v>
                </c:pt>
                <c:pt idx="3">
                  <c:v>528</c:v>
                </c:pt>
              </c:numCache>
            </c:numRef>
          </c:val>
          <c:extLst>
            <c:ext xmlns:c16="http://schemas.microsoft.com/office/drawing/2014/chart" uri="{C3380CC4-5D6E-409C-BE32-E72D297353CC}">
              <c16:uniqueId val="{00000001-7814-4165-BD35-76317C137C6E}"/>
            </c:ext>
          </c:extLst>
        </c:ser>
        <c:ser>
          <c:idx val="2"/>
          <c:order val="2"/>
          <c:tx>
            <c:strRef>
              <c:f>Sheet1!$D$1</c:f>
              <c:strCache>
                <c:ptCount val="1"/>
                <c:pt idx="0">
                  <c:v>FY21</c:v>
                </c:pt>
              </c:strCache>
            </c:strRef>
          </c:tx>
          <c:invertIfNegative val="0"/>
          <c:cat>
            <c:strRef>
              <c:f>Sheet1!$A$2:$A$5</c:f>
              <c:strCache>
                <c:ptCount val="4"/>
                <c:pt idx="0">
                  <c:v>TOWN</c:v>
                </c:pt>
                <c:pt idx="1">
                  <c:v>Mr. Trashman</c:v>
                </c:pt>
                <c:pt idx="2">
                  <c:v>Moreau &amp; Son</c:v>
                </c:pt>
                <c:pt idx="3">
                  <c:v>Barry Brothers/Orifice</c:v>
                </c:pt>
              </c:strCache>
            </c:strRef>
          </c:cat>
          <c:val>
            <c:numRef>
              <c:f>Sheet1!$D$2:$D$5</c:f>
              <c:numCache>
                <c:formatCode>_("$"* #,##0_);_("$"* \(#,##0\);_("$"* "-"??_);_(@_)</c:formatCode>
                <c:ptCount val="4"/>
                <c:pt idx="0">
                  <c:v>409.3</c:v>
                </c:pt>
                <c:pt idx="1">
                  <c:v>492</c:v>
                </c:pt>
                <c:pt idx="2">
                  <c:v>468</c:v>
                </c:pt>
                <c:pt idx="3">
                  <c:v>504</c:v>
                </c:pt>
              </c:numCache>
            </c:numRef>
          </c:val>
          <c:extLst>
            <c:ext xmlns:c16="http://schemas.microsoft.com/office/drawing/2014/chart" uri="{C3380CC4-5D6E-409C-BE32-E72D297353CC}">
              <c16:uniqueId val="{00000002-7814-4165-BD35-76317C137C6E}"/>
            </c:ext>
          </c:extLst>
        </c:ser>
        <c:ser>
          <c:idx val="3"/>
          <c:order val="3"/>
          <c:tx>
            <c:strRef>
              <c:f>Sheet1!$E$1</c:f>
              <c:strCache>
                <c:ptCount val="1"/>
                <c:pt idx="0">
                  <c:v>FY22</c:v>
                </c:pt>
              </c:strCache>
            </c:strRef>
          </c:tx>
          <c:invertIfNegative val="0"/>
          <c:cat>
            <c:strRef>
              <c:f>Sheet1!$A$2:$A$5</c:f>
              <c:strCache>
                <c:ptCount val="4"/>
                <c:pt idx="0">
                  <c:v>TOWN</c:v>
                </c:pt>
                <c:pt idx="1">
                  <c:v>Mr. Trashman</c:v>
                </c:pt>
                <c:pt idx="2">
                  <c:v>Moreau &amp; Son</c:v>
                </c:pt>
                <c:pt idx="3">
                  <c:v>Barry Brothers/Orifice</c:v>
                </c:pt>
              </c:strCache>
            </c:strRef>
          </c:cat>
          <c:val>
            <c:numRef>
              <c:f>Sheet1!$E$2:$E$5</c:f>
              <c:numCache>
                <c:formatCode>_("$"* #,##0_);_("$"* \(#,##0\);_("$"* "-"??_);_(@_)</c:formatCode>
                <c:ptCount val="4"/>
                <c:pt idx="0">
                  <c:v>449.3</c:v>
                </c:pt>
                <c:pt idx="1">
                  <c:v>492</c:v>
                </c:pt>
                <c:pt idx="2">
                  <c:v>468.8</c:v>
                </c:pt>
                <c:pt idx="3">
                  <c:v>528</c:v>
                </c:pt>
              </c:numCache>
            </c:numRef>
          </c:val>
          <c:extLst>
            <c:ext xmlns:c16="http://schemas.microsoft.com/office/drawing/2014/chart" uri="{C3380CC4-5D6E-409C-BE32-E72D297353CC}">
              <c16:uniqueId val="{00000003-7814-4165-BD35-76317C137C6E}"/>
            </c:ext>
          </c:extLst>
        </c:ser>
        <c:dLbls>
          <c:showLegendKey val="0"/>
          <c:showVal val="0"/>
          <c:showCatName val="0"/>
          <c:showSerName val="0"/>
          <c:showPercent val="0"/>
          <c:showBubbleSize val="0"/>
        </c:dLbls>
        <c:gapWidth val="150"/>
        <c:axId val="130678144"/>
        <c:axId val="129700992"/>
      </c:barChart>
      <c:catAx>
        <c:axId val="130678144"/>
        <c:scaling>
          <c:orientation val="minMax"/>
        </c:scaling>
        <c:delete val="0"/>
        <c:axPos val="b"/>
        <c:numFmt formatCode="General" sourceLinked="1"/>
        <c:majorTickMark val="none"/>
        <c:minorTickMark val="none"/>
        <c:tickLblPos val="nextTo"/>
        <c:crossAx val="129700992"/>
        <c:crosses val="autoZero"/>
        <c:auto val="1"/>
        <c:lblAlgn val="ctr"/>
        <c:lblOffset val="100"/>
        <c:noMultiLvlLbl val="0"/>
      </c:catAx>
      <c:valAx>
        <c:axId val="129700992"/>
        <c:scaling>
          <c:orientation val="minMax"/>
        </c:scaling>
        <c:delete val="0"/>
        <c:axPos val="l"/>
        <c:majorGridlines/>
        <c:numFmt formatCode="&quot;$&quot;#,##0_);[Red]\(&quot;$&quot;#,##0\)" sourceLinked="0"/>
        <c:majorTickMark val="none"/>
        <c:minorTickMark val="none"/>
        <c:tickLblPos val="nextTo"/>
        <c:txPr>
          <a:bodyPr/>
          <a:lstStyle/>
          <a:p>
            <a:pPr>
              <a:defRPr sz="1800" b="1"/>
            </a:pPr>
            <a:endParaRPr lang="en-US"/>
          </a:p>
        </c:txPr>
        <c:crossAx val="130678144"/>
        <c:crosses val="autoZero"/>
        <c:crossBetween val="between"/>
      </c:valAx>
      <c:dTable>
        <c:showHorzBorder val="1"/>
        <c:showVertBorder val="1"/>
        <c:showOutline val="1"/>
        <c:showKeys val="1"/>
        <c:txPr>
          <a:bodyPr/>
          <a:lstStyle/>
          <a:p>
            <a:pPr rtl="0">
              <a:defRPr sz="1600" b="1"/>
            </a:pPr>
            <a:endParaRPr lang="en-US"/>
          </a:p>
        </c:txPr>
      </c:dTable>
      <c:spPr>
        <a:noFill/>
        <a:ln w="17775">
          <a:noFill/>
        </a:ln>
      </c:spPr>
    </c:plotArea>
    <c:plotVisOnly val="1"/>
    <c:dispBlanksAs val="gap"/>
    <c:showDLblsOverMax val="0"/>
  </c:chart>
  <c:txPr>
    <a:bodyPr/>
    <a:lstStyle/>
    <a:p>
      <a:pPr>
        <a:defRPr sz="126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5346075300118"/>
          <c:y val="0.24201510329337006"/>
          <c:w val="0.39650693612917659"/>
          <c:h val="0.68981870248877941"/>
        </c:manualLayout>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DDA-4BD2-BF16-05FFBE8B4776}"/>
              </c:ext>
            </c:extLst>
          </c:dPt>
          <c:dPt>
            <c:idx val="1"/>
            <c:bubble3D val="0"/>
            <c:spPr>
              <a:solidFill>
                <a:schemeClr val="accent2"/>
              </a:solidFill>
              <a:ln w="19050">
                <a:noFill/>
              </a:ln>
              <a:effectLst/>
            </c:spPr>
            <c:extLst>
              <c:ext xmlns:c16="http://schemas.microsoft.com/office/drawing/2014/chart" uri="{C3380CC4-5D6E-409C-BE32-E72D297353CC}">
                <c16:uniqueId val="{00000003-6DDA-4BD2-BF16-05FFBE8B4776}"/>
              </c:ext>
            </c:extLst>
          </c:dPt>
          <c:dPt>
            <c:idx val="2"/>
            <c:bubble3D val="0"/>
            <c:spPr>
              <a:solidFill>
                <a:schemeClr val="accent3"/>
              </a:solidFill>
              <a:ln w="19050">
                <a:noFill/>
              </a:ln>
              <a:effectLst/>
            </c:spPr>
            <c:extLst>
              <c:ext xmlns:c16="http://schemas.microsoft.com/office/drawing/2014/chart" uri="{C3380CC4-5D6E-409C-BE32-E72D297353CC}">
                <c16:uniqueId val="{00000005-6DDA-4BD2-BF16-05FFBE8B4776}"/>
              </c:ext>
            </c:extLst>
          </c:dPt>
          <c:dPt>
            <c:idx val="3"/>
            <c:bubble3D val="0"/>
            <c:spPr>
              <a:solidFill>
                <a:schemeClr val="accent4"/>
              </a:solidFill>
              <a:ln w="19050">
                <a:noFill/>
              </a:ln>
              <a:effectLst/>
            </c:spPr>
            <c:extLst>
              <c:ext xmlns:c16="http://schemas.microsoft.com/office/drawing/2014/chart" uri="{C3380CC4-5D6E-409C-BE32-E72D297353CC}">
                <c16:uniqueId val="{00000007-6DDA-4BD2-BF16-05FFBE8B4776}"/>
              </c:ext>
            </c:extLst>
          </c:dPt>
          <c:dPt>
            <c:idx val="4"/>
            <c:bubble3D val="0"/>
            <c:spPr>
              <a:solidFill>
                <a:schemeClr val="accent5"/>
              </a:solidFill>
              <a:ln w="19050">
                <a:noFill/>
              </a:ln>
              <a:effectLst/>
            </c:spPr>
            <c:extLst>
              <c:ext xmlns:c16="http://schemas.microsoft.com/office/drawing/2014/chart" uri="{C3380CC4-5D6E-409C-BE32-E72D297353CC}">
                <c16:uniqueId val="{00000009-6DDA-4BD2-BF16-05FFBE8B4776}"/>
              </c:ext>
            </c:extLst>
          </c:dPt>
          <c:dPt>
            <c:idx val="5"/>
            <c:bubble3D val="0"/>
            <c:spPr>
              <a:solidFill>
                <a:schemeClr val="accent6"/>
              </a:solidFill>
              <a:ln w="19050">
                <a:noFill/>
              </a:ln>
              <a:effectLst/>
            </c:spPr>
            <c:extLst>
              <c:ext xmlns:c16="http://schemas.microsoft.com/office/drawing/2014/chart" uri="{C3380CC4-5D6E-409C-BE32-E72D297353CC}">
                <c16:uniqueId val="{0000000B-6DDA-4BD2-BF16-05FFBE8B4776}"/>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6DDA-4BD2-BF16-05FFBE8B4776}"/>
              </c:ext>
            </c:extLst>
          </c:dPt>
          <c:dLbls>
            <c:dLbl>
              <c:idx val="0"/>
              <c:layout>
                <c:manualLayout>
                  <c:x val="-6.9380327850412135E-2"/>
                  <c:y val="-0.25737942966187854"/>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DDA-4BD2-BF16-05FFBE8B4776}"/>
                </c:ext>
              </c:extLst>
            </c:dLbl>
            <c:dLbl>
              <c:idx val="1"/>
              <c:layout>
                <c:manualLayout>
                  <c:x val="0.11893673660072346"/>
                  <c:y val="0.11386933746520211"/>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DDA-4BD2-BF16-05FFBE8B4776}"/>
                </c:ext>
              </c:extLst>
            </c:dLbl>
            <c:dLbl>
              <c:idx val="2"/>
              <c:layout>
                <c:manualLayout>
                  <c:x val="-1.7484078524887309E-3"/>
                  <c:y val="2.1662255626306023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DDA-4BD2-BF16-05FFBE8B4776}"/>
                </c:ext>
              </c:extLst>
            </c:dLbl>
            <c:dLbl>
              <c:idx val="3"/>
              <c:layout>
                <c:manualLayout>
                  <c:x val="-3.0448001275994532E-2"/>
                  <c:y val="-4.1589769114191551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DDA-4BD2-BF16-05FFBE8B4776}"/>
                </c:ext>
              </c:extLst>
            </c:dLbl>
            <c:dLbl>
              <c:idx val="4"/>
              <c:layout>
                <c:manualLayout>
                  <c:x val="4.5129797976666088E-2"/>
                  <c:y val="-3.5345966973185081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DDA-4BD2-BF16-05FFBE8B4776}"/>
                </c:ext>
              </c:extLst>
            </c:dLbl>
            <c:dLbl>
              <c:idx val="5"/>
              <c:layout>
                <c:manualLayout>
                  <c:x val="-1.2213739467240624E-2"/>
                  <c:y val="6.4453714204817311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15:layout>
                    <c:manualLayout>
                      <c:w val="0.27305331156489737"/>
                      <c:h val="0.14636698714852767"/>
                    </c:manualLayout>
                  </c15:layout>
                </c:ext>
                <c:ext xmlns:c16="http://schemas.microsoft.com/office/drawing/2014/chart" uri="{C3380CC4-5D6E-409C-BE32-E72D297353CC}">
                  <c16:uniqueId val="{0000000B-6DDA-4BD2-BF16-05FFBE8B4776}"/>
                </c:ext>
              </c:extLst>
            </c:dLbl>
            <c:dLbl>
              <c:idx val="6"/>
              <c:layout>
                <c:manualLayout>
                  <c:x val="2.5185893857387134E-2"/>
                  <c:y val="0.10534880470995685"/>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DDA-4BD2-BF16-05FFBE8B4776}"/>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Collection</c:v>
                </c:pt>
                <c:pt idx="1">
                  <c:v>Disposal</c:v>
                </c:pt>
                <c:pt idx="2">
                  <c:v>Personnel</c:v>
                </c:pt>
                <c:pt idx="3">
                  <c:v>Other</c:v>
                </c:pt>
                <c:pt idx="4">
                  <c:v>Drop-Off </c:v>
                </c:pt>
                <c:pt idx="5">
                  <c:v>General Fund Service</c:v>
                </c:pt>
                <c:pt idx="6">
                  <c:v>Recycling</c:v>
                </c:pt>
              </c:strCache>
            </c:strRef>
          </c:cat>
          <c:val>
            <c:numRef>
              <c:f>Sheet1!$B$2:$B$8</c:f>
              <c:numCache>
                <c:formatCode>_("$"* #,##0_);_("$"* \(#,##0\);_("$"* "-"_);_(@_)</c:formatCode>
                <c:ptCount val="7"/>
                <c:pt idx="0">
                  <c:v>993087</c:v>
                </c:pt>
                <c:pt idx="1">
                  <c:v>215297</c:v>
                </c:pt>
                <c:pt idx="2">
                  <c:v>106046</c:v>
                </c:pt>
                <c:pt idx="3">
                  <c:v>57362</c:v>
                </c:pt>
                <c:pt idx="4">
                  <c:v>48224</c:v>
                </c:pt>
                <c:pt idx="5">
                  <c:v>153803</c:v>
                </c:pt>
                <c:pt idx="6">
                  <c:v>71238</c:v>
                </c:pt>
              </c:numCache>
            </c:numRef>
          </c:val>
          <c:extLst>
            <c:ext xmlns:c16="http://schemas.microsoft.com/office/drawing/2014/chart" uri="{C3380CC4-5D6E-409C-BE32-E72D297353CC}">
              <c16:uniqueId val="{0000000E-6DDA-4BD2-BF16-05FFBE8B4776}"/>
            </c:ext>
          </c:extLst>
        </c:ser>
        <c:dLbls>
          <c:showLegendKey val="0"/>
          <c:showVal val="0"/>
          <c:showCatName val="0"/>
          <c:showSerName val="0"/>
          <c:showPercent val="0"/>
          <c:showBubbleSize val="0"/>
          <c:showLeaderLines val="1"/>
        </c:dLbls>
        <c:firstSliceAng val="61"/>
      </c:pieChart>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97125164041997"/>
          <c:y val="0.27378565295312596"/>
          <c:w val="0.5462241633858268"/>
          <c:h val="0.72327613358674991"/>
        </c:manualLayout>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BC1-4F3E-9BE0-002302FFD38D}"/>
              </c:ext>
            </c:extLst>
          </c:dPt>
          <c:dPt>
            <c:idx val="1"/>
            <c:bubble3D val="0"/>
            <c:spPr>
              <a:solidFill>
                <a:schemeClr val="accent2"/>
              </a:solidFill>
              <a:ln w="19050">
                <a:noFill/>
              </a:ln>
              <a:effectLst/>
            </c:spPr>
            <c:extLst>
              <c:ext xmlns:c16="http://schemas.microsoft.com/office/drawing/2014/chart" uri="{C3380CC4-5D6E-409C-BE32-E72D297353CC}">
                <c16:uniqueId val="{00000003-CBC1-4F3E-9BE0-002302FFD38D}"/>
              </c:ext>
            </c:extLst>
          </c:dPt>
          <c:dPt>
            <c:idx val="2"/>
            <c:bubble3D val="0"/>
            <c:spPr>
              <a:solidFill>
                <a:schemeClr val="accent3"/>
              </a:solidFill>
              <a:ln w="19050">
                <a:noFill/>
              </a:ln>
              <a:effectLst/>
            </c:spPr>
            <c:extLst>
              <c:ext xmlns:c16="http://schemas.microsoft.com/office/drawing/2014/chart" uri="{C3380CC4-5D6E-409C-BE32-E72D297353CC}">
                <c16:uniqueId val="{00000005-CBC1-4F3E-9BE0-002302FFD38D}"/>
              </c:ext>
            </c:extLst>
          </c:dPt>
          <c:dPt>
            <c:idx val="3"/>
            <c:bubble3D val="0"/>
            <c:spPr>
              <a:solidFill>
                <a:schemeClr val="accent4"/>
              </a:solidFill>
              <a:ln w="19050">
                <a:noFill/>
              </a:ln>
              <a:effectLst/>
            </c:spPr>
            <c:extLst>
              <c:ext xmlns:c16="http://schemas.microsoft.com/office/drawing/2014/chart" uri="{C3380CC4-5D6E-409C-BE32-E72D297353CC}">
                <c16:uniqueId val="{00000007-CBC1-4F3E-9BE0-002302FFD38D}"/>
              </c:ext>
            </c:extLst>
          </c:dPt>
          <c:dPt>
            <c:idx val="4"/>
            <c:bubble3D val="0"/>
            <c:spPr>
              <a:solidFill>
                <a:schemeClr val="accent5"/>
              </a:solidFill>
              <a:ln w="19050">
                <a:noFill/>
              </a:ln>
              <a:effectLst/>
            </c:spPr>
            <c:extLst>
              <c:ext xmlns:c16="http://schemas.microsoft.com/office/drawing/2014/chart" uri="{C3380CC4-5D6E-409C-BE32-E72D297353CC}">
                <c16:uniqueId val="{00000009-CBC1-4F3E-9BE0-002302FFD38D}"/>
              </c:ext>
            </c:extLst>
          </c:dPt>
          <c:dPt>
            <c:idx val="5"/>
            <c:bubble3D val="0"/>
            <c:spPr>
              <a:solidFill>
                <a:schemeClr val="accent6"/>
              </a:solidFill>
              <a:ln w="19050">
                <a:noFill/>
              </a:ln>
              <a:effectLst/>
            </c:spPr>
            <c:extLst>
              <c:ext xmlns:c16="http://schemas.microsoft.com/office/drawing/2014/chart" uri="{C3380CC4-5D6E-409C-BE32-E72D297353CC}">
                <c16:uniqueId val="{0000000B-CBC1-4F3E-9BE0-002302FFD38D}"/>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CBC1-4F3E-9BE0-002302FFD38D}"/>
              </c:ext>
            </c:extLst>
          </c:dPt>
          <c:dLbls>
            <c:dLbl>
              <c:idx val="0"/>
              <c:layout>
                <c:manualLayout>
                  <c:x val="-0.14856001886482939"/>
                  <c:y val="-0.17549747119417397"/>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fld id="{9B1625E2-568A-4E47-9509-AE2724F8E7BF}" type="CATEGORYNAME">
                      <a:rPr lang="en-US" smtClean="0"/>
                      <a:pPr>
                        <a:defRPr sz="2000"/>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extLst>
                <c:ext xmlns:c15="http://schemas.microsoft.com/office/drawing/2012/chart" uri="{CE6537A1-D6FC-4f65-9D91-7224C49458BB}">
                  <c15:layout>
                    <c:manualLayout>
                      <c:w val="0.29258181594488186"/>
                      <c:h val="0.25591091952066952"/>
                    </c:manualLayout>
                  </c15:layout>
                  <c15:dlblFieldTable/>
                  <c15:showDataLabelsRange val="0"/>
                </c:ext>
                <c:ext xmlns:c16="http://schemas.microsoft.com/office/drawing/2014/chart" uri="{C3380CC4-5D6E-409C-BE32-E72D297353CC}">
                  <c16:uniqueId val="{00000001-CBC1-4F3E-9BE0-002302FFD38D}"/>
                </c:ext>
              </c:extLst>
            </c:dLbl>
            <c:dLbl>
              <c:idx val="1"/>
              <c:layout>
                <c:manualLayout>
                  <c:x val="0.22106319717847764"/>
                  <c:y val="0.11532455844356639"/>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2833333333333331"/>
                      <c:h val="0.17872413793103448"/>
                    </c:manualLayout>
                  </c15:layout>
                </c:ext>
                <c:ext xmlns:c16="http://schemas.microsoft.com/office/drawing/2014/chart" uri="{C3380CC4-5D6E-409C-BE32-E72D297353CC}">
                  <c16:uniqueId val="{00000003-CBC1-4F3E-9BE0-002302FFD38D}"/>
                </c:ext>
              </c:extLst>
            </c:dLbl>
            <c:dLbl>
              <c:idx val="2"/>
              <c:layout>
                <c:manualLayout>
                  <c:x val="-5.4403092191601041E-2"/>
                  <c:y val="2.3413455133509863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layout>
                    <c:manualLayout>
                      <c:w val="0.24973958333333332"/>
                      <c:h val="9.5186614298036376E-2"/>
                    </c:manualLayout>
                  </c15:layout>
                </c:ext>
                <c:ext xmlns:c16="http://schemas.microsoft.com/office/drawing/2014/chart" uri="{C3380CC4-5D6E-409C-BE32-E72D297353CC}">
                  <c16:uniqueId val="{00000005-CBC1-4F3E-9BE0-002302FFD38D}"/>
                </c:ext>
              </c:extLst>
            </c:dLbl>
            <c:dLbl>
              <c:idx val="3"/>
              <c:layout>
                <c:manualLayout>
                  <c:x val="-1.2191806102362205E-2"/>
                  <c:y val="-9.0474944838873396E-3"/>
                </c:manualLayout>
              </c:layou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BC1-4F3E-9BE0-002302FFD38D}"/>
                </c:ext>
              </c:extLst>
            </c:dLbl>
            <c:dLbl>
              <c:idx val="4"/>
              <c:layout>
                <c:manualLayout>
                  <c:x val="0.1639581282808398"/>
                  <c:y val="-8.624718116674171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layout>
                    <c:manualLayout>
                      <c:w val="0.31286458333333333"/>
                      <c:h val="0.10444901594883457"/>
                    </c:manualLayout>
                  </c15:layout>
                </c:ext>
                <c:ext xmlns:c16="http://schemas.microsoft.com/office/drawing/2014/chart" uri="{C3380CC4-5D6E-409C-BE32-E72D297353CC}">
                  <c16:uniqueId val="{00000009-CBC1-4F3E-9BE0-002302FFD38D}"/>
                </c:ext>
              </c:extLst>
            </c:dLbl>
            <c:dLbl>
              <c:idx val="5"/>
              <c:layout>
                <c:manualLayout>
                  <c:x val="3.807794045275581E-2"/>
                  <c:y val="3.9376997737153946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layout>
                    <c:manualLayout>
                      <c:w val="0.42645833333333327"/>
                      <c:h val="0.14250265716666777"/>
                    </c:manualLayout>
                  </c15:layout>
                </c:ext>
                <c:ext xmlns:c16="http://schemas.microsoft.com/office/drawing/2014/chart" uri="{C3380CC4-5D6E-409C-BE32-E72D297353CC}">
                  <c16:uniqueId val="{0000000B-CBC1-4F3E-9BE0-002302FFD38D}"/>
                </c:ext>
              </c:extLst>
            </c:dLbl>
            <c:dLbl>
              <c:idx val="6"/>
              <c:layout>
                <c:manualLayout>
                  <c:x val="5.1473917322834649E-2"/>
                  <c:y val="0.1390133043714363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3401041666666667"/>
                      <c:h val="0.17872413793103448"/>
                    </c:manualLayout>
                  </c15:layout>
                </c:ext>
                <c:ext xmlns:c16="http://schemas.microsoft.com/office/drawing/2014/chart" uri="{C3380CC4-5D6E-409C-BE32-E72D297353CC}">
                  <c16:uniqueId val="{0000000D-CBC1-4F3E-9BE0-002302FFD38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Collection</c:v>
                </c:pt>
                <c:pt idx="1">
                  <c:v>Disposal</c:v>
                </c:pt>
                <c:pt idx="2">
                  <c:v>Personnel</c:v>
                </c:pt>
                <c:pt idx="3">
                  <c:v>Other</c:v>
                </c:pt>
                <c:pt idx="4">
                  <c:v>Drop-Off</c:v>
                </c:pt>
                <c:pt idx="5">
                  <c:v>General Fund Service</c:v>
                </c:pt>
                <c:pt idx="6">
                  <c:v>Recycling</c:v>
                </c:pt>
              </c:strCache>
            </c:strRef>
          </c:cat>
          <c:val>
            <c:numRef>
              <c:f>Sheet1!$B$2:$B$8</c:f>
              <c:numCache>
                <c:formatCode>_("$"* #,##0_);_("$"* \(#,##0\);_("$"* "-"_);_(@_)</c:formatCode>
                <c:ptCount val="7"/>
                <c:pt idx="0">
                  <c:v>1159242</c:v>
                </c:pt>
                <c:pt idx="1">
                  <c:v>243831</c:v>
                </c:pt>
                <c:pt idx="2">
                  <c:v>108465</c:v>
                </c:pt>
                <c:pt idx="3">
                  <c:v>54754</c:v>
                </c:pt>
                <c:pt idx="4">
                  <c:v>56046</c:v>
                </c:pt>
                <c:pt idx="5">
                  <c:v>142586</c:v>
                </c:pt>
                <c:pt idx="6">
                  <c:v>200131</c:v>
                </c:pt>
              </c:numCache>
            </c:numRef>
          </c:val>
          <c:extLst>
            <c:ext xmlns:c16="http://schemas.microsoft.com/office/drawing/2014/chart" uri="{C3380CC4-5D6E-409C-BE32-E72D297353CC}">
              <c16:uniqueId val="{0000000E-CBC1-4F3E-9BE0-002302FFD38D}"/>
            </c:ext>
          </c:extLst>
        </c:ser>
        <c:dLbls>
          <c:showLegendKey val="0"/>
          <c:showVal val="0"/>
          <c:showCatName val="0"/>
          <c:showSerName val="0"/>
          <c:showPercent val="0"/>
          <c:showBubbleSize val="0"/>
          <c:showLeaderLines val="1"/>
        </c:dLbls>
        <c:firstSliceAng val="6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r>
              <a:rPr lang="en-US" b="1" u="sng"/>
              <a:t>Paper Recycling</a:t>
            </a:r>
          </a:p>
        </c:rich>
      </c:tx>
      <c:overlay val="0"/>
      <c:spPr>
        <a:noFill/>
        <a:ln>
          <a:noFill/>
        </a:ln>
        <a:effectLst/>
      </c:spPr>
      <c:txPr>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313790939176084"/>
          <c:y val="0.23602358868364842"/>
          <c:w val="0.60735450188291684"/>
          <c:h val="0.65130116505531577"/>
        </c:manualLayout>
      </c:layout>
      <c:pieChart>
        <c:varyColors val="1"/>
        <c:ser>
          <c:idx val="0"/>
          <c:order val="0"/>
          <c:spPr>
            <a:solidFill>
              <a:srgbClr val="FF5050"/>
            </a:solidFill>
            <a:ln>
              <a:noFill/>
            </a:ln>
          </c:spPr>
          <c:dPt>
            <c:idx val="0"/>
            <c:bubble3D val="0"/>
            <c:spPr>
              <a:solidFill>
                <a:srgbClr val="FF9900"/>
              </a:solidFill>
              <a:ln w="19050">
                <a:noFill/>
              </a:ln>
              <a:effectLst/>
            </c:spPr>
            <c:extLst>
              <c:ext xmlns:c16="http://schemas.microsoft.com/office/drawing/2014/chart" uri="{C3380CC4-5D6E-409C-BE32-E72D297353CC}">
                <c16:uniqueId val="{00000001-3DF0-4E61-9EA6-B4FBD1D9EB0F}"/>
              </c:ext>
            </c:extLst>
          </c:dPt>
          <c:dPt>
            <c:idx val="1"/>
            <c:bubble3D val="0"/>
            <c:spPr>
              <a:solidFill>
                <a:srgbClr val="FF5050"/>
              </a:solidFill>
              <a:ln w="19050">
                <a:noFill/>
              </a:ln>
              <a:effectLst/>
            </c:spPr>
            <c:extLst>
              <c:ext xmlns:c16="http://schemas.microsoft.com/office/drawing/2014/chart" uri="{C3380CC4-5D6E-409C-BE32-E72D297353CC}">
                <c16:uniqueId val="{00000003-3DF0-4E61-9EA6-B4FBD1D9EB0F}"/>
              </c:ext>
            </c:extLst>
          </c:dPt>
          <c:dPt>
            <c:idx val="2"/>
            <c:bubble3D val="0"/>
            <c:spPr>
              <a:solidFill>
                <a:srgbClr val="FF5050"/>
              </a:solidFill>
              <a:ln w="19050">
                <a:noFill/>
              </a:ln>
              <a:effectLst/>
            </c:spPr>
            <c:extLst>
              <c:ext xmlns:c16="http://schemas.microsoft.com/office/drawing/2014/chart" uri="{C3380CC4-5D6E-409C-BE32-E72D297353CC}">
                <c16:uniqueId val="{00000005-3DF0-4E61-9EA6-B4FBD1D9EB0F}"/>
              </c:ext>
            </c:extLst>
          </c:dPt>
          <c:dPt>
            <c:idx val="3"/>
            <c:bubble3D val="0"/>
            <c:spPr>
              <a:solidFill>
                <a:srgbClr val="FF5050"/>
              </a:solidFill>
              <a:ln w="19050">
                <a:noFill/>
              </a:ln>
              <a:effectLst/>
            </c:spPr>
            <c:extLst>
              <c:ext xmlns:c16="http://schemas.microsoft.com/office/drawing/2014/chart" uri="{C3380CC4-5D6E-409C-BE32-E72D297353CC}">
                <c16:uniqueId val="{00000007-3DF0-4E61-9EA6-B4FBD1D9EB0F}"/>
              </c:ext>
            </c:extLst>
          </c:dPt>
          <c:dPt>
            <c:idx val="4"/>
            <c:bubble3D val="0"/>
            <c:spPr>
              <a:solidFill>
                <a:srgbClr val="CC0066"/>
              </a:solidFill>
              <a:ln w="19050">
                <a:noFill/>
              </a:ln>
              <a:effectLst/>
            </c:spPr>
            <c:extLst>
              <c:ext xmlns:c16="http://schemas.microsoft.com/office/drawing/2014/chart" uri="{C3380CC4-5D6E-409C-BE32-E72D297353CC}">
                <c16:uniqueId val="{00000009-3DF0-4E61-9EA6-B4FBD1D9EB0F}"/>
              </c:ext>
            </c:extLst>
          </c:dPt>
          <c:dPt>
            <c:idx val="5"/>
            <c:bubble3D val="0"/>
            <c:spPr>
              <a:solidFill>
                <a:srgbClr val="FF5050"/>
              </a:solidFill>
              <a:ln w="19050">
                <a:noFill/>
              </a:ln>
              <a:effectLst/>
            </c:spPr>
            <c:extLst>
              <c:ext xmlns:c16="http://schemas.microsoft.com/office/drawing/2014/chart" uri="{C3380CC4-5D6E-409C-BE32-E72D297353CC}">
                <c16:uniqueId val="{0000000B-3DF0-4E61-9EA6-B4FBD1D9EB0F}"/>
              </c:ext>
            </c:extLst>
          </c:dPt>
          <c:dPt>
            <c:idx val="6"/>
            <c:bubble3D val="0"/>
            <c:spPr>
              <a:solidFill>
                <a:srgbClr val="FF5050"/>
              </a:solidFill>
              <a:ln w="19050">
                <a:noFill/>
              </a:ln>
              <a:effectLst/>
            </c:spPr>
            <c:extLst>
              <c:ext xmlns:c16="http://schemas.microsoft.com/office/drawing/2014/chart" uri="{C3380CC4-5D6E-409C-BE32-E72D297353CC}">
                <c16:uniqueId val="{0000000D-3DF0-4E61-9EA6-B4FBD1D9EB0F}"/>
              </c:ext>
            </c:extLst>
          </c:dPt>
          <c:dLbls>
            <c:dLbl>
              <c:idx val="0"/>
              <c:layout>
                <c:manualLayout>
                  <c:x val="-0.15891468018229868"/>
                  <c:y val="0.1980081423909020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5271307064851654"/>
                      <c:h val="0.1618588224018728"/>
                    </c:manualLayout>
                  </c15:layout>
                </c:ext>
                <c:ext xmlns:c16="http://schemas.microsoft.com/office/drawing/2014/chart" uri="{C3380CC4-5D6E-409C-BE32-E72D297353CC}">
                  <c16:uniqueId val="{00000001-3DF0-4E61-9EA6-B4FBD1D9EB0F}"/>
                </c:ext>
              </c:extLst>
            </c:dLbl>
            <c:dLbl>
              <c:idx val="3"/>
              <c:showLegendKey val="0"/>
              <c:showVal val="1"/>
              <c:showCatName val="1"/>
              <c:showSerName val="0"/>
              <c:showPercent val="0"/>
              <c:showBubbleSize val="0"/>
              <c:separator>
</c:separator>
              <c:extLst>
                <c:ext xmlns:c15="http://schemas.microsoft.com/office/drawing/2012/chart" uri="{CE6537A1-D6FC-4f65-9D91-7224C49458BB}">
                  <c15:layout>
                    <c:manualLayout>
                      <c:w val="0.31879835231692844"/>
                      <c:h val="0.23631388070673426"/>
                    </c:manualLayout>
                  </c15:layout>
                </c:ext>
                <c:ext xmlns:c16="http://schemas.microsoft.com/office/drawing/2014/chart" uri="{C3380CC4-5D6E-409C-BE32-E72D297353CC}">
                  <c16:uniqueId val="{00000007-3DF0-4E61-9EA6-B4FBD1D9EB0F}"/>
                </c:ext>
              </c:extLst>
            </c:dLbl>
            <c:dLbl>
              <c:idx val="4"/>
              <c:layout>
                <c:manualLayout>
                  <c:x val="-0.21360885869228508"/>
                  <c:y val="6.644929154265986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DF0-4E61-9EA6-B4FBD1D9EB0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Fiber!$A$2:$A$8</c:f>
              <c:strCache>
                <c:ptCount val="5"/>
                <c:pt idx="0">
                  <c:v>Cardboard</c:v>
                </c:pt>
                <c:pt idx="3">
                  <c:v>Mixed Paper</c:v>
                </c:pt>
                <c:pt idx="4">
                  <c:v>Residue</c:v>
                </c:pt>
              </c:strCache>
            </c:strRef>
          </c:cat>
          <c:val>
            <c:numRef>
              <c:f>Fiber!$C$2:$C$8</c:f>
              <c:numCache>
                <c:formatCode>General</c:formatCode>
                <c:ptCount val="7"/>
                <c:pt idx="0" formatCode="0%">
                  <c:v>0.3</c:v>
                </c:pt>
                <c:pt idx="3" formatCode="0%">
                  <c:v>0.65</c:v>
                </c:pt>
                <c:pt idx="4" formatCode="0%">
                  <c:v>0.05</c:v>
                </c:pt>
              </c:numCache>
            </c:numRef>
          </c:val>
          <c:extLst>
            <c:ext xmlns:c16="http://schemas.microsoft.com/office/drawing/2014/chart" uri="{C3380CC4-5D6E-409C-BE32-E72D297353CC}">
              <c16:uniqueId val="{0000000E-3DF0-4E61-9EA6-B4FBD1D9EB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r>
              <a:rPr lang="en-US" b="1" u="sng"/>
              <a:t>Comingled Recycling</a:t>
            </a:r>
          </a:p>
        </c:rich>
      </c:tx>
      <c:layout>
        <c:manualLayout>
          <c:xMode val="edge"/>
          <c:yMode val="edge"/>
          <c:x val="0.18768447096644855"/>
          <c:y val="2.4652941901557115E-2"/>
        </c:manualLayout>
      </c:layout>
      <c:overlay val="0"/>
      <c:spPr>
        <a:noFill/>
        <a:ln>
          <a:noFill/>
        </a:ln>
        <a:effectLst/>
      </c:spPr>
      <c:txPr>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53680416813571"/>
          <c:y val="0.27841421407100631"/>
          <c:w val="0.40047572178477692"/>
          <c:h val="0.66745953630796151"/>
        </c:manualLayout>
      </c:layout>
      <c:pieChart>
        <c:varyColors val="1"/>
        <c:ser>
          <c:idx val="0"/>
          <c:order val="0"/>
          <c:spPr>
            <a:ln>
              <a:noFill/>
            </a:ln>
          </c:spPr>
          <c:dPt>
            <c:idx val="0"/>
            <c:bubble3D val="0"/>
            <c:spPr>
              <a:solidFill>
                <a:srgbClr val="33CCCC"/>
              </a:solidFill>
              <a:ln w="19050">
                <a:noFill/>
              </a:ln>
              <a:effectLst/>
            </c:spPr>
            <c:extLst>
              <c:ext xmlns:c16="http://schemas.microsoft.com/office/drawing/2014/chart" uri="{C3380CC4-5D6E-409C-BE32-E72D297353CC}">
                <c16:uniqueId val="{00000001-61A6-42EE-916B-B1EED0BF9F47}"/>
              </c:ext>
            </c:extLst>
          </c:dPt>
          <c:dPt>
            <c:idx val="1"/>
            <c:bubble3D val="0"/>
            <c:spPr>
              <a:solidFill>
                <a:srgbClr val="0070C0"/>
              </a:solidFill>
              <a:ln w="19050">
                <a:noFill/>
              </a:ln>
              <a:effectLst/>
            </c:spPr>
            <c:extLst>
              <c:ext xmlns:c16="http://schemas.microsoft.com/office/drawing/2014/chart" uri="{C3380CC4-5D6E-409C-BE32-E72D297353CC}">
                <c16:uniqueId val="{00000003-61A6-42EE-916B-B1EED0BF9F47}"/>
              </c:ext>
            </c:extLst>
          </c:dPt>
          <c:dPt>
            <c:idx val="2"/>
            <c:bubble3D val="0"/>
            <c:spPr>
              <a:solidFill>
                <a:srgbClr val="7030A0"/>
              </a:solidFill>
              <a:ln w="19050">
                <a:noFill/>
              </a:ln>
              <a:effectLst/>
            </c:spPr>
            <c:extLst>
              <c:ext xmlns:c16="http://schemas.microsoft.com/office/drawing/2014/chart" uri="{C3380CC4-5D6E-409C-BE32-E72D297353CC}">
                <c16:uniqueId val="{00000005-61A6-42EE-916B-B1EED0BF9F47}"/>
              </c:ext>
            </c:extLst>
          </c:dPt>
          <c:dPt>
            <c:idx val="3"/>
            <c:bubble3D val="0"/>
            <c:spPr>
              <a:solidFill>
                <a:srgbClr val="CC0066"/>
              </a:solidFill>
              <a:ln w="19050">
                <a:noFill/>
              </a:ln>
              <a:effectLst/>
            </c:spPr>
            <c:extLst>
              <c:ext xmlns:c16="http://schemas.microsoft.com/office/drawing/2014/chart" uri="{C3380CC4-5D6E-409C-BE32-E72D297353CC}">
                <c16:uniqueId val="{00000007-61A6-42EE-916B-B1EED0BF9F47}"/>
              </c:ext>
            </c:extLst>
          </c:dPt>
          <c:dPt>
            <c:idx val="4"/>
            <c:bubble3D val="0"/>
            <c:spPr>
              <a:solidFill>
                <a:srgbClr val="FF6600"/>
              </a:solidFill>
              <a:ln w="19050">
                <a:noFill/>
              </a:ln>
              <a:effectLst/>
            </c:spPr>
            <c:extLst>
              <c:ext xmlns:c16="http://schemas.microsoft.com/office/drawing/2014/chart" uri="{C3380CC4-5D6E-409C-BE32-E72D297353CC}">
                <c16:uniqueId val="{00000009-61A6-42EE-916B-B1EED0BF9F47}"/>
              </c:ext>
            </c:extLst>
          </c:dPt>
          <c:dPt>
            <c:idx val="5"/>
            <c:bubble3D val="0"/>
            <c:spPr>
              <a:solidFill>
                <a:srgbClr val="FFC000"/>
              </a:solidFill>
              <a:ln w="19050">
                <a:noFill/>
              </a:ln>
              <a:effectLst/>
            </c:spPr>
            <c:extLst>
              <c:ext xmlns:c16="http://schemas.microsoft.com/office/drawing/2014/chart" uri="{C3380CC4-5D6E-409C-BE32-E72D297353CC}">
                <c16:uniqueId val="{0000000B-61A6-42EE-916B-B1EED0BF9F47}"/>
              </c:ext>
            </c:extLst>
          </c:dPt>
          <c:dPt>
            <c:idx val="6"/>
            <c:bubble3D val="0"/>
            <c:spPr>
              <a:solidFill>
                <a:srgbClr val="00CC66"/>
              </a:solidFill>
              <a:ln w="19050">
                <a:noFill/>
              </a:ln>
              <a:effectLst/>
            </c:spPr>
            <c:extLst>
              <c:ext xmlns:c16="http://schemas.microsoft.com/office/drawing/2014/chart" uri="{C3380CC4-5D6E-409C-BE32-E72D297353CC}">
                <c16:uniqueId val="{0000000D-61A6-42EE-916B-B1EED0BF9F47}"/>
              </c:ext>
            </c:extLst>
          </c:dPt>
          <c:dPt>
            <c:idx val="7"/>
            <c:bubble3D val="0"/>
            <c:spPr>
              <a:solidFill>
                <a:srgbClr val="DBDB25"/>
              </a:solidFill>
              <a:ln w="19050">
                <a:noFill/>
              </a:ln>
              <a:effectLst/>
            </c:spPr>
            <c:extLst>
              <c:ext xmlns:c16="http://schemas.microsoft.com/office/drawing/2014/chart" uri="{C3380CC4-5D6E-409C-BE32-E72D297353CC}">
                <c16:uniqueId val="{0000000F-61A6-42EE-916B-B1EED0BF9F47}"/>
              </c:ext>
            </c:extLst>
          </c:dPt>
          <c:dLbls>
            <c:dLbl>
              <c:idx val="0"/>
              <c:layout>
                <c:manualLayout>
                  <c:x val="-9.0242799863842385E-2"/>
                  <c:y val="2.773455963925175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48383084577114427"/>
                      <c:h val="0.29275368508099076"/>
                    </c:manualLayout>
                  </c15:layout>
                </c:ext>
                <c:ext xmlns:c16="http://schemas.microsoft.com/office/drawing/2014/chart" uri="{C3380CC4-5D6E-409C-BE32-E72D297353CC}">
                  <c16:uniqueId val="{00000001-61A6-42EE-916B-B1EED0BF9F47}"/>
                </c:ext>
              </c:extLst>
            </c:dLbl>
            <c:dLbl>
              <c:idx val="1"/>
              <c:layout>
                <c:manualLayout>
                  <c:x val="-7.9768399465907608E-2"/>
                  <c:y val="6.57413401688629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322149097034518"/>
                      <c:h val="0.15276606331664891"/>
                    </c:manualLayout>
                  </c15:layout>
                </c:ext>
                <c:ext xmlns:c16="http://schemas.microsoft.com/office/drawing/2014/chart" uri="{C3380CC4-5D6E-409C-BE32-E72D297353CC}">
                  <c16:uniqueId val="{00000003-61A6-42EE-916B-B1EED0BF9F47}"/>
                </c:ext>
              </c:extLst>
            </c:dLbl>
            <c:dLbl>
              <c:idx val="2"/>
              <c:layout>
                <c:manualLayout>
                  <c:x val="-0.14854639888073007"/>
                  <c:y val="7.063892854820377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3728855721393036"/>
                      <c:h val="0.15276606331664891"/>
                    </c:manualLayout>
                  </c15:layout>
                </c:ext>
                <c:ext xmlns:c16="http://schemas.microsoft.com/office/drawing/2014/chart" uri="{C3380CC4-5D6E-409C-BE32-E72D297353CC}">
                  <c16:uniqueId val="{00000005-61A6-42EE-916B-B1EED0BF9F47}"/>
                </c:ext>
              </c:extLst>
            </c:dLbl>
            <c:dLbl>
              <c:idx val="3"/>
              <c:layout>
                <c:manualLayout>
                  <c:x val="-3.6657609847733509E-2"/>
                  <c:y val="-8.0814414141601176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4084572997419738"/>
                      <c:h val="0.1041997677705814"/>
                    </c:manualLayout>
                  </c15:layout>
                </c:ext>
                <c:ext xmlns:c16="http://schemas.microsoft.com/office/drawing/2014/chart" uri="{C3380CC4-5D6E-409C-BE32-E72D297353CC}">
                  <c16:uniqueId val="{00000007-61A6-42EE-916B-B1EED0BF9F47}"/>
                </c:ext>
              </c:extLst>
            </c:dLbl>
            <c:dLbl>
              <c:idx val="4"/>
              <c:layout>
                <c:manualLayout>
                  <c:x val="-2.4475307301129023E-2"/>
                  <c:y val="1.9855000583970605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1597009766743728"/>
                      <c:h val="0.10009094412032189"/>
                    </c:manualLayout>
                  </c15:layout>
                </c:ext>
                <c:ext xmlns:c16="http://schemas.microsoft.com/office/drawing/2014/chart" uri="{C3380CC4-5D6E-409C-BE32-E72D297353CC}">
                  <c16:uniqueId val="{00000009-61A6-42EE-916B-B1EED0BF9F47}"/>
                </c:ext>
              </c:extLst>
            </c:dLbl>
            <c:dLbl>
              <c:idx val="5"/>
              <c:layout>
                <c:manualLayout>
                  <c:x val="-3.3138082205069343E-2"/>
                  <c:y val="-9.7919414644689427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42854613019452009"/>
                      <c:h val="9.5982120470062368E-2"/>
                    </c:manualLayout>
                  </c15:layout>
                </c:ext>
                <c:ext xmlns:c16="http://schemas.microsoft.com/office/drawing/2014/chart" uri="{C3380CC4-5D6E-409C-BE32-E72D297353CC}">
                  <c16:uniqueId val="{0000000B-61A6-42EE-916B-B1EED0BF9F47}"/>
                </c:ext>
              </c:extLst>
            </c:dLbl>
            <c:dLbl>
              <c:idx val="6"/>
              <c:layout>
                <c:manualLayout>
                  <c:x val="0.12816323489822115"/>
                  <c:y val="-0.227306594920782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61A6-42EE-916B-B1EED0BF9F47}"/>
                </c:ext>
              </c:extLst>
            </c:dLbl>
            <c:dLbl>
              <c:idx val="7"/>
              <c:layout>
                <c:manualLayout>
                  <c:x val="-1.2827149450423294E-2"/>
                  <c:y val="2.492147132121974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61A6-42EE-916B-B1EED0BF9F47}"/>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Comingled!$A$2:$A$9</c:f>
              <c:strCache>
                <c:ptCount val="8"/>
                <c:pt idx="0">
                  <c:v>Aluminum / Beverage Cans</c:v>
                </c:pt>
                <c:pt idx="1">
                  <c:v>Steel/Tin</c:v>
                </c:pt>
                <c:pt idx="2">
                  <c:v>PET (#1)</c:v>
                </c:pt>
                <c:pt idx="3">
                  <c:v>Natural HDPE (#2)</c:v>
                </c:pt>
                <c:pt idx="4">
                  <c:v>Colored HDPE (#2)</c:v>
                </c:pt>
                <c:pt idx="5">
                  <c:v>Commingled Plastics, #3-7</c:v>
                </c:pt>
                <c:pt idx="6">
                  <c:v>Glass</c:v>
                </c:pt>
                <c:pt idx="7">
                  <c:v>Residue</c:v>
                </c:pt>
              </c:strCache>
            </c:strRef>
          </c:cat>
          <c:val>
            <c:numRef>
              <c:f>Comingled!$C$2:$C$9</c:f>
              <c:numCache>
                <c:formatCode>0.00%</c:formatCode>
                <c:ptCount val="8"/>
                <c:pt idx="0">
                  <c:v>0.03</c:v>
                </c:pt>
                <c:pt idx="1">
                  <c:v>0.09</c:v>
                </c:pt>
                <c:pt idx="2">
                  <c:v>0.1</c:v>
                </c:pt>
                <c:pt idx="3">
                  <c:v>1.4999999999999999E-2</c:v>
                </c:pt>
                <c:pt idx="4">
                  <c:v>3.5000000000000003E-2</c:v>
                </c:pt>
                <c:pt idx="5">
                  <c:v>0.03</c:v>
                </c:pt>
                <c:pt idx="6">
                  <c:v>0.6</c:v>
                </c:pt>
                <c:pt idx="7">
                  <c:v>0.1</c:v>
                </c:pt>
              </c:numCache>
            </c:numRef>
          </c:val>
          <c:extLst>
            <c:ext xmlns:c16="http://schemas.microsoft.com/office/drawing/2014/chart" uri="{C3380CC4-5D6E-409C-BE32-E72D297353CC}">
              <c16:uniqueId val="{00000010-61A6-42EE-916B-B1EED0BF9F4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73D05-6575-4EDC-B64A-CFB6DC1CF850}" type="datetimeFigureOut">
              <a:rPr lang="en-US" smtClean="0"/>
              <a:t>5/11/2021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49471-CD9B-4060-9245-E5C00C25A7D6}" type="slidenum">
              <a:rPr lang="en-US" smtClean="0"/>
              <a:t>‹#›</a:t>
            </a:fld>
            <a:endParaRPr lang="en-US"/>
          </a:p>
        </p:txBody>
      </p:sp>
    </p:spTree>
    <p:extLst>
      <p:ext uri="{BB962C8B-B14F-4D97-AF65-F5344CB8AC3E}">
        <p14:creationId xmlns:p14="http://schemas.microsoft.com/office/powerpoint/2010/main" val="370909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a:t>
            </a:fld>
            <a:endParaRPr lang="en-US"/>
          </a:p>
        </p:txBody>
      </p:sp>
    </p:spTree>
    <p:extLst>
      <p:ext uri="{BB962C8B-B14F-4D97-AF65-F5344CB8AC3E}">
        <p14:creationId xmlns:p14="http://schemas.microsoft.com/office/powerpoint/2010/main" val="375840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10</a:t>
            </a:fld>
            <a:endParaRPr lang="en-US"/>
          </a:p>
        </p:txBody>
      </p:sp>
    </p:spTree>
    <p:extLst>
      <p:ext uri="{BB962C8B-B14F-4D97-AF65-F5344CB8AC3E}">
        <p14:creationId xmlns:p14="http://schemas.microsoft.com/office/powerpoint/2010/main" val="389570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11</a:t>
            </a:fld>
            <a:endParaRPr lang="en-US"/>
          </a:p>
        </p:txBody>
      </p:sp>
    </p:spTree>
    <p:extLst>
      <p:ext uri="{BB962C8B-B14F-4D97-AF65-F5344CB8AC3E}">
        <p14:creationId xmlns:p14="http://schemas.microsoft.com/office/powerpoint/2010/main" val="389570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12</a:t>
            </a:fld>
            <a:endParaRPr lang="en-US" dirty="0"/>
          </a:p>
        </p:txBody>
      </p:sp>
    </p:spTree>
    <p:extLst>
      <p:ext uri="{BB962C8B-B14F-4D97-AF65-F5344CB8AC3E}">
        <p14:creationId xmlns:p14="http://schemas.microsoft.com/office/powerpoint/2010/main" val="343579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13</a:t>
            </a:fld>
            <a:endParaRPr lang="en-US"/>
          </a:p>
        </p:txBody>
      </p:sp>
    </p:spTree>
    <p:extLst>
      <p:ext uri="{BB962C8B-B14F-4D97-AF65-F5344CB8AC3E}">
        <p14:creationId xmlns:p14="http://schemas.microsoft.com/office/powerpoint/2010/main" val="90744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29057" indent="-280406">
              <a:spcBef>
                <a:spcPct val="30000"/>
              </a:spcBef>
              <a:defRPr sz="1200">
                <a:solidFill>
                  <a:schemeClr val="tx1"/>
                </a:solidFill>
                <a:latin typeface="Calibri" pitchFamily="34" charset="0"/>
              </a:defRPr>
            </a:lvl2pPr>
            <a:lvl3pPr marL="1121626" indent="-224325">
              <a:spcBef>
                <a:spcPct val="30000"/>
              </a:spcBef>
              <a:defRPr sz="1200">
                <a:solidFill>
                  <a:schemeClr val="tx1"/>
                </a:solidFill>
                <a:latin typeface="Calibri" pitchFamily="34" charset="0"/>
              </a:defRPr>
            </a:lvl3pPr>
            <a:lvl4pPr marL="1570276" indent="-224325">
              <a:spcBef>
                <a:spcPct val="30000"/>
              </a:spcBef>
              <a:defRPr sz="1200">
                <a:solidFill>
                  <a:schemeClr val="tx1"/>
                </a:solidFill>
                <a:latin typeface="Calibri" pitchFamily="34" charset="0"/>
              </a:defRPr>
            </a:lvl4pPr>
            <a:lvl5pPr marL="2018927" indent="-224325">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endParaRPr lang="en-US" altLang="en-US" smtClean="0"/>
          </a:p>
        </p:txBody>
      </p:sp>
      <p:sp>
        <p:nvSpPr>
          <p:cNvPr id="81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itchFamily="34" charset="0"/>
              </a:defRPr>
            </a:lvl1pPr>
            <a:lvl2pPr marL="729057" indent="-280406">
              <a:spcBef>
                <a:spcPct val="30000"/>
              </a:spcBef>
              <a:defRPr sz="1200">
                <a:solidFill>
                  <a:schemeClr val="tx1"/>
                </a:solidFill>
                <a:latin typeface="Calibri" pitchFamily="34" charset="0"/>
              </a:defRPr>
            </a:lvl2pPr>
            <a:lvl3pPr marL="1121626" indent="-224325">
              <a:spcBef>
                <a:spcPct val="30000"/>
              </a:spcBef>
              <a:defRPr sz="1200">
                <a:solidFill>
                  <a:schemeClr val="tx1"/>
                </a:solidFill>
                <a:latin typeface="Calibri" pitchFamily="34" charset="0"/>
              </a:defRPr>
            </a:lvl3pPr>
            <a:lvl4pPr marL="1570276" indent="-224325">
              <a:spcBef>
                <a:spcPct val="30000"/>
              </a:spcBef>
              <a:defRPr sz="1200">
                <a:solidFill>
                  <a:schemeClr val="tx1"/>
                </a:solidFill>
                <a:latin typeface="Calibri" pitchFamily="34" charset="0"/>
              </a:defRPr>
            </a:lvl4pPr>
            <a:lvl5pPr marL="2018927" indent="-224325">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fld id="{6EB2C9AB-2E1B-4226-BD6E-1CA898E6072F}" type="datetime8">
              <a:rPr lang="en-US" altLang="en-US" smtClean="0"/>
              <a:pPr fontAlgn="base">
                <a:spcBef>
                  <a:spcPct val="0"/>
                </a:spcBef>
                <a:spcAft>
                  <a:spcPct val="0"/>
                </a:spcAft>
              </a:pPr>
              <a:t>5/11/2021 7:36 PM</a:t>
            </a:fld>
            <a:endParaRPr lang="en-US" altLang="en-US" smtClean="0"/>
          </a:p>
        </p:txBody>
      </p:sp>
      <p:sp>
        <p:nvSpPr>
          <p:cNvPr id="8198" name="Footer Placeholder 5"/>
          <p:cNvSpPr>
            <a:spLocks noGrp="1"/>
          </p:cNvSpPr>
          <p:nvPr>
            <p:ph type="ftr" sz="quarter" idx="4"/>
          </p:nvPr>
        </p:nvSpPr>
        <p:spPr bwMode="auto">
          <a:xfrm>
            <a:off x="1" y="8684926"/>
            <a:ext cx="6173132" cy="45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itchFamily="34" charset="0"/>
              </a:defRPr>
            </a:lvl1pPr>
            <a:lvl2pPr marL="729057" indent="-280406">
              <a:spcBef>
                <a:spcPct val="30000"/>
              </a:spcBef>
              <a:defRPr sz="1200">
                <a:solidFill>
                  <a:schemeClr val="tx1"/>
                </a:solidFill>
                <a:latin typeface="Calibri" pitchFamily="34" charset="0"/>
              </a:defRPr>
            </a:lvl2pPr>
            <a:lvl3pPr marL="1121626" indent="-224325">
              <a:spcBef>
                <a:spcPct val="30000"/>
              </a:spcBef>
              <a:defRPr sz="1200">
                <a:solidFill>
                  <a:schemeClr val="tx1"/>
                </a:solidFill>
                <a:latin typeface="Calibri" pitchFamily="34" charset="0"/>
              </a:defRPr>
            </a:lvl3pPr>
            <a:lvl4pPr marL="1570276" indent="-224325">
              <a:spcBef>
                <a:spcPct val="30000"/>
              </a:spcBef>
              <a:defRPr sz="1200">
                <a:solidFill>
                  <a:schemeClr val="tx1"/>
                </a:solidFill>
                <a:latin typeface="Calibri" pitchFamily="34" charset="0"/>
              </a:defRPr>
            </a:lvl4pPr>
            <a:lvl5pPr marL="2018927" indent="-224325">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r>
              <a:rPr lang="en-US" altLang="en-US" sz="50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alt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z="500">
                <a:solidFill>
                  <a:srgbClr val="000000"/>
                </a:solidFill>
              </a:rPr>
            </a:br>
            <a:r>
              <a:rPr lang="en-US" altLang="en-US" sz="500">
                <a:solidFill>
                  <a:srgbClr val="000000"/>
                </a:solidFill>
              </a:rPr>
              <a:t>MICROSOFT MAKES NO WARRANTIES, EXPRESS, IMPLIED OR STATUTORY, AS TO THE INFORMATION IN THIS PRESENTATION.</a:t>
            </a:r>
          </a:p>
          <a:p>
            <a:pPr fontAlgn="base">
              <a:spcBef>
                <a:spcPct val="0"/>
              </a:spcBef>
              <a:spcAft>
                <a:spcPct val="0"/>
              </a:spcAft>
            </a:pPr>
            <a:endParaRPr lang="en-US" altLang="en-US" sz="500"/>
          </a:p>
        </p:txBody>
      </p:sp>
      <p:sp>
        <p:nvSpPr>
          <p:cNvPr id="8199" name="Slide Number Placeholder 6"/>
          <p:cNvSpPr>
            <a:spLocks noGrp="1"/>
          </p:cNvSpPr>
          <p:nvPr>
            <p:ph type="sldNum" sz="quarter" idx="5"/>
          </p:nvPr>
        </p:nvSpPr>
        <p:spPr bwMode="auto">
          <a:xfrm>
            <a:off x="6173132" y="8684926"/>
            <a:ext cx="683315" cy="457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9057" indent="-280406">
              <a:spcBef>
                <a:spcPct val="30000"/>
              </a:spcBef>
              <a:defRPr sz="1200">
                <a:solidFill>
                  <a:schemeClr val="tx1"/>
                </a:solidFill>
                <a:latin typeface="Calibri" pitchFamily="34" charset="0"/>
              </a:defRPr>
            </a:lvl2pPr>
            <a:lvl3pPr marL="1121626" indent="-224325">
              <a:spcBef>
                <a:spcPct val="30000"/>
              </a:spcBef>
              <a:defRPr sz="1200">
                <a:solidFill>
                  <a:schemeClr val="tx1"/>
                </a:solidFill>
                <a:latin typeface="Calibri" pitchFamily="34" charset="0"/>
              </a:defRPr>
            </a:lvl3pPr>
            <a:lvl4pPr marL="1570276" indent="-224325">
              <a:spcBef>
                <a:spcPct val="30000"/>
              </a:spcBef>
              <a:defRPr sz="1200">
                <a:solidFill>
                  <a:schemeClr val="tx1"/>
                </a:solidFill>
                <a:latin typeface="Calibri" pitchFamily="34" charset="0"/>
              </a:defRPr>
            </a:lvl4pPr>
            <a:lvl5pPr marL="2018927" indent="-224325">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a:spcBef>
                <a:spcPct val="0"/>
              </a:spcBef>
            </a:pPr>
            <a:fld id="{CE6EB084-5994-42FE-8DFB-6186FB6CA914}"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3</a:t>
            </a:fld>
            <a:endParaRPr lang="en-US" dirty="0"/>
          </a:p>
        </p:txBody>
      </p:sp>
    </p:spTree>
    <p:extLst>
      <p:ext uri="{BB962C8B-B14F-4D97-AF65-F5344CB8AC3E}">
        <p14:creationId xmlns:p14="http://schemas.microsoft.com/office/powerpoint/2010/main" val="93034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4</a:t>
            </a:fld>
            <a:endParaRPr lang="en-US" dirty="0"/>
          </a:p>
        </p:txBody>
      </p:sp>
    </p:spTree>
    <p:extLst>
      <p:ext uri="{BB962C8B-B14F-4D97-AF65-F5344CB8AC3E}">
        <p14:creationId xmlns:p14="http://schemas.microsoft.com/office/powerpoint/2010/main" val="293367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5</a:t>
            </a:fld>
            <a:endParaRPr lang="en-US" dirty="0"/>
          </a:p>
        </p:txBody>
      </p:sp>
    </p:spTree>
    <p:extLst>
      <p:ext uri="{BB962C8B-B14F-4D97-AF65-F5344CB8AC3E}">
        <p14:creationId xmlns:p14="http://schemas.microsoft.com/office/powerpoint/2010/main" val="51396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6</a:t>
            </a:fld>
            <a:endParaRPr lang="en-US" dirty="0"/>
          </a:p>
        </p:txBody>
      </p:sp>
    </p:spTree>
    <p:extLst>
      <p:ext uri="{BB962C8B-B14F-4D97-AF65-F5344CB8AC3E}">
        <p14:creationId xmlns:p14="http://schemas.microsoft.com/office/powerpoint/2010/main" val="101759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6449471-CD9B-4060-9245-E5C00C25A7D6}" type="slidenum">
              <a:rPr lang="en-US" smtClean="0"/>
              <a:t>7</a:t>
            </a:fld>
            <a:endParaRPr lang="en-US"/>
          </a:p>
        </p:txBody>
      </p:sp>
    </p:spTree>
    <p:extLst>
      <p:ext uri="{BB962C8B-B14F-4D97-AF65-F5344CB8AC3E}">
        <p14:creationId xmlns:p14="http://schemas.microsoft.com/office/powerpoint/2010/main" val="313798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8</a:t>
            </a:fld>
            <a:endParaRPr lang="en-US"/>
          </a:p>
        </p:txBody>
      </p:sp>
    </p:spTree>
    <p:extLst>
      <p:ext uri="{BB962C8B-B14F-4D97-AF65-F5344CB8AC3E}">
        <p14:creationId xmlns:p14="http://schemas.microsoft.com/office/powerpoint/2010/main" val="409676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49471-CD9B-4060-9245-E5C00C25A7D6}" type="slidenum">
              <a:rPr lang="en-US" smtClean="0"/>
              <a:t>9</a:t>
            </a:fld>
            <a:endParaRPr lang="en-US"/>
          </a:p>
        </p:txBody>
      </p:sp>
    </p:spTree>
    <p:extLst>
      <p:ext uri="{BB962C8B-B14F-4D97-AF65-F5344CB8AC3E}">
        <p14:creationId xmlns:p14="http://schemas.microsoft.com/office/powerpoint/2010/main" val="3607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27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74957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52806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2358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6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96975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63495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53011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6285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46063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74645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961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361950"/>
            <a:ext cx="8382000" cy="42672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3" descr="Town Seal"/>
          <p:cNvPicPr>
            <a:picLocks noChangeAspect="1" noChangeArrowheads="1"/>
          </p:cNvPicPr>
          <p:nvPr userDrawn="1"/>
        </p:nvPicPr>
        <p:blipFill>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402895"/>
            <a:ext cx="1066800" cy="105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48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chart" Target="../charts/char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0"/>
            <a:ext cx="7772400" cy="1102519"/>
          </a:xfrm>
        </p:spPr>
        <p:txBody>
          <a:bodyPr>
            <a:normAutofit fontScale="90000"/>
          </a:bodyPr>
          <a:lstStyle/>
          <a:p>
            <a:pPr algn="l"/>
            <a:r>
              <a:rPr lang="en-US" dirty="0"/>
              <a:t>ARTICLE </a:t>
            </a:r>
            <a:r>
              <a:rPr lang="en-US" dirty="0" smtClean="0"/>
              <a:t>21: SOLID </a:t>
            </a:r>
            <a:r>
              <a:rPr lang="en-US" dirty="0"/>
              <a:t>WASTE DISPOSAL FUND </a:t>
            </a:r>
            <a:r>
              <a:rPr lang="en-US" dirty="0" smtClean="0"/>
              <a:t>EXPENDITURES</a:t>
            </a:r>
            <a:endParaRPr lang="en-US" dirty="0"/>
          </a:p>
        </p:txBody>
      </p:sp>
      <p:sp>
        <p:nvSpPr>
          <p:cNvPr id="3" name="Subtitle 2"/>
          <p:cNvSpPr>
            <a:spLocks noGrp="1"/>
          </p:cNvSpPr>
          <p:nvPr>
            <p:ph type="subTitle" idx="1"/>
          </p:nvPr>
        </p:nvSpPr>
        <p:spPr>
          <a:xfrm>
            <a:off x="685800" y="2038350"/>
            <a:ext cx="8001000" cy="2190750"/>
          </a:xfrm>
        </p:spPr>
        <p:txBody>
          <a:bodyPr>
            <a:noAutofit/>
          </a:bodyPr>
          <a:lstStyle/>
          <a:p>
            <a:pPr algn="l"/>
            <a:r>
              <a:rPr lang="en-US" sz="2000" b="1" dirty="0" smtClean="0"/>
              <a:t>To </a:t>
            </a:r>
            <a:r>
              <a:rPr lang="en-US" sz="2000" b="1" dirty="0"/>
              <a:t>determine whether the Town will vote that the income from user fees for solid waste disposal services, associated services, and jobbing services by Concord Public Works during the ensuing fiscal year, together with the balance of operating cash in the Solid Waste Disposal Fund, be expended without further appropriation under the direction and control of the Town Manager in accordance with the Motion passed under Article 27 of the 1989 Annual Town Meeting; or take any other action relative thereto.</a:t>
            </a:r>
          </a:p>
        </p:txBody>
      </p:sp>
      <p:sp>
        <p:nvSpPr>
          <p:cNvPr id="4" name="Slide Number Placeholder 3"/>
          <p:cNvSpPr>
            <a:spLocks noGrp="1"/>
          </p:cNvSpPr>
          <p:nvPr>
            <p:ph type="sldNum" sz="quarter" idx="12"/>
          </p:nvPr>
        </p:nvSpPr>
        <p:spPr/>
        <p:txBody>
          <a:bodyPr/>
          <a:lstStyle/>
          <a:p>
            <a:fld id="{18362CF7-34D8-4635-A9AE-FBAFA8966551}" type="slidenum">
              <a:rPr lang="en-US" smtClean="0"/>
              <a:t>1</a:t>
            </a:fld>
            <a:endParaRPr lang="en-US" dirty="0"/>
          </a:p>
        </p:txBody>
      </p:sp>
    </p:spTree>
    <p:extLst>
      <p:ext uri="{BB962C8B-B14F-4D97-AF65-F5344CB8AC3E}">
        <p14:creationId xmlns:p14="http://schemas.microsoft.com/office/powerpoint/2010/main" val="50439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406129"/>
            <a:ext cx="4040188" cy="479822"/>
          </a:xfrm>
        </p:spPr>
        <p:txBody>
          <a:bodyPr/>
          <a:lstStyle/>
          <a:p>
            <a:r>
              <a:rPr lang="en-US" u="sng" dirty="0" smtClean="0"/>
              <a:t>Drop Off</a:t>
            </a:r>
            <a:endParaRPr lang="en-US" u="sng" dirty="0"/>
          </a:p>
        </p:txBody>
      </p:sp>
      <p:sp>
        <p:nvSpPr>
          <p:cNvPr id="6" name="Content Placeholder 5"/>
          <p:cNvSpPr>
            <a:spLocks noGrp="1"/>
          </p:cNvSpPr>
          <p:nvPr>
            <p:ph sz="half" idx="2"/>
          </p:nvPr>
        </p:nvSpPr>
        <p:spPr>
          <a:xfrm>
            <a:off x="457200" y="1885950"/>
            <a:ext cx="4040188" cy="1600200"/>
          </a:xfrm>
        </p:spPr>
        <p:txBody>
          <a:bodyPr>
            <a:normAutofit/>
          </a:bodyPr>
          <a:lstStyle/>
          <a:p>
            <a:pPr marL="0" indent="0">
              <a:buNone/>
            </a:pPr>
            <a:r>
              <a:rPr lang="en-US" sz="2000" b="1" dirty="0" smtClean="0"/>
              <a:t>Spring Event </a:t>
            </a:r>
          </a:p>
          <a:p>
            <a:r>
              <a:rPr lang="en-US" sz="2000" dirty="0" smtClean="0"/>
              <a:t>May 15</a:t>
            </a:r>
            <a:r>
              <a:rPr lang="en-US" sz="2000" baseline="30000" dirty="0" smtClean="0"/>
              <a:t>th</a:t>
            </a:r>
            <a:r>
              <a:rPr lang="en-US" sz="2000" dirty="0" smtClean="0"/>
              <a:t>, 2021</a:t>
            </a:r>
            <a:endParaRPr lang="en-US" sz="2000" dirty="0"/>
          </a:p>
          <a:p>
            <a:pPr marL="0" indent="0">
              <a:buNone/>
            </a:pPr>
            <a:r>
              <a:rPr lang="en-US" sz="2000" b="1" dirty="0" smtClean="0"/>
              <a:t>Fall event </a:t>
            </a:r>
          </a:p>
          <a:p>
            <a:r>
              <a:rPr lang="en-US" sz="2000" dirty="0" smtClean="0"/>
              <a:t>October 16th, 2021</a:t>
            </a:r>
          </a:p>
        </p:txBody>
      </p:sp>
      <p:sp>
        <p:nvSpPr>
          <p:cNvPr id="12" name="Text Placeholder 11"/>
          <p:cNvSpPr>
            <a:spLocks noGrp="1"/>
          </p:cNvSpPr>
          <p:nvPr>
            <p:ph type="body" sz="quarter" idx="3"/>
          </p:nvPr>
        </p:nvSpPr>
        <p:spPr>
          <a:xfrm>
            <a:off x="4772025" y="1406129"/>
            <a:ext cx="4041775" cy="479822"/>
          </a:xfrm>
        </p:spPr>
        <p:txBody>
          <a:bodyPr/>
          <a:lstStyle/>
          <a:p>
            <a:r>
              <a:rPr lang="en-US" u="sng" dirty="0" smtClean="0"/>
              <a:t>Household Hazardous Waste</a:t>
            </a:r>
            <a:endParaRPr lang="en-US" u="sng" dirty="0"/>
          </a:p>
        </p:txBody>
      </p:sp>
      <p:sp>
        <p:nvSpPr>
          <p:cNvPr id="13" name="Content Placeholder 12"/>
          <p:cNvSpPr>
            <a:spLocks noGrp="1"/>
          </p:cNvSpPr>
          <p:nvPr>
            <p:ph sz="quarter" idx="4"/>
          </p:nvPr>
        </p:nvSpPr>
        <p:spPr>
          <a:xfrm>
            <a:off x="4772025" y="1885950"/>
            <a:ext cx="4041775" cy="2743200"/>
          </a:xfrm>
        </p:spPr>
        <p:txBody>
          <a:bodyPr>
            <a:noAutofit/>
          </a:bodyPr>
          <a:lstStyle/>
          <a:p>
            <a:pPr marL="0" indent="0">
              <a:buNone/>
            </a:pPr>
            <a:r>
              <a:rPr lang="en-US" sz="2000" b="1" dirty="0" smtClean="0"/>
              <a:t>Minuteman/Lexington</a:t>
            </a:r>
          </a:p>
          <a:p>
            <a:r>
              <a:rPr lang="en-US" sz="2000" dirty="0" smtClean="0"/>
              <a:t>April 14, May 15, June 19, July 17, Aug. 21, Sept. 19 (Sun.), Oct. 16, Nov. 6</a:t>
            </a:r>
            <a:r>
              <a:rPr lang="en-US" sz="2000" dirty="0"/>
              <a:t/>
            </a:r>
            <a:br>
              <a:rPr lang="en-US" sz="2000" dirty="0"/>
            </a:br>
            <a:endParaRPr lang="en-US" sz="2000" dirty="0"/>
          </a:p>
        </p:txBody>
      </p:sp>
      <p:sp>
        <p:nvSpPr>
          <p:cNvPr id="4" name="Slide Number Placeholder 3"/>
          <p:cNvSpPr>
            <a:spLocks noGrp="1"/>
          </p:cNvSpPr>
          <p:nvPr>
            <p:ph type="sldNum" sz="quarter" idx="12"/>
          </p:nvPr>
        </p:nvSpPr>
        <p:spPr/>
        <p:txBody>
          <a:bodyPr/>
          <a:lstStyle/>
          <a:p>
            <a:fld id="{18362CF7-34D8-4635-A9AE-FBAFA8966551}" type="slidenum">
              <a:rPr lang="en-US" smtClean="0"/>
              <a:t>10</a:t>
            </a:fld>
            <a:endParaRPr lang="en-US" dirty="0"/>
          </a:p>
        </p:txBody>
      </p:sp>
      <p:sp>
        <p:nvSpPr>
          <p:cNvPr id="9"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14" name="Text Placeholder 4"/>
          <p:cNvSpPr txBox="1">
            <a:spLocks/>
          </p:cNvSpPr>
          <p:nvPr/>
        </p:nvSpPr>
        <p:spPr>
          <a:xfrm>
            <a:off x="457200" y="3333750"/>
            <a:ext cx="4040188" cy="47982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u="sng" dirty="0" smtClean="0"/>
              <a:t>Batteries, Bulbs &amp; Mercury</a:t>
            </a:r>
            <a:endParaRPr lang="en-US" u="sng" dirty="0"/>
          </a:p>
        </p:txBody>
      </p:sp>
      <p:sp>
        <p:nvSpPr>
          <p:cNvPr id="15" name="Content Placeholder 5"/>
          <p:cNvSpPr txBox="1">
            <a:spLocks/>
          </p:cNvSpPr>
          <p:nvPr/>
        </p:nvSpPr>
        <p:spPr>
          <a:xfrm>
            <a:off x="478970" y="3834436"/>
            <a:ext cx="4321629"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000" dirty="0" smtClean="0"/>
              <a:t>Store safely at home</a:t>
            </a:r>
          </a:p>
          <a:p>
            <a:r>
              <a:rPr lang="en-US" sz="2000" dirty="0" smtClean="0"/>
              <a:t>Call CPW to arrange disposal</a:t>
            </a:r>
          </a:p>
          <a:p>
            <a:r>
              <a:rPr lang="en-US" sz="2000" dirty="0" smtClean="0"/>
              <a:t>Mini collection events</a:t>
            </a:r>
          </a:p>
        </p:txBody>
      </p:sp>
      <p:sp>
        <p:nvSpPr>
          <p:cNvPr id="17" name="Oval 16"/>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Placeholder 4"/>
          <p:cNvSpPr txBox="1">
            <a:spLocks/>
          </p:cNvSpPr>
          <p:nvPr/>
        </p:nvSpPr>
        <p:spPr>
          <a:xfrm>
            <a:off x="4772818" y="3329568"/>
            <a:ext cx="4040188" cy="47982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u="sng" dirty="0" smtClean="0"/>
              <a:t>Paint Shed</a:t>
            </a:r>
            <a:endParaRPr lang="en-US" u="sng" dirty="0"/>
          </a:p>
        </p:txBody>
      </p:sp>
      <p:sp>
        <p:nvSpPr>
          <p:cNvPr id="19" name="Content Placeholder 5"/>
          <p:cNvSpPr txBox="1">
            <a:spLocks/>
          </p:cNvSpPr>
          <p:nvPr/>
        </p:nvSpPr>
        <p:spPr>
          <a:xfrm>
            <a:off x="4771231" y="3783860"/>
            <a:ext cx="4321629"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2000" dirty="0" smtClean="0"/>
              <a:t>Wed 3:00 pm - 5:30 pm</a:t>
            </a:r>
          </a:p>
          <a:p>
            <a:r>
              <a:rPr lang="en-US" sz="2000" dirty="0" smtClean="0"/>
              <a:t>Sat 9:00 </a:t>
            </a:r>
            <a:r>
              <a:rPr lang="en-US" sz="2000" dirty="0"/>
              <a:t>am - </a:t>
            </a:r>
            <a:r>
              <a:rPr lang="en-US" sz="2000" dirty="0" smtClean="0"/>
              <a:t>2:30 pm</a:t>
            </a:r>
          </a:p>
        </p:txBody>
      </p:sp>
    </p:spTree>
    <p:custDataLst>
      <p:tags r:id="rId1"/>
    </p:custDataLst>
    <p:extLst>
      <p:ext uri="{BB962C8B-B14F-4D97-AF65-F5344CB8AC3E}">
        <p14:creationId xmlns:p14="http://schemas.microsoft.com/office/powerpoint/2010/main" val="1693825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11</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smtClean="0"/>
          </a:p>
        </p:txBody>
      </p:sp>
      <p:sp>
        <p:nvSpPr>
          <p:cNvPr id="8" name="Rectangle 3"/>
          <p:cNvSpPr txBox="1">
            <a:spLocks noChangeArrowheads="1"/>
          </p:cNvSpPr>
          <p:nvPr/>
        </p:nvSpPr>
        <p:spPr bwMode="auto">
          <a:xfrm>
            <a:off x="4652289" y="2451100"/>
            <a:ext cx="4023360" cy="234496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2000" b="1" u="sng" dirty="0" smtClean="0"/>
              <a:t>Routine Schedule</a:t>
            </a:r>
          </a:p>
          <a:p>
            <a:r>
              <a:rPr lang="en-US" altLang="en-US" sz="2000" dirty="0" smtClean="0"/>
              <a:t>Saturdays 9 am - 3 pm &amp;</a:t>
            </a:r>
          </a:p>
          <a:p>
            <a:r>
              <a:rPr lang="en-US" altLang="en-US" sz="2000" dirty="0" smtClean="0"/>
              <a:t>Wednesdays 3 </a:t>
            </a:r>
            <a:r>
              <a:rPr lang="en-US" altLang="en-US" sz="2000" dirty="0"/>
              <a:t>pm - </a:t>
            </a:r>
            <a:r>
              <a:rPr lang="en-US" altLang="en-US" sz="2000" dirty="0" smtClean="0"/>
              <a:t>6 pm</a:t>
            </a:r>
          </a:p>
          <a:p>
            <a:r>
              <a:rPr lang="en-US" altLang="en-US" sz="2000" dirty="0" smtClean="0"/>
              <a:t>Paint Shed Available </a:t>
            </a:r>
          </a:p>
          <a:p>
            <a:r>
              <a:rPr lang="en-US" altLang="en-US" sz="2000" dirty="0" smtClean="0"/>
              <a:t>No Stickers</a:t>
            </a:r>
            <a:endParaRPr lang="en-US" altLang="en-US" sz="2400" dirty="0" smtClean="0"/>
          </a:p>
        </p:txBody>
      </p:sp>
      <p:sp>
        <p:nvSpPr>
          <p:cNvPr id="9"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11" name="Rectangle 10"/>
          <p:cNvSpPr/>
          <p:nvPr/>
        </p:nvSpPr>
        <p:spPr>
          <a:xfrm>
            <a:off x="706325" y="1500485"/>
            <a:ext cx="7731350" cy="461665"/>
          </a:xfrm>
          <a:prstGeom prst="rect">
            <a:avLst/>
          </a:prstGeom>
        </p:spPr>
        <p:txBody>
          <a:bodyPr wrap="square">
            <a:spAutoFit/>
          </a:bodyPr>
          <a:lstStyle/>
          <a:p>
            <a:pPr algn="ctr">
              <a:spcBef>
                <a:spcPct val="50000"/>
              </a:spcBef>
            </a:pPr>
            <a:r>
              <a:rPr lang="en-US" altLang="en-US" sz="2400" b="1" dirty="0"/>
              <a:t>Compost </a:t>
            </a:r>
            <a:r>
              <a:rPr lang="en-US" altLang="en-US" sz="2400" b="1" dirty="0" smtClean="0"/>
              <a:t>Site: 755 </a:t>
            </a:r>
            <a:r>
              <a:rPr lang="en-US" altLang="en-US" sz="2400" b="1" dirty="0"/>
              <a:t>Walden </a:t>
            </a:r>
            <a:r>
              <a:rPr lang="en-US" altLang="en-US" sz="2400" b="1" dirty="0" smtClean="0"/>
              <a:t>Street</a:t>
            </a:r>
            <a:endParaRPr lang="en-US" altLang="en-US" sz="2400" b="1" dirty="0"/>
          </a:p>
        </p:txBody>
      </p:sp>
      <p:sp>
        <p:nvSpPr>
          <p:cNvPr id="13" name="Oval 12"/>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34075" b="20210"/>
          <a:stretch/>
        </p:blipFill>
        <p:spPr>
          <a:xfrm>
            <a:off x="702132" y="2284240"/>
            <a:ext cx="3857625" cy="2351316"/>
          </a:xfrm>
          <a:prstGeom prst="rect">
            <a:avLst/>
          </a:prstGeom>
        </p:spPr>
      </p:pic>
    </p:spTree>
    <p:custDataLst>
      <p:tags r:id="rId1"/>
    </p:custDataLst>
    <p:extLst>
      <p:ext uri="{BB962C8B-B14F-4D97-AF65-F5344CB8AC3E}">
        <p14:creationId xmlns:p14="http://schemas.microsoft.com/office/powerpoint/2010/main" val="1653506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12</a:t>
            </a:fld>
            <a:endParaRPr lang="en-US" dirty="0"/>
          </a:p>
        </p:txBody>
      </p:sp>
      <p:sp>
        <p:nvSpPr>
          <p:cNvPr id="9" name="Rectangle 5"/>
          <p:cNvSpPr>
            <a:spLocks noChangeArrowheads="1"/>
          </p:cNvSpPr>
          <p:nvPr/>
        </p:nvSpPr>
        <p:spPr bwMode="auto">
          <a:xfrm>
            <a:off x="1447800" y="449818"/>
            <a:ext cx="670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dirty="0" smtClean="0">
                <a:solidFill>
                  <a:schemeClr val="tx2"/>
                </a:solidFill>
                <a:latin typeface="+mn-lt"/>
              </a:rPr>
              <a:t>Article 21</a:t>
            </a:r>
            <a:r>
              <a:rPr lang="en-US" altLang="en-US" sz="4400" dirty="0">
                <a:solidFill>
                  <a:schemeClr val="tx2"/>
                </a:solidFill>
                <a:latin typeface="+mn-lt"/>
              </a:rPr>
              <a:t/>
            </a:r>
            <a:br>
              <a:rPr lang="en-US" altLang="en-US" sz="4400" dirty="0">
                <a:solidFill>
                  <a:schemeClr val="tx2"/>
                </a:solidFill>
                <a:latin typeface="+mn-lt"/>
              </a:rPr>
            </a:br>
            <a:r>
              <a:rPr lang="en-US" altLang="en-US" sz="2800" dirty="0">
                <a:solidFill>
                  <a:schemeClr val="tx2"/>
                </a:solidFill>
                <a:latin typeface="+mn-lt"/>
              </a:rPr>
              <a:t>Solid Waste Disposal Fund Expenditures</a:t>
            </a:r>
          </a:p>
        </p:txBody>
      </p:sp>
      <p:sp>
        <p:nvSpPr>
          <p:cNvPr id="10" name="Rectangle 2"/>
          <p:cNvSpPr txBox="1">
            <a:spLocks noChangeArrowheads="1"/>
          </p:cNvSpPr>
          <p:nvPr/>
        </p:nvSpPr>
        <p:spPr>
          <a:xfrm>
            <a:off x="609600" y="1581150"/>
            <a:ext cx="7924800" cy="2971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Questions?</a:t>
            </a:r>
          </a:p>
          <a:p>
            <a:endParaRPr lang="en-US" altLang="en-US" sz="2000" dirty="0"/>
          </a:p>
          <a:p>
            <a:endParaRPr lang="en-US" altLang="en-US" sz="2000" dirty="0"/>
          </a:p>
          <a:p>
            <a:r>
              <a:rPr lang="en-US" altLang="en-US" sz="2000" dirty="0" smtClean="0"/>
              <a:t>Melissa </a:t>
            </a:r>
            <a:r>
              <a:rPr lang="en-US" altLang="en-US" sz="2000" dirty="0" err="1" smtClean="0"/>
              <a:t>Simoncini</a:t>
            </a:r>
            <a:endParaRPr lang="en-US" altLang="en-US" sz="2000" dirty="0" smtClean="0"/>
          </a:p>
          <a:p>
            <a:r>
              <a:rPr lang="en-US" altLang="en-US" sz="2000" dirty="0" smtClean="0"/>
              <a:t>Environmental Services Program Administrator</a:t>
            </a:r>
          </a:p>
          <a:p>
            <a:r>
              <a:rPr lang="en-US" altLang="en-US" sz="2000" dirty="0" smtClean="0"/>
              <a:t>Concord Public Works</a:t>
            </a:r>
          </a:p>
          <a:p>
            <a:r>
              <a:rPr lang="en-US" altLang="en-US" sz="2000" dirty="0" smtClean="0"/>
              <a:t>978-318-3241</a:t>
            </a:r>
          </a:p>
        </p:txBody>
      </p:sp>
      <p:sp>
        <p:nvSpPr>
          <p:cNvPr id="6" name="Oval 5"/>
          <p:cNvSpPr/>
          <p:nvPr/>
        </p:nvSpPr>
        <p:spPr>
          <a:xfrm>
            <a:off x="571727" y="547990"/>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66380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0"/>
            <a:ext cx="7772400" cy="1102519"/>
          </a:xfrm>
        </p:spPr>
        <p:txBody>
          <a:bodyPr>
            <a:normAutofit fontScale="90000"/>
          </a:bodyPr>
          <a:lstStyle/>
          <a:p>
            <a:pPr algn="l"/>
            <a:r>
              <a:rPr lang="en-US" dirty="0"/>
              <a:t>ARTICLE </a:t>
            </a:r>
            <a:r>
              <a:rPr lang="en-US" dirty="0" smtClean="0"/>
              <a:t>21: SOLID </a:t>
            </a:r>
            <a:r>
              <a:rPr lang="en-US" dirty="0"/>
              <a:t>WASTE DISPOSAL FUND </a:t>
            </a:r>
            <a:r>
              <a:rPr lang="en-US" dirty="0" smtClean="0"/>
              <a:t>EXPENDITURES</a:t>
            </a:r>
            <a:endParaRPr lang="en-US" dirty="0"/>
          </a:p>
        </p:txBody>
      </p:sp>
      <p:sp>
        <p:nvSpPr>
          <p:cNvPr id="3" name="Subtitle 2"/>
          <p:cNvSpPr>
            <a:spLocks noGrp="1"/>
          </p:cNvSpPr>
          <p:nvPr>
            <p:ph type="subTitle" idx="1"/>
          </p:nvPr>
        </p:nvSpPr>
        <p:spPr>
          <a:xfrm>
            <a:off x="685800" y="2038350"/>
            <a:ext cx="8001000" cy="2190750"/>
          </a:xfrm>
        </p:spPr>
        <p:txBody>
          <a:bodyPr>
            <a:noAutofit/>
          </a:bodyPr>
          <a:lstStyle/>
          <a:p>
            <a:pPr algn="l"/>
            <a:r>
              <a:rPr lang="en-US" sz="2000" b="1" dirty="0" smtClean="0"/>
              <a:t>To </a:t>
            </a:r>
            <a:r>
              <a:rPr lang="en-US" sz="2000" b="1" dirty="0"/>
              <a:t>determine whether the Town will vote that the income from user fees for solid waste disposal services, associated services, and jobbing services by Concord Public Works during the ensuing fiscal year, together with the balance of operating cash in the Solid Waste Disposal Fund, be expended without further appropriation under the direction and control of the Town Manager in accordance with the Motion passed under Article 27 of the 1989 Annual Town Meeting; or take any other action relative thereto.</a:t>
            </a:r>
          </a:p>
        </p:txBody>
      </p:sp>
      <p:sp>
        <p:nvSpPr>
          <p:cNvPr id="4" name="Slide Number Placeholder 3"/>
          <p:cNvSpPr>
            <a:spLocks noGrp="1"/>
          </p:cNvSpPr>
          <p:nvPr>
            <p:ph type="sldNum" sz="quarter" idx="12"/>
          </p:nvPr>
        </p:nvSpPr>
        <p:spPr/>
        <p:txBody>
          <a:bodyPr/>
          <a:lstStyle/>
          <a:p>
            <a:fld id="{18362CF7-34D8-4635-A9AE-FBAFA8966551}" type="slidenum">
              <a:rPr lang="en-US" smtClean="0"/>
              <a:t>13</a:t>
            </a:fld>
            <a:endParaRPr lang="en-US" dirty="0"/>
          </a:p>
        </p:txBody>
      </p:sp>
    </p:spTree>
    <p:extLst>
      <p:ext uri="{BB962C8B-B14F-4D97-AF65-F5344CB8AC3E}">
        <p14:creationId xmlns:p14="http://schemas.microsoft.com/office/powerpoint/2010/main" val="425566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p:cNvSpPr/>
          <p:nvPr/>
        </p:nvSpPr>
        <p:spPr bwMode="auto">
          <a:xfrm>
            <a:off x="7483871" y="3860674"/>
            <a:ext cx="850583" cy="74295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algn="ctr" defTabSz="914099" eaLnBrk="1" hangingPunct="1">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457200" y="2343150"/>
            <a:ext cx="8153399" cy="1615509"/>
          </a:xfrm>
        </p:spPr>
        <p:txBody>
          <a:bodyPr>
            <a:normAutofit fontScale="90000"/>
          </a:bodyPr>
          <a:lstStyle/>
          <a:p>
            <a:pPr defTabSz="914363">
              <a:defRPr/>
            </a:pPr>
            <a:r>
              <a:rPr lang="en-US" sz="3200" b="1" dirty="0" smtClean="0"/>
              <a:t>Article 21. </a:t>
            </a:r>
            <a:r>
              <a:rPr lang="en-US" altLang="en-US" sz="3200" b="1" dirty="0" smtClean="0"/>
              <a:t>Solid </a:t>
            </a:r>
            <a:r>
              <a:rPr lang="en-US" altLang="en-US" sz="3200" b="1" dirty="0"/>
              <a:t>Waste Disposal Fund </a:t>
            </a:r>
            <a:r>
              <a:rPr lang="en-US" altLang="en-US" sz="3200" b="1" dirty="0" smtClean="0"/>
              <a:t>Expenditures</a:t>
            </a:r>
            <a:br>
              <a:rPr lang="en-US" altLang="en-US" sz="3200" b="1" dirty="0" smtClean="0"/>
            </a:br>
            <a:r>
              <a:rPr lang="en-US" altLang="en-US" sz="3200" dirty="0"/>
              <a:t>Finance Committee </a:t>
            </a:r>
            <a:r>
              <a:rPr lang="en-US" altLang="en-US" sz="3200" dirty="0" smtClean="0"/>
              <a:t>- Enterprise </a:t>
            </a:r>
            <a:r>
              <a:rPr lang="en-US" altLang="en-US" sz="3200" dirty="0"/>
              <a:t>Fund Hearing </a:t>
            </a:r>
            <a:br>
              <a:rPr lang="en-US" altLang="en-US" sz="3200" dirty="0"/>
            </a:br>
            <a:r>
              <a:rPr lang="en-US" altLang="en-US" sz="3200" dirty="0"/>
              <a:t>May </a:t>
            </a:r>
            <a:r>
              <a:rPr lang="en-US" altLang="en-US" sz="3200" dirty="0" smtClean="0"/>
              <a:t>11, 2021</a:t>
            </a:r>
            <a:r>
              <a:rPr lang="en-US" altLang="en-US" sz="3200" dirty="0"/>
              <a:t/>
            </a:r>
            <a:br>
              <a:rPr lang="en-US" altLang="en-US" sz="3200" dirty="0"/>
            </a:br>
            <a:r>
              <a:rPr lang="en-US" altLang="en-US" sz="3200" b="1" dirty="0" smtClean="0"/>
              <a:t> </a:t>
            </a:r>
            <a:endParaRPr sz="4000" b="1" dirty="0"/>
          </a:p>
        </p:txBody>
      </p:sp>
      <p:sp>
        <p:nvSpPr>
          <p:cNvPr id="5" name="Subtitle 4"/>
          <p:cNvSpPr>
            <a:spLocks noGrp="1"/>
          </p:cNvSpPr>
          <p:nvPr>
            <p:ph type="subTitle" idx="1"/>
          </p:nvPr>
        </p:nvSpPr>
        <p:spPr>
          <a:xfrm>
            <a:off x="457200" y="3748175"/>
            <a:ext cx="8229600" cy="904448"/>
          </a:xfrm>
        </p:spPr>
        <p:txBody>
          <a:bodyPr numCol="2">
            <a:normAutofit fontScale="25000" lnSpcReduction="20000"/>
          </a:bodyPr>
          <a:lstStyle/>
          <a:p>
            <a:pPr algn="l" eaLnBrk="1" hangingPunct="1">
              <a:defRPr/>
            </a:pPr>
            <a:r>
              <a:rPr lang="en-US" sz="5000" b="1" dirty="0" smtClean="0"/>
              <a:t>Alan </a:t>
            </a:r>
            <a:r>
              <a:rPr lang="en-US" sz="5000" b="1" dirty="0" err="1" smtClean="0"/>
              <a:t>Cathcart</a:t>
            </a:r>
            <a:r>
              <a:rPr lang="en-US" sz="5000" b="1" dirty="0" smtClean="0"/>
              <a:t>                                                                                                                 </a:t>
            </a:r>
          </a:p>
          <a:p>
            <a:pPr algn="l" eaLnBrk="1" hangingPunct="1">
              <a:defRPr/>
            </a:pPr>
            <a:r>
              <a:rPr lang="en-US" sz="5000" b="1" dirty="0" smtClean="0"/>
              <a:t>Director of Public Works</a:t>
            </a:r>
          </a:p>
          <a:p>
            <a:pPr algn="l" eaLnBrk="1" hangingPunct="1">
              <a:defRPr/>
            </a:pPr>
            <a:endParaRPr lang="en-US" sz="5000" b="1" dirty="0"/>
          </a:p>
          <a:p>
            <a:pPr algn="l" eaLnBrk="1" hangingPunct="1">
              <a:defRPr/>
            </a:pPr>
            <a:r>
              <a:rPr lang="en-US" sz="5000" b="1" dirty="0" smtClean="0"/>
              <a:t>Melissa Simoncini</a:t>
            </a:r>
          </a:p>
          <a:p>
            <a:pPr algn="l" eaLnBrk="1" hangingPunct="1">
              <a:defRPr/>
            </a:pPr>
            <a:r>
              <a:rPr lang="en-US" sz="5000" b="1" dirty="0" smtClean="0"/>
              <a:t>Environmental Services Program Administrator </a:t>
            </a:r>
          </a:p>
          <a:p>
            <a:pPr algn="l" eaLnBrk="1" hangingPunct="1">
              <a:defRPr/>
            </a:pPr>
            <a:r>
              <a:rPr lang="en-US" sz="5000" b="1" dirty="0" smtClean="0"/>
              <a:t>Concord Public Works</a:t>
            </a:r>
          </a:p>
          <a:p>
            <a:pPr algn="l" eaLnBrk="1" hangingPunct="1">
              <a:defRPr/>
            </a:pPr>
            <a:r>
              <a:rPr lang="en-US" sz="5000" b="1" dirty="0" smtClean="0"/>
              <a:t>133 Keyes Road</a:t>
            </a:r>
          </a:p>
          <a:p>
            <a:pPr algn="l" eaLnBrk="1" hangingPunct="1">
              <a:defRPr/>
            </a:pPr>
            <a:r>
              <a:rPr lang="en-US" sz="5000" b="1" dirty="0" smtClean="0"/>
              <a:t>Concord, MA 01742</a:t>
            </a:r>
          </a:p>
          <a:p>
            <a:pPr algn="l" eaLnBrk="1" hangingPunct="1">
              <a:defRPr/>
            </a:pPr>
            <a:r>
              <a:rPr lang="en-US" sz="5000" b="1" dirty="0" smtClean="0"/>
              <a:t>978-318-3240</a:t>
            </a:r>
            <a:endParaRPr lang="en-US" sz="1200" dirty="0" smtClean="0"/>
          </a:p>
          <a:p>
            <a:pPr algn="l" eaLnBrk="1" hangingPunct="1">
              <a:defRPr/>
            </a:pPr>
            <a:r>
              <a:rPr lang="en-US" sz="2000" dirty="0" smtClean="0"/>
              <a:t>                                               </a:t>
            </a:r>
            <a:endParaRPr lang="en-US" sz="2000" dirty="0"/>
          </a:p>
          <a:p>
            <a:pPr algn="l" eaLnBrk="1" hangingPunct="1">
              <a:defRPr/>
            </a:pPr>
            <a:endParaRPr lang="en-US" sz="2000" dirty="0" smtClean="0"/>
          </a:p>
          <a:p>
            <a:pPr algn="l" eaLnBrk="1" hangingPunct="1">
              <a:defRPr/>
            </a:pPr>
            <a:r>
              <a:rPr lang="en-US" sz="2000" dirty="0" smtClean="0"/>
              <a:t>  		</a:t>
            </a:r>
            <a:endParaRPr lang="en-US" sz="2800" dirty="0"/>
          </a:p>
        </p:txBody>
      </p:sp>
      <p:pic>
        <p:nvPicPr>
          <p:cNvPr id="7175"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523" y="3651759"/>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68055" y="590550"/>
            <a:ext cx="7807891" cy="1645920"/>
            <a:chOff x="605700" y="590550"/>
            <a:chExt cx="7807891" cy="1645920"/>
          </a:xfrm>
        </p:grpSpPr>
        <p:graphicFrame>
          <p:nvGraphicFramePr>
            <p:cNvPr id="7174" name="Object 5"/>
            <p:cNvGraphicFramePr>
              <a:graphicFrameLocks noChangeAspect="1"/>
            </p:cNvGraphicFramePr>
            <p:nvPr>
              <p:extLst>
                <p:ext uri="{D42A27DB-BD31-4B8C-83A1-F6EECF244321}">
                  <p14:modId xmlns:p14="http://schemas.microsoft.com/office/powerpoint/2010/main" val="1937251983"/>
                </p:ext>
              </p:extLst>
            </p:nvPr>
          </p:nvGraphicFramePr>
          <p:xfrm>
            <a:off x="3299713" y="590550"/>
            <a:ext cx="2497626" cy="1645920"/>
          </p:xfrm>
          <a:graphic>
            <a:graphicData uri="http://schemas.openxmlformats.org/presentationml/2006/ole">
              <mc:AlternateContent xmlns:mc="http://schemas.openxmlformats.org/markup-compatibility/2006">
                <mc:Choice xmlns:v="urn:schemas-microsoft-com:vml" Requires="v">
                  <p:oleObj spid="_x0000_s1044" name="Photo Editor Photo" r:id="rId6" imgW="4866667" imgH="4315427" progId="MSPhotoEd.3">
                    <p:embed/>
                  </p:oleObj>
                </mc:Choice>
                <mc:Fallback>
                  <p:oleObj name="Photo Editor Photo" r:id="rId6" imgW="4866667" imgH="4315427" progId="MSPhotoEd.3">
                    <p:embed/>
                    <p:pic>
                      <p:nvPicPr>
                        <p:cNvPr id="0" name=""/>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3299713" y="590550"/>
                          <a:ext cx="2497626" cy="164592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7" name="Picture 9" descr="Oversized Was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9643" y="590550"/>
              <a:ext cx="2373948" cy="16459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8" name="Picture 11" descr="Large Group of People Sitting Dow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700" y="590550"/>
              <a:ext cx="2451708" cy="1645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2"/>
    </p:custDataLst>
    <p:extLst>
      <p:ext uri="{BB962C8B-B14F-4D97-AF65-F5344CB8AC3E}">
        <p14:creationId xmlns:p14="http://schemas.microsoft.com/office/powerpoint/2010/main" val="331080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74373" y="1253728"/>
            <a:ext cx="8186861" cy="479822"/>
          </a:xfrm>
        </p:spPr>
        <p:txBody>
          <a:bodyPr/>
          <a:lstStyle/>
          <a:p>
            <a:pPr algn="ctr"/>
            <a:r>
              <a:rPr lang="en-US" dirty="0" smtClean="0"/>
              <a:t>Curbside Program Overview</a:t>
            </a:r>
            <a:endParaRPr lang="en-US" dirty="0"/>
          </a:p>
        </p:txBody>
      </p:sp>
      <p:sp>
        <p:nvSpPr>
          <p:cNvPr id="4" name="Slide Number Placeholder 3"/>
          <p:cNvSpPr>
            <a:spLocks noGrp="1"/>
          </p:cNvSpPr>
          <p:nvPr>
            <p:ph type="sldNum" sz="quarter" idx="12"/>
          </p:nvPr>
        </p:nvSpPr>
        <p:spPr/>
        <p:txBody>
          <a:bodyPr/>
          <a:lstStyle/>
          <a:p>
            <a:fld id="{18362CF7-34D8-4635-A9AE-FBAFA8966551}" type="slidenum">
              <a:rPr lang="en-US" smtClean="0"/>
              <a:t>3</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smtClean="0"/>
          </a:p>
        </p:txBody>
      </p:sp>
      <p:sp>
        <p:nvSpPr>
          <p:cNvPr id="5"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7" name="Rectangle 4"/>
          <p:cNvSpPr txBox="1">
            <a:spLocks noChangeArrowheads="1"/>
          </p:cNvSpPr>
          <p:nvPr/>
        </p:nvSpPr>
        <p:spPr bwMode="auto">
          <a:xfrm>
            <a:off x="619496" y="1733550"/>
            <a:ext cx="8041738" cy="27500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defRPr/>
            </a:pPr>
            <a:r>
              <a:rPr lang="en-US" altLang="en-US" sz="2000" dirty="0"/>
              <a:t>Weekly Collection </a:t>
            </a:r>
            <a:endParaRPr lang="en-US" altLang="en-US" sz="2000" dirty="0" smtClean="0"/>
          </a:p>
          <a:p>
            <a:pPr marL="342900" indent="-342900" algn="l">
              <a:buFont typeface="Arial" panose="020B0604020202020204" pitchFamily="34" charset="0"/>
              <a:buChar char="•"/>
              <a:defRPr/>
            </a:pPr>
            <a:r>
              <a:rPr lang="en-US" altLang="en-US" sz="2000" dirty="0" smtClean="0"/>
              <a:t>“</a:t>
            </a:r>
            <a:r>
              <a:rPr lang="en-US" altLang="en-US" sz="2000" dirty="0"/>
              <a:t>Pay-as-you-throw”</a:t>
            </a:r>
          </a:p>
          <a:p>
            <a:pPr marL="342900" indent="-342900" algn="l">
              <a:buFont typeface="Arial" panose="020B0604020202020204" pitchFamily="34" charset="0"/>
              <a:buChar char="•"/>
              <a:defRPr/>
            </a:pPr>
            <a:r>
              <a:rPr lang="en-US" altLang="en-US" sz="2000" dirty="0"/>
              <a:t>Dual Stream Recycling</a:t>
            </a:r>
          </a:p>
          <a:p>
            <a:pPr marL="342900" indent="-342900" algn="l">
              <a:buFont typeface="Arial" panose="020B0604020202020204" pitchFamily="34" charset="0"/>
              <a:buChar char="•"/>
              <a:defRPr/>
            </a:pPr>
            <a:r>
              <a:rPr lang="en-US" altLang="en-US" sz="2000" dirty="0"/>
              <a:t>Environmentally Sound</a:t>
            </a:r>
          </a:p>
          <a:p>
            <a:pPr marL="342900" indent="-342900" algn="l">
              <a:buFont typeface="Arial" panose="020B0604020202020204" pitchFamily="34" charset="0"/>
              <a:buChar char="•"/>
              <a:defRPr/>
            </a:pPr>
            <a:r>
              <a:rPr lang="en-US" altLang="en-US" sz="2000" dirty="0"/>
              <a:t>39% Recycling Rate</a:t>
            </a:r>
          </a:p>
          <a:p>
            <a:pPr marL="342900" indent="-342900" algn="l">
              <a:buFont typeface="Arial" panose="020B0604020202020204" pitchFamily="34" charset="0"/>
              <a:buChar char="•"/>
              <a:defRPr/>
            </a:pPr>
            <a:r>
              <a:rPr lang="en-US" sz="2000" dirty="0" smtClean="0"/>
              <a:t>Household </a:t>
            </a:r>
            <a:r>
              <a:rPr lang="en-US" sz="2000" dirty="0"/>
              <a:t>H</a:t>
            </a:r>
            <a:r>
              <a:rPr lang="en-US" sz="2000" dirty="0" smtClean="0"/>
              <a:t>azardous </a:t>
            </a:r>
            <a:r>
              <a:rPr lang="en-US" sz="2000" dirty="0"/>
              <a:t>W</a:t>
            </a:r>
            <a:r>
              <a:rPr lang="en-US" sz="2000" dirty="0" smtClean="0"/>
              <a:t>aste </a:t>
            </a:r>
            <a:r>
              <a:rPr lang="en-US" sz="2000" dirty="0"/>
              <a:t>C</a:t>
            </a:r>
            <a:r>
              <a:rPr lang="en-US" sz="2000" dirty="0" smtClean="0"/>
              <a:t>ollection</a:t>
            </a:r>
            <a:endParaRPr lang="en-US" sz="2000" dirty="0"/>
          </a:p>
          <a:p>
            <a:pPr marL="342900" indent="-342900" algn="l">
              <a:buFont typeface="Arial" panose="020B0604020202020204" pitchFamily="34" charset="0"/>
              <a:buChar char="•"/>
              <a:defRPr/>
            </a:pPr>
            <a:r>
              <a:rPr lang="en-US" altLang="en-US" sz="2000" dirty="0" smtClean="0"/>
              <a:t>Economical </a:t>
            </a:r>
            <a:endParaRPr lang="en-US" altLang="en-US" sz="2000" dirty="0"/>
          </a:p>
          <a:p>
            <a:pPr marL="342900" indent="-342900" algn="l">
              <a:buFont typeface="Arial" panose="020B0604020202020204" pitchFamily="34" charset="0"/>
              <a:buChar char="•"/>
              <a:defRPr/>
            </a:pPr>
            <a:r>
              <a:rPr lang="en-US" sz="2000" dirty="0" smtClean="0"/>
              <a:t>Semi-annual billing</a:t>
            </a:r>
            <a:endParaRPr lang="en-US" sz="2000" dirty="0"/>
          </a:p>
          <a:p>
            <a:pPr marL="342900" indent="-342900" algn="l">
              <a:buFont typeface="Arial" panose="020B0604020202020204" pitchFamily="34" charset="0"/>
              <a:buChar char="•"/>
              <a:defRPr/>
            </a:pPr>
            <a:r>
              <a:rPr lang="en-US" sz="2000" dirty="0"/>
              <a:t>Online payment </a:t>
            </a:r>
          </a:p>
        </p:txBody>
      </p:sp>
      <p:grpSp>
        <p:nvGrpSpPr>
          <p:cNvPr id="14" name="Group 13"/>
          <p:cNvGrpSpPr/>
          <p:nvPr/>
        </p:nvGrpSpPr>
        <p:grpSpPr>
          <a:xfrm>
            <a:off x="4742131" y="3105150"/>
            <a:ext cx="3919103" cy="1421948"/>
            <a:chOff x="4150262" y="3000375"/>
            <a:chExt cx="4079338" cy="1524001"/>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694589" y="3000376"/>
              <a:ext cx="2524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150262" y="3000375"/>
              <a:ext cx="4079338" cy="1524001"/>
              <a:chOff x="4582886" y="3013981"/>
              <a:chExt cx="4079338" cy="1524001"/>
            </a:xfrm>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4756"/>
              <a:stretch/>
            </p:blipFill>
            <p:spPr bwMode="auto">
              <a:xfrm rot="10800000">
                <a:off x="4582886" y="3013982"/>
                <a:ext cx="239848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 r="33154"/>
              <a:stretch/>
            </p:blipFill>
            <p:spPr bwMode="auto">
              <a:xfrm>
                <a:off x="6981371" y="3013981"/>
                <a:ext cx="168085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16985" y="3013982"/>
                <a:ext cx="2364386" cy="1477328"/>
              </a:xfrm>
              <a:prstGeom prst="rect">
                <a:avLst/>
              </a:prstGeom>
              <a:noFill/>
            </p:spPr>
            <p:txBody>
              <a:bodyPr wrap="square" rtlCol="0">
                <a:spAutoFit/>
              </a:bodyPr>
              <a:lstStyle/>
              <a:p>
                <a:pPr algn="ctr"/>
                <a:r>
                  <a:rPr lang="en-US" b="1" dirty="0" smtClean="0">
                    <a:solidFill>
                      <a:srgbClr val="0C2576"/>
                    </a:solidFill>
                    <a:effectLst>
                      <a:outerShdw blurRad="38100" dist="38100" dir="2700000" algn="tl">
                        <a:srgbClr val="000000">
                          <a:alpha val="43137"/>
                        </a:srgbClr>
                      </a:outerShdw>
                    </a:effectLst>
                  </a:rPr>
                  <a:t>Barrel Stickers &amp; Disposal Tags </a:t>
                </a:r>
              </a:p>
              <a:p>
                <a:pPr algn="ctr"/>
                <a:endParaRPr lang="en-US" b="1" dirty="0">
                  <a:solidFill>
                    <a:srgbClr val="0C2576"/>
                  </a:solidFill>
                  <a:effectLst>
                    <a:outerShdw blurRad="38100" dist="38100" dir="2700000" algn="tl">
                      <a:srgbClr val="000000">
                        <a:alpha val="43137"/>
                      </a:srgbClr>
                    </a:outerShdw>
                  </a:effectLst>
                </a:endParaRPr>
              </a:p>
              <a:p>
                <a:pPr algn="ctr"/>
                <a:r>
                  <a:rPr lang="en-US" b="1" dirty="0" smtClean="0">
                    <a:solidFill>
                      <a:srgbClr val="0C2576"/>
                    </a:solidFill>
                    <a:effectLst>
                      <a:outerShdw blurRad="38100" dist="38100" dir="2700000" algn="tl">
                        <a:srgbClr val="000000">
                          <a:alpha val="43137"/>
                        </a:srgbClr>
                      </a:outerShdw>
                    </a:effectLst>
                  </a:rPr>
                  <a:t>Now Available for </a:t>
                </a:r>
                <a:r>
                  <a:rPr lang="en-US" b="1" dirty="0">
                    <a:solidFill>
                      <a:srgbClr val="0C2576"/>
                    </a:solidFill>
                    <a:effectLst>
                      <a:outerShdw blurRad="38100" dist="38100" dir="2700000" algn="tl">
                        <a:srgbClr val="000000">
                          <a:alpha val="43137"/>
                        </a:srgbClr>
                      </a:outerShdw>
                    </a:effectLst>
                  </a:rPr>
                  <a:t>P</a:t>
                </a:r>
                <a:r>
                  <a:rPr lang="en-US" b="1" dirty="0" smtClean="0">
                    <a:solidFill>
                      <a:srgbClr val="0C2576"/>
                    </a:solidFill>
                    <a:effectLst>
                      <a:outerShdw blurRad="38100" dist="38100" dir="2700000" algn="tl">
                        <a:srgbClr val="000000">
                          <a:alpha val="43137"/>
                        </a:srgbClr>
                      </a:outerShdw>
                    </a:effectLst>
                  </a:rPr>
                  <a:t>urchase Online</a:t>
                </a:r>
                <a:endParaRPr lang="en-US" b="1" dirty="0">
                  <a:solidFill>
                    <a:srgbClr val="0C2576"/>
                  </a:solidFill>
                  <a:effectLst>
                    <a:outerShdw blurRad="38100" dist="38100" dir="2700000" algn="tl">
                      <a:srgbClr val="000000">
                        <a:alpha val="43137"/>
                      </a:srgbClr>
                    </a:outerShdw>
                  </a:effectLst>
                </a:endParaRPr>
              </a:p>
            </p:txBody>
          </p:sp>
        </p:grpSp>
      </p:grpSp>
      <p:sp>
        <p:nvSpPr>
          <p:cNvPr id="19" name="Oval 18"/>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2901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4</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smtClean="0"/>
          </a:p>
        </p:txBody>
      </p:sp>
      <p:sp>
        <p:nvSpPr>
          <p:cNvPr id="6"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11" name="Oval 10"/>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p:nvPr>
            <p:extLst>
              <p:ext uri="{D42A27DB-BD31-4B8C-83A1-F6EECF244321}">
                <p14:modId xmlns:p14="http://schemas.microsoft.com/office/powerpoint/2010/main" val="3930629771"/>
              </p:ext>
            </p:extLst>
          </p:nvPr>
        </p:nvGraphicFramePr>
        <p:xfrm>
          <a:off x="228600" y="1200149"/>
          <a:ext cx="8610599" cy="366954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662096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5</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smtClean="0"/>
          </a:p>
        </p:txBody>
      </p:sp>
      <p:sp>
        <p:nvSpPr>
          <p:cNvPr id="7" name="Text Box 5"/>
          <p:cNvSpPr txBox="1">
            <a:spLocks noChangeArrowheads="1"/>
          </p:cNvSpPr>
          <p:nvPr/>
        </p:nvSpPr>
        <p:spPr bwMode="auto">
          <a:xfrm>
            <a:off x="609600" y="1123950"/>
            <a:ext cx="79810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2400" b="1" dirty="0" smtClean="0">
                <a:latin typeface="+mn-lt"/>
              </a:rPr>
              <a:t>FY22 Cost </a:t>
            </a:r>
            <a:r>
              <a:rPr lang="en-US" altLang="en-US" sz="2400" b="1" dirty="0">
                <a:latin typeface="+mn-lt"/>
              </a:rPr>
              <a:t>to Subscribers</a:t>
            </a:r>
          </a:p>
          <a:p>
            <a:pPr algn="ctr">
              <a:spcBef>
                <a:spcPct val="50000"/>
              </a:spcBef>
            </a:pPr>
            <a:endParaRPr lang="en-US" altLang="en-US" sz="2400" b="1"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607012901"/>
              </p:ext>
            </p:extLst>
          </p:nvPr>
        </p:nvGraphicFramePr>
        <p:xfrm>
          <a:off x="443048" y="1586217"/>
          <a:ext cx="8183881" cy="2417505"/>
        </p:xfrm>
        <a:graphic>
          <a:graphicData uri="http://schemas.openxmlformats.org/drawingml/2006/table">
            <a:tbl>
              <a:tblPr firstRow="1" bandRow="1">
                <a:tableStyleId>{5C22544A-7EE6-4342-B048-85BDC9FD1C3A}</a:tableStyleId>
              </a:tblPr>
              <a:tblGrid>
                <a:gridCol w="2883844">
                  <a:extLst>
                    <a:ext uri="{9D8B030D-6E8A-4147-A177-3AD203B41FA5}">
                      <a16:colId xmlns:a16="http://schemas.microsoft.com/office/drawing/2014/main" val="20000"/>
                    </a:ext>
                  </a:extLst>
                </a:gridCol>
                <a:gridCol w="1766679">
                  <a:extLst>
                    <a:ext uri="{9D8B030D-6E8A-4147-A177-3AD203B41FA5}">
                      <a16:colId xmlns:a16="http://schemas.microsoft.com/office/drawing/2014/main" val="20001"/>
                    </a:ext>
                  </a:extLst>
                </a:gridCol>
                <a:gridCol w="1766679">
                  <a:extLst>
                    <a:ext uri="{9D8B030D-6E8A-4147-A177-3AD203B41FA5}">
                      <a16:colId xmlns:a16="http://schemas.microsoft.com/office/drawing/2014/main" val="20002"/>
                    </a:ext>
                  </a:extLst>
                </a:gridCol>
                <a:gridCol w="1766679">
                  <a:extLst>
                    <a:ext uri="{9D8B030D-6E8A-4147-A177-3AD203B41FA5}">
                      <a16:colId xmlns:a16="http://schemas.microsoft.com/office/drawing/2014/main" val="20003"/>
                    </a:ext>
                  </a:extLst>
                </a:gridCol>
              </a:tblGrid>
              <a:tr h="375345">
                <a:tc>
                  <a:txBody>
                    <a:bodyPr/>
                    <a:lstStyle/>
                    <a:p>
                      <a:endParaRPr lang="en-US" sz="1800" dirty="0"/>
                    </a:p>
                  </a:txBody>
                  <a:tcPr/>
                </a:tc>
                <a:tc>
                  <a:txBody>
                    <a:bodyPr/>
                    <a:lstStyle/>
                    <a:p>
                      <a:r>
                        <a:rPr lang="en-US" sz="1800" dirty="0" smtClean="0"/>
                        <a:t>FY20</a:t>
                      </a:r>
                      <a:endParaRPr lang="en-US" sz="1800" dirty="0"/>
                    </a:p>
                  </a:txBody>
                  <a:tcPr/>
                </a:tc>
                <a:tc>
                  <a:txBody>
                    <a:bodyPr/>
                    <a:lstStyle/>
                    <a:p>
                      <a:r>
                        <a:rPr lang="en-US" sz="1800" dirty="0" smtClean="0"/>
                        <a:t>FY21</a:t>
                      </a:r>
                      <a:endParaRPr lang="en-US" sz="1800" dirty="0"/>
                    </a:p>
                  </a:txBody>
                  <a:tcPr/>
                </a:tc>
                <a:tc>
                  <a:txBody>
                    <a:bodyPr/>
                    <a:lstStyle/>
                    <a:p>
                      <a:r>
                        <a:rPr lang="en-US" sz="1800" dirty="0" smtClean="0"/>
                        <a:t>FY22</a:t>
                      </a:r>
                      <a:endParaRPr lang="en-US" sz="1800" dirty="0"/>
                    </a:p>
                  </a:txBody>
                  <a:tcPr/>
                </a:tc>
                <a:extLst>
                  <a:ext uri="{0D108BD9-81ED-4DB2-BD59-A6C34878D82A}">
                    <a16:rowId xmlns:a16="http://schemas.microsoft.com/office/drawing/2014/main" val="10000"/>
                  </a:ext>
                </a:extLst>
              </a:tr>
              <a:tr h="640080">
                <a:tc>
                  <a:txBody>
                    <a:bodyPr/>
                    <a:lstStyle/>
                    <a:p>
                      <a:r>
                        <a:rPr lang="en-US" sz="2000" dirty="0" smtClean="0"/>
                        <a:t>Collection Fee</a:t>
                      </a:r>
                      <a:endParaRPr lang="en-US" sz="2000" dirty="0"/>
                    </a:p>
                  </a:txBody>
                  <a:tcPr anchor="ctr"/>
                </a:tc>
                <a:tc>
                  <a:txBody>
                    <a:bodyPr/>
                    <a:lstStyle/>
                    <a:p>
                      <a:r>
                        <a:rPr lang="en-US" sz="2000" dirty="0" smtClean="0"/>
                        <a:t>$272.00</a:t>
                      </a:r>
                      <a:endParaRPr lang="en-US" sz="2000" dirty="0"/>
                    </a:p>
                  </a:txBody>
                  <a:tcPr anchor="ctr"/>
                </a:tc>
                <a:tc>
                  <a:txBody>
                    <a:bodyPr/>
                    <a:lstStyle/>
                    <a:p>
                      <a:r>
                        <a:rPr lang="en-US" sz="2000" dirty="0" smtClean="0"/>
                        <a:t>$282.00</a:t>
                      </a:r>
                      <a:endParaRPr lang="en-US" sz="2000" dirty="0"/>
                    </a:p>
                  </a:txBody>
                  <a:tcPr anchor="ctr"/>
                </a:tc>
                <a:tc>
                  <a:txBody>
                    <a:bodyPr/>
                    <a:lstStyle/>
                    <a:p>
                      <a:r>
                        <a:rPr lang="en-US" sz="2000" dirty="0" smtClean="0"/>
                        <a:t>$322.00</a:t>
                      </a:r>
                      <a:endParaRPr lang="en-US" sz="2000" dirty="0"/>
                    </a:p>
                  </a:txBody>
                  <a:tcPr anchor="ctr"/>
                </a:tc>
                <a:extLst>
                  <a:ext uri="{0D108BD9-81ED-4DB2-BD59-A6C34878D82A}">
                    <a16:rowId xmlns:a16="http://schemas.microsoft.com/office/drawing/2014/main" val="10001"/>
                  </a:ext>
                </a:extLst>
              </a:tr>
              <a:tr h="640080">
                <a:tc>
                  <a:txBody>
                    <a:bodyPr/>
                    <a:lstStyle/>
                    <a:p>
                      <a:r>
                        <a:rPr lang="en-US" sz="2000" dirty="0" smtClean="0"/>
                        <a:t>Disposal Fee</a:t>
                      </a:r>
                      <a:endParaRPr lang="en-US" sz="2000" dirty="0"/>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t>$1.50/Tag</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2000" dirty="0" smtClean="0"/>
                        <a:t>$39.00/Sticker</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t>$1.80/Tag</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2000" dirty="0" smtClean="0"/>
                        <a:t>$46.80/Sticker</a:t>
                      </a: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t>$1.80/Tag</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2000" dirty="0" smtClean="0"/>
                        <a:t>$46.80/Sticker</a:t>
                      </a:r>
                    </a:p>
                  </a:txBody>
                  <a:tcPr anchor="ctr"/>
                </a:tc>
                <a:extLst>
                  <a:ext uri="{0D108BD9-81ED-4DB2-BD59-A6C34878D82A}">
                    <a16:rowId xmlns:a16="http://schemas.microsoft.com/office/drawing/2014/main" val="10002"/>
                  </a:ext>
                </a:extLst>
              </a:tr>
              <a:tr h="640080">
                <a:tc>
                  <a:txBody>
                    <a:bodyPr/>
                    <a:lstStyle/>
                    <a:p>
                      <a:r>
                        <a:rPr lang="en-US" sz="2000" dirty="0" smtClean="0"/>
                        <a:t>Average Cost  </a:t>
                      </a:r>
                    </a:p>
                    <a:p>
                      <a:r>
                        <a:rPr lang="en-US" sz="2000" dirty="0" smtClean="0"/>
                        <a:t>*1.36</a:t>
                      </a:r>
                      <a:r>
                        <a:rPr lang="en-US" sz="2000" baseline="0" dirty="0" smtClean="0"/>
                        <a:t> bags/barrels</a:t>
                      </a:r>
                      <a:r>
                        <a:rPr lang="en-US" sz="2000" dirty="0" smtClean="0"/>
                        <a:t> per</a:t>
                      </a:r>
                      <a:r>
                        <a:rPr lang="en-US" sz="2000" baseline="0" dirty="0" smtClean="0"/>
                        <a:t> </a:t>
                      </a:r>
                      <a:r>
                        <a:rPr lang="en-US" sz="2000" dirty="0" err="1" smtClean="0"/>
                        <a:t>wk</a:t>
                      </a:r>
                      <a:r>
                        <a:rPr lang="en-US" sz="2000" dirty="0" smtClean="0"/>
                        <a:t>  </a:t>
                      </a:r>
                      <a:endParaRPr lang="en-US" sz="2000" dirty="0"/>
                    </a:p>
                  </a:txBody>
                  <a:tcPr anchor="ctr"/>
                </a:tc>
                <a:tc>
                  <a:txBody>
                    <a:bodyPr/>
                    <a:lstStyle/>
                    <a:p>
                      <a:r>
                        <a:rPr lang="en-US" sz="2000" dirty="0" smtClean="0"/>
                        <a:t>$378.08</a:t>
                      </a:r>
                      <a:endParaRPr lang="en-US" sz="2000" dirty="0"/>
                    </a:p>
                  </a:txBody>
                  <a:tcPr anchor="ctr"/>
                </a:tc>
                <a:tc>
                  <a:txBody>
                    <a:bodyPr/>
                    <a:lstStyle/>
                    <a:p>
                      <a:r>
                        <a:rPr lang="en-US" sz="2000" dirty="0" smtClean="0"/>
                        <a:t>$409.30 </a:t>
                      </a:r>
                      <a:endParaRPr lang="en-US" sz="2000" dirty="0"/>
                    </a:p>
                  </a:txBody>
                  <a:tcPr anchor="ctr"/>
                </a:tc>
                <a:tc>
                  <a:txBody>
                    <a:bodyPr/>
                    <a:lstStyle/>
                    <a:p>
                      <a:r>
                        <a:rPr lang="en-US" sz="2000" dirty="0" smtClean="0"/>
                        <a:t>$449.30 </a:t>
                      </a:r>
                      <a:endParaRPr lang="en-US" sz="2000" dirty="0"/>
                    </a:p>
                  </a:txBody>
                  <a:tcPr anchor="ctr"/>
                </a:tc>
                <a:extLst>
                  <a:ext uri="{0D108BD9-81ED-4DB2-BD59-A6C34878D82A}">
                    <a16:rowId xmlns:a16="http://schemas.microsoft.com/office/drawing/2014/main" val="10003"/>
                  </a:ext>
                </a:extLst>
              </a:tr>
            </a:tbl>
          </a:graphicData>
        </a:graphic>
      </p:graphicFrame>
      <p:sp>
        <p:nvSpPr>
          <p:cNvPr id="13" name="TextBox 4"/>
          <p:cNvSpPr txBox="1">
            <a:spLocks noChangeArrowheads="1"/>
          </p:cNvSpPr>
          <p:nvPr/>
        </p:nvSpPr>
        <p:spPr bwMode="auto">
          <a:xfrm>
            <a:off x="443048" y="4062808"/>
            <a:ext cx="8183880" cy="646113"/>
          </a:xfrm>
          <a:prstGeom prst="rect">
            <a:avLst/>
          </a:prstGeom>
          <a:solidFill>
            <a:schemeClr val="tx1"/>
          </a:solidFill>
          <a:ln w="12700">
            <a:solidFill>
              <a:schemeClr val="tx1"/>
            </a:solidFill>
            <a:miter lim="800000"/>
            <a:headEnd/>
            <a:tailEnd/>
          </a:ln>
          <a:extLst/>
        </p:spPr>
        <p:txBody>
          <a:bodyPr wrap="square">
            <a:spAutoFit/>
          </a:bodyPr>
          <a:lstStyle>
            <a:lvl1pPr>
              <a:lnSpc>
                <a:spcPct val="90000"/>
              </a:lnSpc>
              <a:spcBef>
                <a:spcPct val="20000"/>
              </a:spcBef>
              <a:buBlip>
                <a:blip r:embed="rId4"/>
              </a:buBlip>
              <a:defRPr sz="3200">
                <a:solidFill>
                  <a:schemeClr val="tx1"/>
                </a:solidFill>
                <a:latin typeface="Calibri" pitchFamily="34" charset="0"/>
              </a:defRPr>
            </a:lvl1pPr>
            <a:lvl2pPr marL="742950" indent="-285750">
              <a:lnSpc>
                <a:spcPct val="90000"/>
              </a:lnSpc>
              <a:spcBef>
                <a:spcPct val="20000"/>
              </a:spcBef>
              <a:buBlip>
                <a:blip r:embed="rId5"/>
              </a:buBlip>
              <a:defRPr sz="2800">
                <a:solidFill>
                  <a:schemeClr val="tx1"/>
                </a:solidFill>
                <a:latin typeface="Calibri" pitchFamily="34" charset="0"/>
              </a:defRPr>
            </a:lvl2pPr>
            <a:lvl3pPr marL="1143000" indent="-228600">
              <a:lnSpc>
                <a:spcPct val="90000"/>
              </a:lnSpc>
              <a:spcBef>
                <a:spcPct val="20000"/>
              </a:spcBef>
              <a:buBlip>
                <a:blip r:embed="rId5"/>
              </a:buBlip>
              <a:defRPr sz="2400">
                <a:solidFill>
                  <a:schemeClr val="tx1"/>
                </a:solidFill>
                <a:latin typeface="Calibri" pitchFamily="34" charset="0"/>
              </a:defRPr>
            </a:lvl3pPr>
            <a:lvl4pPr marL="1600200" indent="-228600">
              <a:lnSpc>
                <a:spcPct val="90000"/>
              </a:lnSpc>
              <a:spcBef>
                <a:spcPct val="20000"/>
              </a:spcBef>
              <a:buBlip>
                <a:blip r:embed="rId5"/>
              </a:buBlip>
              <a:defRPr sz="2400">
                <a:solidFill>
                  <a:schemeClr val="tx1"/>
                </a:solidFill>
                <a:latin typeface="Calibri" pitchFamily="34" charset="0"/>
              </a:defRPr>
            </a:lvl4pPr>
            <a:lvl5pPr marL="2057400" indent="-22860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algn="ctr" eaLnBrk="1" hangingPunct="1">
              <a:lnSpc>
                <a:spcPct val="100000"/>
              </a:lnSpc>
              <a:spcBef>
                <a:spcPct val="0"/>
              </a:spcBef>
              <a:buFontTx/>
              <a:buNone/>
            </a:pPr>
            <a:r>
              <a:rPr lang="en-US" altLang="en-US" sz="1800" dirty="0">
                <a:solidFill>
                  <a:schemeClr val="bg1"/>
                </a:solidFill>
              </a:rPr>
              <a:t>Yearly increase per subscriber </a:t>
            </a:r>
            <a:r>
              <a:rPr lang="en-US" altLang="en-US" sz="1800" dirty="0" smtClean="0">
                <a:solidFill>
                  <a:schemeClr val="bg1"/>
                </a:solidFill>
              </a:rPr>
              <a:t>- $40.00 </a:t>
            </a:r>
            <a:r>
              <a:rPr lang="en-US" altLang="en-US" sz="1800" dirty="0">
                <a:solidFill>
                  <a:schemeClr val="bg1"/>
                </a:solidFill>
              </a:rPr>
              <a:t>or </a:t>
            </a:r>
            <a:r>
              <a:rPr lang="en-US" altLang="en-US" sz="1800" dirty="0" smtClean="0">
                <a:solidFill>
                  <a:schemeClr val="bg1"/>
                </a:solidFill>
              </a:rPr>
              <a:t>10%</a:t>
            </a:r>
            <a:endParaRPr lang="en-US" altLang="en-US" sz="1800" dirty="0">
              <a:solidFill>
                <a:schemeClr val="bg1"/>
              </a:solidFill>
            </a:endParaRPr>
          </a:p>
          <a:p>
            <a:pPr algn="ctr" eaLnBrk="1" hangingPunct="1">
              <a:lnSpc>
                <a:spcPct val="100000"/>
              </a:lnSpc>
              <a:spcBef>
                <a:spcPct val="0"/>
              </a:spcBef>
              <a:buFontTx/>
              <a:buNone/>
            </a:pPr>
            <a:r>
              <a:rPr lang="en-US" altLang="en-US" sz="1800" dirty="0" smtClean="0">
                <a:solidFill>
                  <a:schemeClr val="bg1"/>
                </a:solidFill>
              </a:rPr>
              <a:t>(Based on avg. 1.36 barrels/bags per week)</a:t>
            </a:r>
            <a:endParaRPr lang="en-US" altLang="en-US" sz="1800" dirty="0">
              <a:solidFill>
                <a:schemeClr val="bg1"/>
              </a:solidFill>
            </a:endParaRPr>
          </a:p>
        </p:txBody>
      </p:sp>
      <p:sp>
        <p:nvSpPr>
          <p:cNvPr id="8"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11" name="Oval 10"/>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42023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6</a:t>
            </a:fld>
            <a:endParaRPr lang="en-US" dirty="0"/>
          </a:p>
        </p:txBody>
      </p:sp>
      <p:sp>
        <p:nvSpPr>
          <p:cNvPr id="10" name="Rectangle 2"/>
          <p:cNvSpPr txBox="1">
            <a:spLocks noChangeArrowheads="1"/>
          </p:cNvSpPr>
          <p:nvPr/>
        </p:nvSpPr>
        <p:spPr>
          <a:xfrm>
            <a:off x="609600" y="97155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smtClean="0"/>
          </a:p>
        </p:txBody>
      </p:sp>
      <p:sp>
        <p:nvSpPr>
          <p:cNvPr id="5" name="Rectangle 2"/>
          <p:cNvSpPr txBox="1">
            <a:spLocks noChangeArrowheads="1"/>
          </p:cNvSpPr>
          <p:nvPr/>
        </p:nvSpPr>
        <p:spPr>
          <a:xfrm>
            <a:off x="1676400" y="361950"/>
            <a:ext cx="6553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t> </a:t>
            </a:r>
            <a:endParaRPr lang="en-US" altLang="en-US" sz="2600" dirty="0" smtClean="0"/>
          </a:p>
        </p:txBody>
      </p:sp>
      <p:graphicFrame>
        <p:nvGraphicFramePr>
          <p:cNvPr id="9" name="Object 5"/>
          <p:cNvGraphicFramePr>
            <a:graphicFrameLocks/>
          </p:cNvGraphicFramePr>
          <p:nvPr>
            <p:extLst>
              <p:ext uri="{D42A27DB-BD31-4B8C-83A1-F6EECF244321}">
                <p14:modId xmlns:p14="http://schemas.microsoft.com/office/powerpoint/2010/main" val="616456574"/>
              </p:ext>
            </p:extLst>
          </p:nvPr>
        </p:nvGraphicFramePr>
        <p:xfrm>
          <a:off x="463550" y="1504950"/>
          <a:ext cx="8216900" cy="3175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5"/>
          <p:cNvSpPr txBox="1">
            <a:spLocks noChangeArrowheads="1"/>
          </p:cNvSpPr>
          <p:nvPr/>
        </p:nvSpPr>
        <p:spPr bwMode="auto">
          <a:xfrm>
            <a:off x="609600" y="1194155"/>
            <a:ext cx="7924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2400" b="1" dirty="0" smtClean="0">
                <a:latin typeface="+mn-lt"/>
              </a:rPr>
              <a:t>Annual Cost </a:t>
            </a:r>
            <a:r>
              <a:rPr lang="en-US" altLang="en-US" sz="2400" b="1" dirty="0">
                <a:latin typeface="+mn-lt"/>
              </a:rPr>
              <a:t>to Subscribers</a:t>
            </a:r>
          </a:p>
          <a:p>
            <a:pPr algn="ctr">
              <a:spcBef>
                <a:spcPct val="50000"/>
              </a:spcBef>
            </a:pPr>
            <a:endParaRPr lang="en-US" altLang="en-US" sz="2400" b="1" dirty="0">
              <a:latin typeface="+mn-lt"/>
            </a:endParaRPr>
          </a:p>
        </p:txBody>
      </p:sp>
      <p:sp>
        <p:nvSpPr>
          <p:cNvPr id="7"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12" name="Oval 11"/>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356360" y="2002790"/>
            <a:ext cx="7239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5555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7</a:t>
            </a:fld>
            <a:endParaRPr lang="en-US" dirty="0"/>
          </a:p>
        </p:txBody>
      </p:sp>
      <p:sp>
        <p:nvSpPr>
          <p:cNvPr id="9"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17" name="Oval 16"/>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p:nvPr>
            <p:extLst>
              <p:ext uri="{D42A27DB-BD31-4B8C-83A1-F6EECF244321}">
                <p14:modId xmlns:p14="http://schemas.microsoft.com/office/powerpoint/2010/main" val="3912962875"/>
              </p:ext>
            </p:extLst>
          </p:nvPr>
        </p:nvGraphicFramePr>
        <p:xfrm>
          <a:off x="-922696" y="1034885"/>
          <a:ext cx="6934199" cy="44783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190839011"/>
              </p:ext>
            </p:extLst>
          </p:nvPr>
        </p:nvGraphicFramePr>
        <p:xfrm>
          <a:off x="4267200" y="1072157"/>
          <a:ext cx="4876800" cy="4113404"/>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6400800" y="4070246"/>
            <a:ext cx="1295400" cy="400110"/>
          </a:xfrm>
          <a:prstGeom prst="rect">
            <a:avLst/>
          </a:prstGeom>
          <a:noFill/>
        </p:spPr>
        <p:txBody>
          <a:bodyPr wrap="square" rtlCol="0">
            <a:spAutoFit/>
          </a:bodyPr>
          <a:lstStyle/>
          <a:p>
            <a:pPr algn="ctr"/>
            <a:r>
              <a:rPr lang="en-US" sz="2000" dirty="0" smtClean="0"/>
              <a:t>59%</a:t>
            </a:r>
            <a:endParaRPr lang="en-US" sz="2000" dirty="0"/>
          </a:p>
        </p:txBody>
      </p:sp>
      <p:sp>
        <p:nvSpPr>
          <p:cNvPr id="11" name="TextBox 10"/>
          <p:cNvSpPr txBox="1"/>
          <p:nvPr/>
        </p:nvSpPr>
        <p:spPr>
          <a:xfrm>
            <a:off x="1262241" y="4548664"/>
            <a:ext cx="1295400" cy="492443"/>
          </a:xfrm>
          <a:prstGeom prst="rect">
            <a:avLst/>
          </a:prstGeom>
          <a:noFill/>
        </p:spPr>
        <p:txBody>
          <a:bodyPr wrap="square" rtlCol="0">
            <a:spAutoFit/>
          </a:bodyPr>
          <a:lstStyle/>
          <a:p>
            <a:pPr algn="ctr"/>
            <a:r>
              <a:rPr lang="en-US" sz="2600" b="1" dirty="0" smtClean="0"/>
              <a:t>FY21</a:t>
            </a:r>
            <a:endParaRPr lang="en-US" sz="2600" b="1" dirty="0"/>
          </a:p>
        </p:txBody>
      </p:sp>
      <p:sp>
        <p:nvSpPr>
          <p:cNvPr id="12" name="TextBox 11"/>
          <p:cNvSpPr txBox="1"/>
          <p:nvPr/>
        </p:nvSpPr>
        <p:spPr>
          <a:xfrm>
            <a:off x="6334539" y="4581737"/>
            <a:ext cx="1295400" cy="492443"/>
          </a:xfrm>
          <a:prstGeom prst="rect">
            <a:avLst/>
          </a:prstGeom>
          <a:noFill/>
        </p:spPr>
        <p:txBody>
          <a:bodyPr wrap="square" rtlCol="0">
            <a:spAutoFit/>
          </a:bodyPr>
          <a:lstStyle/>
          <a:p>
            <a:pPr algn="ctr"/>
            <a:r>
              <a:rPr lang="en-US" sz="2600" b="1" dirty="0" smtClean="0"/>
              <a:t>FY22</a:t>
            </a:r>
            <a:endParaRPr lang="en-US" sz="2600" b="1" dirty="0"/>
          </a:p>
        </p:txBody>
      </p:sp>
    </p:spTree>
    <p:custDataLst>
      <p:tags r:id="rId1"/>
    </p:custDataLst>
    <p:extLst>
      <p:ext uri="{BB962C8B-B14F-4D97-AF65-F5344CB8AC3E}">
        <p14:creationId xmlns:p14="http://schemas.microsoft.com/office/powerpoint/2010/main" val="245777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8</a:t>
            </a:fld>
            <a:endParaRPr lang="en-US" dirty="0"/>
          </a:p>
        </p:txBody>
      </p:sp>
      <p:sp>
        <p:nvSpPr>
          <p:cNvPr id="9"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17" name="Oval 16"/>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Chart 21"/>
          <p:cNvGraphicFramePr>
            <a:graphicFrameLocks/>
          </p:cNvGraphicFramePr>
          <p:nvPr>
            <p:extLst>
              <p:ext uri="{D42A27DB-BD31-4B8C-83A1-F6EECF244321}">
                <p14:modId xmlns:p14="http://schemas.microsoft.com/office/powerpoint/2010/main" val="3553310350"/>
              </p:ext>
            </p:extLst>
          </p:nvPr>
        </p:nvGraphicFramePr>
        <p:xfrm>
          <a:off x="5029200" y="1732132"/>
          <a:ext cx="3505200" cy="3268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1826729253"/>
              </p:ext>
            </p:extLst>
          </p:nvPr>
        </p:nvGraphicFramePr>
        <p:xfrm>
          <a:off x="152400" y="1732131"/>
          <a:ext cx="5731593" cy="3090909"/>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2"/>
          <p:cNvSpPr txBox="1">
            <a:spLocks noChangeArrowheads="1"/>
          </p:cNvSpPr>
          <p:nvPr/>
        </p:nvSpPr>
        <p:spPr>
          <a:xfrm>
            <a:off x="425981" y="1013980"/>
            <a:ext cx="8413219"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600" b="1" u="sng" dirty="0" smtClean="0"/>
              <a:t>Dual Stream Recycling</a:t>
            </a:r>
            <a:endParaRPr lang="en-US" altLang="en-US" sz="2600" u="sng" dirty="0" smtClean="0"/>
          </a:p>
        </p:txBody>
      </p:sp>
    </p:spTree>
    <p:custDataLst>
      <p:tags r:id="rId1"/>
    </p:custDataLst>
    <p:extLst>
      <p:ext uri="{BB962C8B-B14F-4D97-AF65-F5344CB8AC3E}">
        <p14:creationId xmlns:p14="http://schemas.microsoft.com/office/powerpoint/2010/main" val="868765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62CF7-34D8-4635-A9AE-FBAFA8966551}" type="slidenum">
              <a:rPr lang="en-US" smtClean="0"/>
              <a:t>9</a:t>
            </a:fld>
            <a:endParaRPr lang="en-US" dirty="0"/>
          </a:p>
        </p:txBody>
      </p:sp>
      <p:sp>
        <p:nvSpPr>
          <p:cNvPr id="10" name="Rectangle 2"/>
          <p:cNvSpPr txBox="1">
            <a:spLocks noChangeArrowheads="1"/>
          </p:cNvSpPr>
          <p:nvPr/>
        </p:nvSpPr>
        <p:spPr>
          <a:xfrm>
            <a:off x="457200" y="927100"/>
            <a:ext cx="7924800" cy="40576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000" dirty="0" smtClean="0"/>
          </a:p>
        </p:txBody>
      </p:sp>
      <p:sp>
        <p:nvSpPr>
          <p:cNvPr id="6" name="TextBox 5"/>
          <p:cNvSpPr txBox="1">
            <a:spLocks noChangeArrowheads="1"/>
          </p:cNvSpPr>
          <p:nvPr/>
        </p:nvSpPr>
        <p:spPr bwMode="auto">
          <a:xfrm>
            <a:off x="674209" y="1625600"/>
            <a:ext cx="2612238" cy="3816429"/>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smtClean="0"/>
              <a:t>Existing </a:t>
            </a:r>
          </a:p>
          <a:p>
            <a:pPr marL="285750" indent="-285750" eaLnBrk="1" hangingPunct="1">
              <a:buFont typeface="Arial" panose="020B0604020202020204" pitchFamily="34" charset="0"/>
              <a:buChar char="•"/>
            </a:pPr>
            <a:r>
              <a:rPr lang="en-US" altLang="en-US" sz="2200" dirty="0" smtClean="0"/>
              <a:t>Long Term Contract</a:t>
            </a:r>
          </a:p>
          <a:p>
            <a:pPr marL="285750" indent="-285750" eaLnBrk="1" hangingPunct="1">
              <a:buFont typeface="Arial" panose="020B0604020202020204" pitchFamily="34" charset="0"/>
              <a:buChar char="•"/>
            </a:pPr>
            <a:r>
              <a:rPr lang="en-US" altLang="en-US" sz="2200" dirty="0" smtClean="0"/>
              <a:t>Amendments</a:t>
            </a:r>
          </a:p>
          <a:p>
            <a:pPr marL="285750" indent="-285750" eaLnBrk="1" hangingPunct="1">
              <a:buFont typeface="Arial" panose="020B0604020202020204" pitchFamily="34" charset="0"/>
              <a:buChar char="•"/>
            </a:pPr>
            <a:r>
              <a:rPr lang="en-US" altLang="en-US" sz="2200" dirty="0" smtClean="0"/>
              <a:t>China Sword</a:t>
            </a:r>
          </a:p>
          <a:p>
            <a:pPr marL="285750" indent="-285750" eaLnBrk="1" hangingPunct="1">
              <a:buFont typeface="Arial" panose="020B0604020202020204" pitchFamily="34" charset="0"/>
              <a:buChar char="•"/>
            </a:pPr>
            <a:r>
              <a:rPr lang="en-US" altLang="en-US" sz="2200" dirty="0" smtClean="0"/>
              <a:t>New contract amendment through Sept 2022</a:t>
            </a:r>
          </a:p>
          <a:p>
            <a:pPr eaLnBrk="1" hangingPunct="1"/>
            <a:endParaRPr lang="en-US" altLang="en-US" sz="2200" b="1" dirty="0" smtClean="0"/>
          </a:p>
          <a:p>
            <a:pPr lvl="1" eaLnBrk="1" hangingPunct="1"/>
            <a:endParaRPr lang="en-US" altLang="en-US" sz="2200" dirty="0" smtClean="0"/>
          </a:p>
        </p:txBody>
      </p:sp>
      <p:sp>
        <p:nvSpPr>
          <p:cNvPr id="7" name="Rectangle 2"/>
          <p:cNvSpPr txBox="1">
            <a:spLocks noChangeArrowheads="1"/>
          </p:cNvSpPr>
          <p:nvPr/>
        </p:nvSpPr>
        <p:spPr>
          <a:xfrm>
            <a:off x="1524000" y="482600"/>
            <a:ext cx="73152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4000" b="1" dirty="0" smtClean="0"/>
              <a:t> </a:t>
            </a:r>
            <a:r>
              <a:rPr lang="en-US" altLang="en-US" sz="2800" b="1" dirty="0" smtClean="0"/>
              <a:t>Article 21: </a:t>
            </a:r>
            <a:r>
              <a:rPr lang="en-US" altLang="en-US" sz="2800" dirty="0" smtClean="0"/>
              <a:t>Solid Waste Disposal Fund Expenditures</a:t>
            </a:r>
          </a:p>
        </p:txBody>
      </p:sp>
      <p:sp>
        <p:nvSpPr>
          <p:cNvPr id="9" name="Oval 8"/>
          <p:cNvSpPr/>
          <p:nvPr/>
        </p:nvSpPr>
        <p:spPr>
          <a:xfrm>
            <a:off x="571727" y="542474"/>
            <a:ext cx="880760" cy="880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07" y="41135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0746" y="1905000"/>
            <a:ext cx="1448686" cy="2101850"/>
          </a:xfrm>
          <a:prstGeom prst="rect">
            <a:avLst/>
          </a:prstGeom>
        </p:spPr>
      </p:pic>
      <p:sp>
        <p:nvSpPr>
          <p:cNvPr id="16" name="TextBox 15"/>
          <p:cNvSpPr txBox="1">
            <a:spLocks noChangeArrowheads="1"/>
          </p:cNvSpPr>
          <p:nvPr/>
        </p:nvSpPr>
        <p:spPr bwMode="auto">
          <a:xfrm>
            <a:off x="6115693" y="1664646"/>
            <a:ext cx="2418707" cy="2800767"/>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smtClean="0"/>
              <a:t>Moving Forward </a:t>
            </a:r>
          </a:p>
          <a:p>
            <a:pPr marL="285750" indent="-285750" eaLnBrk="1" hangingPunct="1">
              <a:buFont typeface="Arial" panose="020B0604020202020204" pitchFamily="34" charset="0"/>
              <a:buChar char="•"/>
            </a:pPr>
            <a:r>
              <a:rPr lang="en-US" altLang="en-US" sz="2200" dirty="0" smtClean="0"/>
              <a:t>Community </a:t>
            </a:r>
            <a:r>
              <a:rPr lang="en-US" altLang="en-US" sz="2200" dirty="0"/>
              <a:t>Feedback</a:t>
            </a:r>
          </a:p>
          <a:p>
            <a:pPr marL="285750" indent="-285750" eaLnBrk="1" hangingPunct="1">
              <a:buFont typeface="Arial" panose="020B0604020202020204" pitchFamily="34" charset="0"/>
              <a:buChar char="•"/>
            </a:pPr>
            <a:r>
              <a:rPr lang="en-US" altLang="en-US" sz="2200" dirty="0"/>
              <a:t>Hauler Feedback</a:t>
            </a:r>
          </a:p>
          <a:p>
            <a:pPr marL="285750" indent="-285750" eaLnBrk="1" hangingPunct="1">
              <a:buFont typeface="Arial" panose="020B0604020202020204" pitchFamily="34" charset="0"/>
              <a:buChar char="•"/>
            </a:pPr>
            <a:r>
              <a:rPr lang="en-US" altLang="en-US" sz="2200" dirty="0" smtClean="0"/>
              <a:t>Competitive </a:t>
            </a:r>
            <a:r>
              <a:rPr lang="en-US" altLang="en-US" sz="2200" dirty="0"/>
              <a:t>Proposals</a:t>
            </a:r>
          </a:p>
          <a:p>
            <a:pPr lvl="1" eaLnBrk="1" hangingPunct="1"/>
            <a:endParaRPr lang="en-US" altLang="en-US" sz="2200" dirty="0"/>
          </a:p>
        </p:txBody>
      </p:sp>
    </p:spTree>
    <p:custDataLst>
      <p:tags r:id="rId1"/>
    </p:custDataLst>
    <p:extLst>
      <p:ext uri="{BB962C8B-B14F-4D97-AF65-F5344CB8AC3E}">
        <p14:creationId xmlns:p14="http://schemas.microsoft.com/office/powerpoint/2010/main" val="25082163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Electronic Presentation Guidelines 2019</Template>
  <TotalTime>2815</TotalTime>
  <Words>735</Words>
  <Application>Microsoft Office PowerPoint</Application>
  <PresentationFormat>On-screen Show (16:9)</PresentationFormat>
  <Paragraphs>139</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Segoe</vt:lpstr>
      <vt:lpstr>Office Theme</vt:lpstr>
      <vt:lpstr>Photo Editor Photo</vt:lpstr>
      <vt:lpstr>ARTICLE 21: SOLID WASTE DISPOSAL FUND EXPENDITURES</vt:lpstr>
      <vt:lpstr>Article 21. Solid Waste Disposal Fund Expenditures Finance Committee - Enterprise Fund Hearing  May 11,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ARTICLE 21: SOLID WASTE DISPOSAL FUND EXPENDITURES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Presentation Guidelines</dc:title>
  <dc:creator>Carmin Reiss</dc:creator>
  <cp:lastModifiedBy>Melissa Simoncini</cp:lastModifiedBy>
  <cp:revision>107</cp:revision>
  <dcterms:created xsi:type="dcterms:W3CDTF">2018-11-06T01:42:37Z</dcterms:created>
  <dcterms:modified xsi:type="dcterms:W3CDTF">2021-05-11T23:37:48Z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556B2B0C-D84C-4A92-82D7-0430C0B94A1F</vt:lpwstr>
  </property>
  <property fmtid="{D5CDD505-2E9C-101B-9397-08002B2CF9AE}" pid="3" name="ArticulatePath">
    <vt:lpwstr>2019 Presentation Template</vt:lpwstr>
  </property>
</Properties>
</file>