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0"/>
  </p:notesMasterIdLst>
  <p:handoutMasterIdLst>
    <p:handoutMasterId r:id="rId21"/>
  </p:handoutMasterIdLst>
  <p:sldIdLst>
    <p:sldId id="265" r:id="rId2"/>
    <p:sldId id="310" r:id="rId3"/>
    <p:sldId id="301" r:id="rId4"/>
    <p:sldId id="304" r:id="rId5"/>
    <p:sldId id="285" r:id="rId6"/>
    <p:sldId id="280" r:id="rId7"/>
    <p:sldId id="286" r:id="rId8"/>
    <p:sldId id="288" r:id="rId9"/>
    <p:sldId id="290" r:id="rId10"/>
    <p:sldId id="309" r:id="rId11"/>
    <p:sldId id="308" r:id="rId12"/>
    <p:sldId id="307" r:id="rId13"/>
    <p:sldId id="293" r:id="rId14"/>
    <p:sldId id="295" r:id="rId15"/>
    <p:sldId id="296" r:id="rId16"/>
    <p:sldId id="297" r:id="rId17"/>
    <p:sldId id="298" r:id="rId18"/>
    <p:sldId id="305" r:id="rId1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3399FF"/>
    <a:srgbClr val="990000"/>
    <a:srgbClr val="66FF66"/>
    <a:srgbClr val="66FF99"/>
    <a:srgbClr val="0C2576"/>
    <a:srgbClr val="1D32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87242" autoAdjust="0"/>
  </p:normalViewPr>
  <p:slideViewPr>
    <p:cSldViewPr snapToGrid="0">
      <p:cViewPr varScale="1">
        <p:scale>
          <a:sx n="101" d="100"/>
          <a:sy n="101" d="100"/>
        </p:scale>
        <p:origin x="418" y="72"/>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60" d="100"/>
          <a:sy n="160" d="100"/>
        </p:scale>
        <p:origin x="173" y="-12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aradox\cmlp_files\CMLP_FINANCIALS\CMLP%20Budgets\2018\BUDGET%20HEARING%20PRESENTATION\Copy%20of%20peak%20return%20revenue%20aka%20Budget%20Hearing%20PPT%20Data+Charts%20(sdaly%2003-12-18).xls"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5"/>
    </mc:Choice>
    <mc:Fallback>
      <c:style val="45"/>
    </mc:Fallback>
  </mc:AlternateContent>
  <c:chart>
    <c:autoTitleDeleted val="1"/>
    <c:plotArea>
      <c:layout>
        <c:manualLayout>
          <c:layoutTarget val="inner"/>
          <c:xMode val="edge"/>
          <c:yMode val="edge"/>
          <c:x val="0.10615933655497529"/>
          <c:y val="4.6319835020622424E-2"/>
          <c:w val="0.88122883333041258"/>
          <c:h val="0.84394173024152552"/>
        </c:manualLayout>
      </c:layout>
      <c:barChart>
        <c:barDir val="col"/>
        <c:grouping val="clustered"/>
        <c:varyColors val="0"/>
        <c:ser>
          <c:idx val="0"/>
          <c:order val="0"/>
          <c:spPr>
            <a:gradFill flip="none" rotWithShape="1">
              <a:gsLst>
                <a:gs pos="30000">
                  <a:schemeClr val="accent5">
                    <a:lumMod val="50000"/>
                  </a:schemeClr>
                </a:gs>
                <a:gs pos="80000">
                  <a:schemeClr val="accent1"/>
                </a:gs>
              </a:gsLst>
              <a:lin ang="0" scaled="1"/>
              <a:tileRect/>
            </a:gradFill>
            <a:ln>
              <a:noFill/>
            </a:ln>
            <a:effectLst>
              <a:outerShdw blurRad="50800" dist="38100" algn="l" rotWithShape="0">
                <a:prstClr val="black">
                  <a:alpha val="40000"/>
                </a:prstClr>
              </a:outerShdw>
            </a:effectLst>
            <a:scene3d>
              <a:camera prst="orthographicFront"/>
              <a:lightRig rig="threePt" dir="tl"/>
            </a:scene3d>
            <a:sp3d>
              <a:bevelB/>
            </a:sp3d>
          </c:spPr>
          <c:invertIfNegative val="0"/>
          <c:dPt>
            <c:idx val="18"/>
            <c:invertIfNegative val="0"/>
            <c:bubble3D val="0"/>
            <c:spPr>
              <a:gradFill flip="none" rotWithShape="1">
                <a:gsLst>
                  <a:gs pos="30000">
                    <a:schemeClr val="accent5">
                      <a:lumMod val="50000"/>
                    </a:schemeClr>
                  </a:gs>
                  <a:gs pos="80000">
                    <a:schemeClr val="accent1"/>
                  </a:gs>
                </a:gsLst>
                <a:lin ang="0" scaled="1"/>
                <a:tileRect/>
              </a:gradFill>
              <a:ln>
                <a:noFill/>
              </a:ln>
              <a:effectLst>
                <a:outerShdw blurRad="50800" dist="38100" algn="l" rotWithShape="0">
                  <a:prstClr val="black">
                    <a:alpha val="40000"/>
                  </a:prstClr>
                </a:outerShdw>
              </a:effectLst>
              <a:scene3d>
                <a:camera prst="orthographicFront"/>
                <a:lightRig rig="threePt" dir="tl"/>
              </a:scene3d>
              <a:sp3d>
                <a:bevelB/>
              </a:sp3d>
            </c:spPr>
            <c:extLst>
              <c:ext xmlns:c16="http://schemas.microsoft.com/office/drawing/2014/chart" uri="{C3380CC4-5D6E-409C-BE32-E72D297353CC}">
                <c16:uniqueId val="{00000001-9E37-44F1-B66C-EDDF60F78183}"/>
              </c:ext>
            </c:extLst>
          </c:dPt>
          <c:dPt>
            <c:idx val="19"/>
            <c:invertIfNegative val="0"/>
            <c:bubble3D val="0"/>
            <c:spPr>
              <a:gradFill>
                <a:gsLst>
                  <a:gs pos="25000">
                    <a:schemeClr val="accent5">
                      <a:lumMod val="50000"/>
                    </a:schemeClr>
                  </a:gs>
                  <a:gs pos="100000">
                    <a:schemeClr val="accent1"/>
                  </a:gs>
                </a:gsLst>
                <a:lin ang="0" scaled="1"/>
              </a:gradFill>
              <a:ln>
                <a:noFill/>
              </a:ln>
              <a:effectLst>
                <a:outerShdw blurRad="50800" dist="38100" algn="l" rotWithShape="0">
                  <a:prstClr val="black">
                    <a:alpha val="40000"/>
                  </a:prstClr>
                </a:outerShdw>
              </a:effectLst>
              <a:scene3d>
                <a:camera prst="orthographicFront"/>
                <a:lightRig rig="threePt" dir="tl"/>
              </a:scene3d>
              <a:sp3d>
                <a:bevelB/>
              </a:sp3d>
            </c:spPr>
            <c:extLst>
              <c:ext xmlns:c16="http://schemas.microsoft.com/office/drawing/2014/chart" uri="{C3380CC4-5D6E-409C-BE32-E72D297353CC}">
                <c16:uniqueId val="{00000003-9E37-44F1-B66C-EDDF60F78183}"/>
              </c:ext>
            </c:extLst>
          </c:dPt>
          <c:dPt>
            <c:idx val="20"/>
            <c:invertIfNegative val="0"/>
            <c:bubble3D val="0"/>
            <c:spPr>
              <a:gradFill flip="none" rotWithShape="1">
                <a:gsLst>
                  <a:gs pos="25000">
                    <a:schemeClr val="accent5">
                      <a:lumMod val="50000"/>
                    </a:schemeClr>
                  </a:gs>
                  <a:gs pos="100000">
                    <a:schemeClr val="accent1"/>
                  </a:gs>
                </a:gsLst>
                <a:lin ang="0" scaled="1"/>
                <a:tileRect/>
              </a:gradFill>
              <a:ln>
                <a:noFill/>
              </a:ln>
              <a:effectLst>
                <a:outerShdw blurRad="50800" dist="38100" algn="l" rotWithShape="0">
                  <a:prstClr val="black">
                    <a:alpha val="40000"/>
                  </a:prstClr>
                </a:outerShdw>
              </a:effectLst>
              <a:scene3d>
                <a:camera prst="orthographicFront"/>
                <a:lightRig rig="threePt" dir="tl"/>
              </a:scene3d>
              <a:sp3d>
                <a:bevelB/>
              </a:sp3d>
            </c:spPr>
            <c:extLst>
              <c:ext xmlns:c16="http://schemas.microsoft.com/office/drawing/2014/chart" uri="{C3380CC4-5D6E-409C-BE32-E72D297353CC}">
                <c16:uniqueId val="{00000005-9E37-44F1-B66C-EDDF60F78183}"/>
              </c:ext>
            </c:extLst>
          </c:dPt>
          <c:dPt>
            <c:idx val="21"/>
            <c:invertIfNegative val="0"/>
            <c:bubble3D val="0"/>
            <c:spPr>
              <a:gradFill flip="none" rotWithShape="1">
                <a:gsLst>
                  <a:gs pos="30000">
                    <a:schemeClr val="accent6">
                      <a:lumMod val="50000"/>
                    </a:schemeClr>
                  </a:gs>
                  <a:gs pos="75000">
                    <a:schemeClr val="accent6">
                      <a:lumMod val="60000"/>
                      <a:lumOff val="40000"/>
                    </a:schemeClr>
                  </a:gs>
                </a:gsLst>
                <a:lin ang="0" scaled="1"/>
                <a:tileRect/>
              </a:gradFill>
              <a:ln>
                <a:noFill/>
              </a:ln>
              <a:effectLst>
                <a:outerShdw blurRad="50800" dist="38100" algn="l" rotWithShape="0">
                  <a:prstClr val="black">
                    <a:alpha val="40000"/>
                  </a:prstClr>
                </a:outerShdw>
              </a:effectLst>
              <a:scene3d>
                <a:camera prst="orthographicFront"/>
                <a:lightRig rig="threePt" dir="tl"/>
              </a:scene3d>
              <a:sp3d>
                <a:bevelB/>
              </a:sp3d>
            </c:spPr>
            <c:extLst>
              <c:ext xmlns:c16="http://schemas.microsoft.com/office/drawing/2014/chart" uri="{C3380CC4-5D6E-409C-BE32-E72D297353CC}">
                <c16:uniqueId val="{00000006-CFD7-46A6-8D4F-5E7FB3D25B23}"/>
              </c:ext>
            </c:extLst>
          </c:dPt>
          <c:trendline>
            <c:spPr>
              <a:ln w="25400">
                <a:solidFill>
                  <a:srgbClr val="FFC000"/>
                </a:solidFill>
              </a:ln>
              <a:effectLst/>
            </c:spPr>
            <c:trendlineType val="poly"/>
            <c:order val="6"/>
            <c:dispRSqr val="0"/>
            <c:dispEq val="0"/>
          </c:trendline>
          <c:cat>
            <c:numRef>
              <c:f>'Annual Peak'!$K$2:$AF$2</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2020</c:v>
                </c:pt>
              </c:numCache>
            </c:numRef>
          </c:cat>
          <c:val>
            <c:numRef>
              <c:f>'Annual Peak'!$K$3:$AF$3</c:f>
              <c:numCache>
                <c:formatCode>0.0</c:formatCode>
                <c:ptCount val="22"/>
                <c:pt idx="0">
                  <c:v>36.702127659574472</c:v>
                </c:pt>
                <c:pt idx="1">
                  <c:v>40.957446808510639</c:v>
                </c:pt>
                <c:pt idx="2">
                  <c:v>42.765957446808514</c:v>
                </c:pt>
                <c:pt idx="3">
                  <c:v>40.851063829787236</c:v>
                </c:pt>
                <c:pt idx="4">
                  <c:v>40.10638297872341</c:v>
                </c:pt>
                <c:pt idx="5">
                  <c:v>45.744680851063833</c:v>
                </c:pt>
                <c:pt idx="6">
                  <c:v>47.765957446808514</c:v>
                </c:pt>
                <c:pt idx="7">
                  <c:v>45.531914893617021</c:v>
                </c:pt>
                <c:pt idx="8">
                  <c:v>47.340425531914896</c:v>
                </c:pt>
                <c:pt idx="9">
                  <c:v>44.148936170212771</c:v>
                </c:pt>
                <c:pt idx="10">
                  <c:v>47.021276595744688</c:v>
                </c:pt>
                <c:pt idx="11">
                  <c:v>47.872340425531917</c:v>
                </c:pt>
                <c:pt idx="12">
                  <c:v>43.191489361702132</c:v>
                </c:pt>
                <c:pt idx="13">
                  <c:v>45.319148936170215</c:v>
                </c:pt>
                <c:pt idx="14">
                  <c:v>39.790425531914892</c:v>
                </c:pt>
                <c:pt idx="15">
                  <c:v>39.326595744680851</c:v>
                </c:pt>
                <c:pt idx="16">
                  <c:v>41.253191489361704</c:v>
                </c:pt>
                <c:pt idx="17">
                  <c:v>38.678723404255315</c:v>
                </c:pt>
                <c:pt idx="18">
                  <c:v>43.258510638297871</c:v>
                </c:pt>
                <c:pt idx="19">
                  <c:v>39.55744680851064</c:v>
                </c:pt>
                <c:pt idx="20">
                  <c:v>40.162999999999997</c:v>
                </c:pt>
                <c:pt idx="21">
                  <c:v>36.271000000000001</c:v>
                </c:pt>
              </c:numCache>
            </c:numRef>
          </c:val>
          <c:extLst>
            <c:ext xmlns:c16="http://schemas.microsoft.com/office/drawing/2014/chart" uri="{C3380CC4-5D6E-409C-BE32-E72D297353CC}">
              <c16:uniqueId val="{00000006-9E37-44F1-B66C-EDDF60F78183}"/>
            </c:ext>
          </c:extLst>
        </c:ser>
        <c:dLbls>
          <c:showLegendKey val="0"/>
          <c:showVal val="0"/>
          <c:showCatName val="0"/>
          <c:showSerName val="0"/>
          <c:showPercent val="0"/>
          <c:showBubbleSize val="0"/>
        </c:dLbls>
        <c:gapWidth val="50"/>
        <c:axId val="76313088"/>
        <c:axId val="125614848"/>
      </c:barChart>
      <c:catAx>
        <c:axId val="76313088"/>
        <c:scaling>
          <c:orientation val="minMax"/>
        </c:scaling>
        <c:delete val="0"/>
        <c:axPos val="b"/>
        <c:numFmt formatCode="General" sourceLinked="1"/>
        <c:majorTickMark val="out"/>
        <c:minorTickMark val="none"/>
        <c:tickLblPos val="nextTo"/>
        <c:txPr>
          <a:bodyPr rot="0" vert="horz"/>
          <a:lstStyle/>
          <a:p>
            <a:pPr>
              <a:defRPr sz="1200" b="1" i="0" u="none" strike="noStrike" baseline="0">
                <a:solidFill>
                  <a:schemeClr val="accent4"/>
                </a:solidFill>
                <a:latin typeface="Segoe UI Semibold" panose="020B0702040204020203" pitchFamily="34" charset="0"/>
                <a:ea typeface="Calibri"/>
                <a:cs typeface="Calibri"/>
              </a:defRPr>
            </a:pPr>
            <a:endParaRPr lang="en-US"/>
          </a:p>
        </c:txPr>
        <c:crossAx val="125614848"/>
        <c:crosses val="autoZero"/>
        <c:auto val="1"/>
        <c:lblAlgn val="ctr"/>
        <c:lblOffset val="100"/>
        <c:tickLblSkip val="5"/>
        <c:noMultiLvlLbl val="0"/>
      </c:catAx>
      <c:valAx>
        <c:axId val="125614848"/>
        <c:scaling>
          <c:orientation val="minMax"/>
          <c:max val="50"/>
          <c:min val="0"/>
        </c:scaling>
        <c:delete val="0"/>
        <c:axPos val="l"/>
        <c:majorGridlines/>
        <c:title>
          <c:tx>
            <c:rich>
              <a:bodyPr rot="0" vert="wordArtVert"/>
              <a:lstStyle/>
              <a:p>
                <a:pPr>
                  <a:defRPr sz="1200"/>
                </a:pPr>
                <a:r>
                  <a:rPr lang="en-US" sz="1200" dirty="0"/>
                  <a:t>megawatts</a:t>
                </a:r>
              </a:p>
            </c:rich>
          </c:tx>
          <c:layout>
            <c:manualLayout>
              <c:xMode val="edge"/>
              <c:yMode val="edge"/>
              <c:x val="9.9521682555816487E-3"/>
              <c:y val="0.13682659932659935"/>
            </c:manualLayout>
          </c:layout>
          <c:overlay val="0"/>
        </c:title>
        <c:numFmt formatCode="0" sourceLinked="0"/>
        <c:majorTickMark val="out"/>
        <c:minorTickMark val="none"/>
        <c:tickLblPos val="nextTo"/>
        <c:txPr>
          <a:bodyPr rot="0" vert="horz"/>
          <a:lstStyle/>
          <a:p>
            <a:pPr>
              <a:defRPr sz="1400" b="0" i="0" u="none" strike="noStrike" baseline="0">
                <a:solidFill>
                  <a:srgbClr val="FFFFFF"/>
                </a:solidFill>
                <a:latin typeface="Segoe UI Semibold" panose="020B0702040204020203" pitchFamily="34" charset="0"/>
                <a:ea typeface="Calibri"/>
                <a:cs typeface="Calibri"/>
              </a:defRPr>
            </a:pPr>
            <a:endParaRPr lang="en-US"/>
          </a:p>
        </c:txPr>
        <c:crossAx val="76313088"/>
        <c:crosses val="autoZero"/>
        <c:crossBetween val="between"/>
        <c:majorUnit val="10"/>
        <c:minorUnit val="1"/>
      </c:valAx>
      <c:spPr>
        <a:noFill/>
      </c:spPr>
    </c:plotArea>
    <c:plotVisOnly val="1"/>
    <c:dispBlanksAs val="gap"/>
    <c:showDLblsOverMax val="0"/>
  </c:chart>
  <c:spPr>
    <a:noFill/>
  </c:spPr>
  <c:txPr>
    <a:bodyPr/>
    <a:lstStyle/>
    <a:p>
      <a:pPr>
        <a:defRPr sz="1000" b="0" i="0" u="none" strike="noStrike" baseline="0">
          <a:solidFill>
            <a:srgbClr val="FFFFFF"/>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0777012248468"/>
          <c:y val="0.20322712203378265"/>
          <c:w val="0.85835889654418196"/>
          <c:h val="0.70156662384287272"/>
        </c:manualLayout>
      </c:layout>
      <c:barChart>
        <c:barDir val="col"/>
        <c:grouping val="clustered"/>
        <c:varyColors val="0"/>
        <c:ser>
          <c:idx val="0"/>
          <c:order val="0"/>
          <c:tx>
            <c:strRef>
              <c:f>Sheet1!$B$1</c:f>
              <c:strCache>
                <c:ptCount val="1"/>
                <c:pt idx="0">
                  <c:v>Total Revenue</c:v>
                </c:pt>
              </c:strCache>
            </c:strRef>
          </c:tx>
          <c:spPr>
            <a:solidFill>
              <a:schemeClr val="accent6">
                <a:lumMod val="60000"/>
                <a:lumOff val="40000"/>
              </a:schemeClr>
            </a:solidFill>
            <a:ln>
              <a:noFill/>
            </a:ln>
            <a:effectLst/>
          </c:spPr>
          <c:invertIfNegative val="0"/>
          <c:cat>
            <c:strRef>
              <c:f>Sheet1!$A$2:$A$7</c:f>
              <c:strCache>
                <c:ptCount val="6"/>
                <c:pt idx="0">
                  <c:v>2016 Actual</c:v>
                </c:pt>
                <c:pt idx="1">
                  <c:v>2017 Actual</c:v>
                </c:pt>
                <c:pt idx="2">
                  <c:v>2018 Actual</c:v>
                </c:pt>
                <c:pt idx="3">
                  <c:v>2019 Actual</c:v>
                </c:pt>
                <c:pt idx="4">
                  <c:v>2020 Estimate</c:v>
                </c:pt>
                <c:pt idx="5">
                  <c:v>2021 Forecast</c:v>
                </c:pt>
              </c:strCache>
            </c:strRef>
          </c:cat>
          <c:val>
            <c:numRef>
              <c:f>Sheet1!$B$2:$B$7</c:f>
              <c:numCache>
                <c:formatCode>General</c:formatCode>
                <c:ptCount val="6"/>
                <c:pt idx="0">
                  <c:v>25360752</c:v>
                </c:pt>
                <c:pt idx="1">
                  <c:v>26829077</c:v>
                </c:pt>
                <c:pt idx="2">
                  <c:v>29111600</c:v>
                </c:pt>
                <c:pt idx="3">
                  <c:v>28725990</c:v>
                </c:pt>
                <c:pt idx="4">
                  <c:v>28128893</c:v>
                </c:pt>
                <c:pt idx="5">
                  <c:v>31023878</c:v>
                </c:pt>
              </c:numCache>
            </c:numRef>
          </c:val>
          <c:extLst>
            <c:ext xmlns:c16="http://schemas.microsoft.com/office/drawing/2014/chart" uri="{C3380CC4-5D6E-409C-BE32-E72D297353CC}">
              <c16:uniqueId val="{00000000-D97D-4CBD-816D-2967263B94DF}"/>
            </c:ext>
          </c:extLst>
        </c:ser>
        <c:ser>
          <c:idx val="1"/>
          <c:order val="1"/>
          <c:tx>
            <c:strRef>
              <c:f>Sheet1!$C$1</c:f>
              <c:strCache>
                <c:ptCount val="1"/>
                <c:pt idx="0">
                  <c:v>Total Expenses</c:v>
                </c:pt>
              </c:strCache>
            </c:strRef>
          </c:tx>
          <c:spPr>
            <a:solidFill>
              <a:schemeClr val="accent4">
                <a:lumMod val="40000"/>
                <a:lumOff val="60000"/>
              </a:schemeClr>
            </a:solidFill>
            <a:ln>
              <a:noFill/>
            </a:ln>
            <a:effectLst/>
          </c:spPr>
          <c:invertIfNegative val="0"/>
          <c:cat>
            <c:strRef>
              <c:f>Sheet1!$A$2:$A$7</c:f>
              <c:strCache>
                <c:ptCount val="6"/>
                <c:pt idx="0">
                  <c:v>2016 Actual</c:v>
                </c:pt>
                <c:pt idx="1">
                  <c:v>2017 Actual</c:v>
                </c:pt>
                <c:pt idx="2">
                  <c:v>2018 Actual</c:v>
                </c:pt>
                <c:pt idx="3">
                  <c:v>2019 Actual</c:v>
                </c:pt>
                <c:pt idx="4">
                  <c:v>2020 Estimate</c:v>
                </c:pt>
                <c:pt idx="5">
                  <c:v>2021 Forecast</c:v>
                </c:pt>
              </c:strCache>
            </c:strRef>
          </c:cat>
          <c:val>
            <c:numRef>
              <c:f>Sheet1!$C$2:$C$7</c:f>
              <c:numCache>
                <c:formatCode>General</c:formatCode>
                <c:ptCount val="6"/>
                <c:pt idx="0">
                  <c:v>24409175</c:v>
                </c:pt>
                <c:pt idx="1">
                  <c:v>26312561</c:v>
                </c:pt>
                <c:pt idx="2">
                  <c:v>27413087</c:v>
                </c:pt>
                <c:pt idx="3">
                  <c:v>28989986</c:v>
                </c:pt>
                <c:pt idx="4">
                  <c:v>28456125</c:v>
                </c:pt>
                <c:pt idx="5">
                  <c:v>29750967</c:v>
                </c:pt>
              </c:numCache>
            </c:numRef>
          </c:val>
          <c:extLst>
            <c:ext xmlns:c16="http://schemas.microsoft.com/office/drawing/2014/chart" uri="{C3380CC4-5D6E-409C-BE32-E72D297353CC}">
              <c16:uniqueId val="{00000001-D97D-4CBD-816D-2967263B94DF}"/>
            </c:ext>
          </c:extLst>
        </c:ser>
        <c:dLbls>
          <c:showLegendKey val="0"/>
          <c:showVal val="0"/>
          <c:showCatName val="0"/>
          <c:showSerName val="0"/>
          <c:showPercent val="0"/>
          <c:showBubbleSize val="0"/>
        </c:dLbls>
        <c:gapWidth val="79"/>
        <c:overlap val="-21"/>
        <c:axId val="364538736"/>
        <c:axId val="364562448"/>
      </c:barChart>
      <c:lineChart>
        <c:grouping val="standard"/>
        <c:varyColors val="0"/>
        <c:ser>
          <c:idx val="2"/>
          <c:order val="2"/>
          <c:tx>
            <c:strRef>
              <c:f>Sheet1!$D$1</c:f>
              <c:strCache>
                <c:ptCount val="1"/>
                <c:pt idx="0">
                  <c:v>Light Plant Net Income (Loss)</c:v>
                </c:pt>
              </c:strCache>
            </c:strRef>
          </c:tx>
          <c:spPr>
            <a:ln w="28575" cap="rnd">
              <a:solidFill>
                <a:srgbClr val="FF0000"/>
              </a:solidFill>
              <a:round/>
            </a:ln>
            <a:effectLst/>
          </c:spPr>
          <c:marker>
            <c:symbol val="none"/>
          </c:marker>
          <c:cat>
            <c:strRef>
              <c:f>Sheet1!$A$2:$A$7</c:f>
              <c:strCache>
                <c:ptCount val="6"/>
                <c:pt idx="0">
                  <c:v>2016 Actual</c:v>
                </c:pt>
                <c:pt idx="1">
                  <c:v>2017 Actual</c:v>
                </c:pt>
                <c:pt idx="2">
                  <c:v>2018 Actual</c:v>
                </c:pt>
                <c:pt idx="3">
                  <c:v>2019 Actual</c:v>
                </c:pt>
                <c:pt idx="4">
                  <c:v>2020 Estimate</c:v>
                </c:pt>
                <c:pt idx="5">
                  <c:v>2021 Forecast</c:v>
                </c:pt>
              </c:strCache>
            </c:strRef>
          </c:cat>
          <c:val>
            <c:numRef>
              <c:f>Sheet1!$D$2:$D$7</c:f>
              <c:numCache>
                <c:formatCode>General</c:formatCode>
                <c:ptCount val="6"/>
                <c:pt idx="0">
                  <c:v>951576</c:v>
                </c:pt>
                <c:pt idx="1">
                  <c:v>516516</c:v>
                </c:pt>
                <c:pt idx="2">
                  <c:v>1698513</c:v>
                </c:pt>
                <c:pt idx="3">
                  <c:v>-263995</c:v>
                </c:pt>
                <c:pt idx="4">
                  <c:v>-327232</c:v>
                </c:pt>
                <c:pt idx="5">
                  <c:v>1272911</c:v>
                </c:pt>
              </c:numCache>
            </c:numRef>
          </c:val>
          <c:smooth val="0"/>
          <c:extLst>
            <c:ext xmlns:c16="http://schemas.microsoft.com/office/drawing/2014/chart" uri="{C3380CC4-5D6E-409C-BE32-E72D297353CC}">
              <c16:uniqueId val="{00000002-D97D-4CBD-816D-2967263B94DF}"/>
            </c:ext>
          </c:extLst>
        </c:ser>
        <c:dLbls>
          <c:showLegendKey val="0"/>
          <c:showVal val="0"/>
          <c:showCatName val="0"/>
          <c:showSerName val="0"/>
          <c:showPercent val="0"/>
          <c:showBubbleSize val="0"/>
        </c:dLbls>
        <c:marker val="1"/>
        <c:smooth val="0"/>
        <c:axId val="364538736"/>
        <c:axId val="364562448"/>
      </c:lineChart>
      <c:catAx>
        <c:axId val="3645387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4562448"/>
        <c:crosses val="autoZero"/>
        <c:auto val="1"/>
        <c:lblAlgn val="ctr"/>
        <c:lblOffset val="100"/>
        <c:noMultiLvlLbl val="0"/>
      </c:catAx>
      <c:valAx>
        <c:axId val="364562448"/>
        <c:scaling>
          <c:orientation val="minMax"/>
          <c:max val="31000000"/>
          <c:min val="-100000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4538736"/>
        <c:crosses val="autoZero"/>
        <c:crossBetween val="between"/>
        <c:majorUnit val="4000000"/>
      </c:valAx>
      <c:spPr>
        <a:noFill/>
        <a:ln>
          <a:noFill/>
        </a:ln>
        <a:effectLst/>
      </c:spPr>
    </c:plotArea>
    <c:legend>
      <c:legendPos val="b"/>
      <c:layout>
        <c:manualLayout>
          <c:xMode val="edge"/>
          <c:yMode val="edge"/>
          <c:x val="0.13426249453193351"/>
          <c:y val="7.3235065002565283E-2"/>
          <c:w val="0.84258612204724415"/>
          <c:h val="8.14675647227597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Residential</c:v>
                </c:pt>
              </c:strCache>
            </c:strRef>
          </c:tx>
          <c:spPr>
            <a:solidFill>
              <a:schemeClr val="accent6"/>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Sheet1!$B$2:$B$5</c:f>
              <c:numCache>
                <c:formatCode>"$"#,##0_);\("$"#,##0\)</c:formatCode>
                <c:ptCount val="4"/>
                <c:pt idx="0">
                  <c:v>11814425</c:v>
                </c:pt>
                <c:pt idx="1">
                  <c:v>11025710</c:v>
                </c:pt>
                <c:pt idx="2">
                  <c:v>11588894</c:v>
                </c:pt>
                <c:pt idx="3">
                  <c:v>11585260</c:v>
                </c:pt>
              </c:numCache>
            </c:numRef>
          </c:val>
          <c:extLst>
            <c:ext xmlns:c16="http://schemas.microsoft.com/office/drawing/2014/chart" uri="{C3380CC4-5D6E-409C-BE32-E72D297353CC}">
              <c16:uniqueId val="{00000000-4EEA-4479-87EB-F5D1F9D24161}"/>
            </c:ext>
          </c:extLst>
        </c:ser>
        <c:ser>
          <c:idx val="1"/>
          <c:order val="1"/>
          <c:tx>
            <c:strRef>
              <c:f>Sheet1!$C$1</c:f>
              <c:strCache>
                <c:ptCount val="1"/>
                <c:pt idx="0">
                  <c:v>Commercial</c:v>
                </c:pt>
              </c:strCache>
            </c:strRef>
          </c:tx>
          <c:spPr>
            <a:solidFill>
              <a:schemeClr val="accent5"/>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Sheet1!$C$2:$C$5</c:f>
              <c:numCache>
                <c:formatCode>"$"#,##0_);\("$"#,##0\)</c:formatCode>
                <c:ptCount val="4"/>
                <c:pt idx="0">
                  <c:v>13171278</c:v>
                </c:pt>
                <c:pt idx="1">
                  <c:v>13039115</c:v>
                </c:pt>
                <c:pt idx="2">
                  <c:v>12253647</c:v>
                </c:pt>
                <c:pt idx="3">
                  <c:v>12760920</c:v>
                </c:pt>
              </c:numCache>
            </c:numRef>
          </c:val>
          <c:extLst>
            <c:ext xmlns:c16="http://schemas.microsoft.com/office/drawing/2014/chart" uri="{C3380CC4-5D6E-409C-BE32-E72D297353CC}">
              <c16:uniqueId val="{00000001-4EEA-4479-87EB-F5D1F9D24161}"/>
            </c:ext>
          </c:extLst>
        </c:ser>
        <c:ser>
          <c:idx val="2"/>
          <c:order val="2"/>
          <c:tx>
            <c:strRef>
              <c:f>Sheet1!$D$1</c:f>
              <c:strCache>
                <c:ptCount val="1"/>
                <c:pt idx="0">
                  <c:v>Municipal</c:v>
                </c:pt>
              </c:strCache>
            </c:strRef>
          </c:tx>
          <c:spPr>
            <a:solidFill>
              <a:schemeClr val="accent4"/>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Sheet1!$D$2:$D$5</c:f>
              <c:numCache>
                <c:formatCode>"$"#,##0_);\("$"#,##0\)</c:formatCode>
                <c:ptCount val="4"/>
                <c:pt idx="0">
                  <c:v>1521528</c:v>
                </c:pt>
                <c:pt idx="1">
                  <c:v>1484994</c:v>
                </c:pt>
                <c:pt idx="2">
                  <c:v>1298732</c:v>
                </c:pt>
                <c:pt idx="3">
                  <c:v>1691336</c:v>
                </c:pt>
              </c:numCache>
            </c:numRef>
          </c:val>
          <c:extLst>
            <c:ext xmlns:c16="http://schemas.microsoft.com/office/drawing/2014/chart" uri="{C3380CC4-5D6E-409C-BE32-E72D297353CC}">
              <c16:uniqueId val="{00000002-4EEA-4479-87EB-F5D1F9D24161}"/>
            </c:ext>
          </c:extLst>
        </c:ser>
        <c:ser>
          <c:idx val="3"/>
          <c:order val="3"/>
          <c:tx>
            <c:strRef>
              <c:f>Sheet1!$E$1</c:f>
              <c:strCache>
                <c:ptCount val="1"/>
                <c:pt idx="0">
                  <c:v>Street Lighting</c:v>
                </c:pt>
              </c:strCache>
            </c:strRef>
          </c:tx>
          <c:spPr>
            <a:solidFill>
              <a:schemeClr val="accent6">
                <a:lumMod val="60000"/>
              </a:schemeClr>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Sheet1!$E$2:$E$5</c:f>
              <c:numCache>
                <c:formatCode>"$"#,##0_);\("$"#,##0\)</c:formatCode>
                <c:ptCount val="4"/>
                <c:pt idx="0">
                  <c:v>41807</c:v>
                </c:pt>
                <c:pt idx="1">
                  <c:v>14161</c:v>
                </c:pt>
                <c:pt idx="2">
                  <c:v>23312</c:v>
                </c:pt>
                <c:pt idx="3">
                  <c:v>24729</c:v>
                </c:pt>
              </c:numCache>
            </c:numRef>
          </c:val>
          <c:extLst>
            <c:ext xmlns:c16="http://schemas.microsoft.com/office/drawing/2014/chart" uri="{C3380CC4-5D6E-409C-BE32-E72D297353CC}">
              <c16:uniqueId val="{00000003-4EEA-4479-87EB-F5D1F9D24161}"/>
            </c:ext>
          </c:extLst>
        </c:ser>
        <c:ser>
          <c:idx val="4"/>
          <c:order val="4"/>
          <c:tx>
            <c:strRef>
              <c:f>Sheet1!$F$1</c:f>
              <c:strCache>
                <c:ptCount val="1"/>
                <c:pt idx="0">
                  <c:v>Private Lighting</c:v>
                </c:pt>
              </c:strCache>
            </c:strRef>
          </c:tx>
          <c:spPr>
            <a:solidFill>
              <a:schemeClr val="accent5">
                <a:lumMod val="60000"/>
              </a:schemeClr>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Sheet1!$F$2:$F$5</c:f>
              <c:numCache>
                <c:formatCode>"$"#,##0_);\("$"#,##0\)</c:formatCode>
                <c:ptCount val="4"/>
                <c:pt idx="0">
                  <c:v>4731</c:v>
                </c:pt>
                <c:pt idx="1">
                  <c:v>1676</c:v>
                </c:pt>
                <c:pt idx="2">
                  <c:v>0</c:v>
                </c:pt>
                <c:pt idx="3">
                  <c:v>0</c:v>
                </c:pt>
              </c:numCache>
            </c:numRef>
          </c:val>
          <c:extLst>
            <c:ext xmlns:c16="http://schemas.microsoft.com/office/drawing/2014/chart" uri="{C3380CC4-5D6E-409C-BE32-E72D297353CC}">
              <c16:uniqueId val="{00000004-4EEA-4479-87EB-F5D1F9D24161}"/>
            </c:ext>
          </c:extLst>
        </c:ser>
        <c:ser>
          <c:idx val="5"/>
          <c:order val="5"/>
          <c:tx>
            <c:strRef>
              <c:f>Sheet1!$G$1</c:f>
              <c:strCache>
                <c:ptCount val="1"/>
                <c:pt idx="0">
                  <c:v>Unbilled</c:v>
                </c:pt>
              </c:strCache>
            </c:strRef>
          </c:tx>
          <c:spPr>
            <a:solidFill>
              <a:schemeClr val="accent4">
                <a:lumMod val="60000"/>
              </a:schemeClr>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Sheet1!$G$2:$G$5</c:f>
              <c:numCache>
                <c:formatCode>"$"#,##0_);\("$"#,##0\)</c:formatCode>
                <c:ptCount val="4"/>
                <c:pt idx="0">
                  <c:v>-465340</c:v>
                </c:pt>
                <c:pt idx="1">
                  <c:v>344547</c:v>
                </c:pt>
                <c:pt idx="2">
                  <c:v>-86459</c:v>
                </c:pt>
                <c:pt idx="3">
                  <c:v>-231393</c:v>
                </c:pt>
              </c:numCache>
            </c:numRef>
          </c:val>
          <c:extLst>
            <c:ext xmlns:c16="http://schemas.microsoft.com/office/drawing/2014/chart" uri="{C3380CC4-5D6E-409C-BE32-E72D297353CC}">
              <c16:uniqueId val="{00000006-4EEA-4479-87EB-F5D1F9D24161}"/>
            </c:ext>
          </c:extLst>
        </c:ser>
        <c:dLbls>
          <c:showLegendKey val="0"/>
          <c:showVal val="0"/>
          <c:showCatName val="0"/>
          <c:showSerName val="0"/>
          <c:showPercent val="0"/>
          <c:showBubbleSize val="0"/>
        </c:dLbls>
        <c:gapWidth val="150"/>
        <c:overlap val="100"/>
        <c:axId val="1018572608"/>
        <c:axId val="1018575936"/>
      </c:barChart>
      <c:catAx>
        <c:axId val="1018572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5936"/>
        <c:crosses val="autoZero"/>
        <c:auto val="1"/>
        <c:lblAlgn val="ctr"/>
        <c:lblOffset val="100"/>
        <c:noMultiLvlLbl val="0"/>
      </c:catAx>
      <c:valAx>
        <c:axId val="1018575936"/>
        <c:scaling>
          <c:orientation val="minMax"/>
          <c:max val="27000000"/>
          <c:min val="0"/>
        </c:scaling>
        <c:delete val="0"/>
        <c:axPos val="b"/>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2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Energy</c:v>
                </c:pt>
              </c:strCache>
            </c:strRef>
          </c:tx>
          <c:spPr>
            <a:solidFill>
              <a:schemeClr val="accent6"/>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Sheet1!$B$2:$B$5</c:f>
              <c:numCache>
                <c:formatCode>"$"#,##0_);\("$"#,##0\)</c:formatCode>
                <c:ptCount val="4"/>
                <c:pt idx="0">
                  <c:v>9149799</c:v>
                </c:pt>
                <c:pt idx="1">
                  <c:v>8604179</c:v>
                </c:pt>
                <c:pt idx="2">
                  <c:v>8406607</c:v>
                </c:pt>
                <c:pt idx="3">
                  <c:v>7916390</c:v>
                </c:pt>
              </c:numCache>
            </c:numRef>
          </c:val>
          <c:extLst>
            <c:ext xmlns:c16="http://schemas.microsoft.com/office/drawing/2014/chart" uri="{C3380CC4-5D6E-409C-BE32-E72D297353CC}">
              <c16:uniqueId val="{00000000-E09C-4853-87D7-280ADEC1E401}"/>
            </c:ext>
          </c:extLst>
        </c:ser>
        <c:ser>
          <c:idx val="1"/>
          <c:order val="1"/>
          <c:tx>
            <c:strRef>
              <c:f>Sheet1!$C$1</c:f>
              <c:strCache>
                <c:ptCount val="1"/>
                <c:pt idx="0">
                  <c:v>Forward Capacity</c:v>
                </c:pt>
              </c:strCache>
            </c:strRef>
          </c:tx>
          <c:spPr>
            <a:solidFill>
              <a:schemeClr val="accent5"/>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Sheet1!$C$2:$C$5</c:f>
              <c:numCache>
                <c:formatCode>"$"#,##0_);\("$"#,##0\)</c:formatCode>
                <c:ptCount val="4"/>
                <c:pt idx="0">
                  <c:v>5358383</c:v>
                </c:pt>
                <c:pt idx="1">
                  <c:v>3994165</c:v>
                </c:pt>
                <c:pt idx="2">
                  <c:v>3357518</c:v>
                </c:pt>
                <c:pt idx="3">
                  <c:v>2677550</c:v>
                </c:pt>
              </c:numCache>
            </c:numRef>
          </c:val>
          <c:extLst>
            <c:ext xmlns:c16="http://schemas.microsoft.com/office/drawing/2014/chart" uri="{C3380CC4-5D6E-409C-BE32-E72D297353CC}">
              <c16:uniqueId val="{00000001-E09C-4853-87D7-280ADEC1E401}"/>
            </c:ext>
          </c:extLst>
        </c:ser>
        <c:ser>
          <c:idx val="2"/>
          <c:order val="2"/>
          <c:tx>
            <c:strRef>
              <c:f>Sheet1!$D$1</c:f>
              <c:strCache>
                <c:ptCount val="1"/>
                <c:pt idx="0">
                  <c:v>Transmission</c:v>
                </c:pt>
              </c:strCache>
            </c:strRef>
          </c:tx>
          <c:spPr>
            <a:solidFill>
              <a:schemeClr val="accent4"/>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Sheet1!$D$2:$D$5</c:f>
              <c:numCache>
                <c:formatCode>"$"#,##0_);\("$"#,##0\)</c:formatCode>
                <c:ptCount val="4"/>
                <c:pt idx="0">
                  <c:v>3793596</c:v>
                </c:pt>
                <c:pt idx="1">
                  <c:v>3583280</c:v>
                </c:pt>
                <c:pt idx="2">
                  <c:v>3802102</c:v>
                </c:pt>
                <c:pt idx="3">
                  <c:v>4634416</c:v>
                </c:pt>
              </c:numCache>
            </c:numRef>
          </c:val>
          <c:extLst>
            <c:ext xmlns:c16="http://schemas.microsoft.com/office/drawing/2014/chart" uri="{C3380CC4-5D6E-409C-BE32-E72D297353CC}">
              <c16:uniqueId val="{00000002-E09C-4853-87D7-280ADEC1E401}"/>
            </c:ext>
          </c:extLst>
        </c:ser>
        <c:ser>
          <c:idx val="3"/>
          <c:order val="3"/>
          <c:tx>
            <c:strRef>
              <c:f>Sheet1!$E$1</c:f>
              <c:strCache>
                <c:ptCount val="1"/>
                <c:pt idx="0">
                  <c:v>Fixed &amp; Other</c:v>
                </c:pt>
              </c:strCache>
            </c:strRef>
          </c:tx>
          <c:spPr>
            <a:solidFill>
              <a:schemeClr val="accent6">
                <a:lumMod val="60000"/>
              </a:schemeClr>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Sheet1!$E$2:$E$5</c:f>
              <c:numCache>
                <c:formatCode>"$"#,##0_);\("$"#,##0\)</c:formatCode>
                <c:ptCount val="4"/>
                <c:pt idx="0">
                  <c:v>997847</c:v>
                </c:pt>
                <c:pt idx="1">
                  <c:v>1832812</c:v>
                </c:pt>
                <c:pt idx="2">
                  <c:v>1980286</c:v>
                </c:pt>
                <c:pt idx="3">
                  <c:v>2143949</c:v>
                </c:pt>
              </c:numCache>
            </c:numRef>
          </c:val>
          <c:extLst>
            <c:ext xmlns:c16="http://schemas.microsoft.com/office/drawing/2014/chart" uri="{C3380CC4-5D6E-409C-BE32-E72D297353CC}">
              <c16:uniqueId val="{00000003-E09C-4853-87D7-280ADEC1E401}"/>
            </c:ext>
          </c:extLst>
        </c:ser>
        <c:ser>
          <c:idx val="4"/>
          <c:order val="4"/>
          <c:tx>
            <c:strRef>
              <c:f>Sheet1!$F$1</c:f>
              <c:strCache>
                <c:ptCount val="1"/>
                <c:pt idx="0">
                  <c:v>REC's</c:v>
                </c:pt>
              </c:strCache>
            </c:strRef>
          </c:tx>
          <c:spPr>
            <a:solidFill>
              <a:schemeClr val="accent1">
                <a:lumMod val="60000"/>
                <a:lumOff val="40000"/>
              </a:schemeClr>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Sheet1!$F$2:$F$5</c:f>
              <c:numCache>
                <c:formatCode>"$"#,##0_);\("$"#,##0\)</c:formatCode>
                <c:ptCount val="4"/>
                <c:pt idx="0">
                  <c:v>558771</c:v>
                </c:pt>
                <c:pt idx="1">
                  <c:v>1642920</c:v>
                </c:pt>
                <c:pt idx="2">
                  <c:v>1817077</c:v>
                </c:pt>
                <c:pt idx="3">
                  <c:v>2452886</c:v>
                </c:pt>
              </c:numCache>
            </c:numRef>
          </c:val>
          <c:extLst>
            <c:ext xmlns:c16="http://schemas.microsoft.com/office/drawing/2014/chart" uri="{C3380CC4-5D6E-409C-BE32-E72D297353CC}">
              <c16:uniqueId val="{00000004-E09C-4853-87D7-280ADEC1E401}"/>
            </c:ext>
          </c:extLst>
        </c:ser>
        <c:dLbls>
          <c:showLegendKey val="0"/>
          <c:showVal val="0"/>
          <c:showCatName val="0"/>
          <c:showSerName val="0"/>
          <c:showPercent val="0"/>
          <c:showBubbleSize val="0"/>
        </c:dLbls>
        <c:gapWidth val="150"/>
        <c:overlap val="100"/>
        <c:axId val="1018572608"/>
        <c:axId val="1018575936"/>
      </c:barChart>
      <c:catAx>
        <c:axId val="1018572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5936"/>
        <c:crosses val="autoZero"/>
        <c:auto val="1"/>
        <c:lblAlgn val="ctr"/>
        <c:lblOffset val="100"/>
        <c:noMultiLvlLbl val="0"/>
      </c:catAx>
      <c:valAx>
        <c:axId val="1018575936"/>
        <c:scaling>
          <c:orientation val="minMax"/>
          <c:max val="21000000"/>
          <c:min val="0"/>
        </c:scaling>
        <c:delete val="0"/>
        <c:axPos val="b"/>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2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Grid Mix</c:v>
                </c:pt>
              </c:strCache>
            </c:strRef>
          </c:tx>
          <c:spPr>
            <a:solidFill>
              <a:schemeClr val="accent6"/>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Sheet1!$B$2:$B$5</c:f>
              <c:numCache>
                <c:formatCode>#,##0.00</c:formatCode>
                <c:ptCount val="4"/>
                <c:pt idx="0">
                  <c:v>136017615</c:v>
                </c:pt>
                <c:pt idx="1">
                  <c:v>120224728</c:v>
                </c:pt>
                <c:pt idx="2">
                  <c:v>114221495</c:v>
                </c:pt>
                <c:pt idx="3">
                  <c:v>101982562</c:v>
                </c:pt>
              </c:numCache>
            </c:numRef>
          </c:val>
          <c:extLst>
            <c:ext xmlns:c16="http://schemas.microsoft.com/office/drawing/2014/chart" uri="{C3380CC4-5D6E-409C-BE32-E72D297353CC}">
              <c16:uniqueId val="{00000000-B91A-4853-A812-2B7BFE51C12A}"/>
            </c:ext>
          </c:extLst>
        </c:ser>
        <c:ser>
          <c:idx val="1"/>
          <c:order val="1"/>
          <c:tx>
            <c:strRef>
              <c:f>Sheet1!$C$1</c:f>
              <c:strCache>
                <c:ptCount val="1"/>
                <c:pt idx="0">
                  <c:v>Hydro-Electric</c:v>
                </c:pt>
              </c:strCache>
            </c:strRef>
          </c:tx>
          <c:spPr>
            <a:solidFill>
              <a:schemeClr val="accent5"/>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Sheet1!$C$2:$C$5</c:f>
              <c:numCache>
                <c:formatCode>#,##0.00</c:formatCode>
                <c:ptCount val="4"/>
                <c:pt idx="0">
                  <c:v>12711632</c:v>
                </c:pt>
                <c:pt idx="1">
                  <c:v>18702029</c:v>
                </c:pt>
                <c:pt idx="2">
                  <c:v>19296219</c:v>
                </c:pt>
                <c:pt idx="3">
                  <c:v>19742503</c:v>
                </c:pt>
              </c:numCache>
            </c:numRef>
          </c:val>
          <c:extLst>
            <c:ext xmlns:c16="http://schemas.microsoft.com/office/drawing/2014/chart" uri="{C3380CC4-5D6E-409C-BE32-E72D297353CC}">
              <c16:uniqueId val="{00000001-B91A-4853-A812-2B7BFE51C12A}"/>
            </c:ext>
          </c:extLst>
        </c:ser>
        <c:ser>
          <c:idx val="2"/>
          <c:order val="2"/>
          <c:tx>
            <c:strRef>
              <c:f>Sheet1!$D$1</c:f>
              <c:strCache>
                <c:ptCount val="1"/>
                <c:pt idx="0">
                  <c:v>Landfill</c:v>
                </c:pt>
              </c:strCache>
            </c:strRef>
          </c:tx>
          <c:spPr>
            <a:solidFill>
              <a:schemeClr val="accent4"/>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Sheet1!$D$2:$D$5</c:f>
              <c:numCache>
                <c:formatCode>#,##0.00</c:formatCode>
                <c:ptCount val="4"/>
                <c:pt idx="0">
                  <c:v>3808798</c:v>
                </c:pt>
                <c:pt idx="1">
                  <c:v>3942580</c:v>
                </c:pt>
                <c:pt idx="2">
                  <c:v>4275514</c:v>
                </c:pt>
                <c:pt idx="3">
                  <c:v>4138791</c:v>
                </c:pt>
              </c:numCache>
            </c:numRef>
          </c:val>
          <c:extLst>
            <c:ext xmlns:c16="http://schemas.microsoft.com/office/drawing/2014/chart" uri="{C3380CC4-5D6E-409C-BE32-E72D297353CC}">
              <c16:uniqueId val="{00000002-B91A-4853-A812-2B7BFE51C12A}"/>
            </c:ext>
          </c:extLst>
        </c:ser>
        <c:ser>
          <c:idx val="3"/>
          <c:order val="3"/>
          <c:tx>
            <c:strRef>
              <c:f>Sheet1!$E$1</c:f>
              <c:strCache>
                <c:ptCount val="1"/>
                <c:pt idx="0">
                  <c:v>Solar</c:v>
                </c:pt>
              </c:strCache>
            </c:strRef>
          </c:tx>
          <c:spPr>
            <a:solidFill>
              <a:schemeClr val="accent6">
                <a:lumMod val="60000"/>
              </a:schemeClr>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Sheet1!$E$2:$E$5</c:f>
              <c:numCache>
                <c:formatCode>#,##0.00</c:formatCode>
                <c:ptCount val="4"/>
                <c:pt idx="0">
                  <c:v>10249528</c:v>
                </c:pt>
                <c:pt idx="1">
                  <c:v>10930405</c:v>
                </c:pt>
                <c:pt idx="2">
                  <c:v>10177049</c:v>
                </c:pt>
                <c:pt idx="3">
                  <c:v>10197341</c:v>
                </c:pt>
              </c:numCache>
            </c:numRef>
          </c:val>
          <c:extLst>
            <c:ext xmlns:c16="http://schemas.microsoft.com/office/drawing/2014/chart" uri="{C3380CC4-5D6E-409C-BE32-E72D297353CC}">
              <c16:uniqueId val="{00000003-B91A-4853-A812-2B7BFE51C12A}"/>
            </c:ext>
          </c:extLst>
        </c:ser>
        <c:ser>
          <c:idx val="4"/>
          <c:order val="4"/>
          <c:tx>
            <c:strRef>
              <c:f>Sheet1!$F$1</c:f>
              <c:strCache>
                <c:ptCount val="1"/>
                <c:pt idx="0">
                  <c:v>Wind</c:v>
                </c:pt>
              </c:strCache>
            </c:strRef>
          </c:tx>
          <c:spPr>
            <a:solidFill>
              <a:schemeClr val="accent1">
                <a:lumMod val="60000"/>
                <a:lumOff val="40000"/>
              </a:schemeClr>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Sheet1!$F$2:$F$5</c:f>
              <c:numCache>
                <c:formatCode>#,##0.00</c:formatCode>
                <c:ptCount val="4"/>
                <c:pt idx="0">
                  <c:v>13946239</c:v>
                </c:pt>
                <c:pt idx="1">
                  <c:v>16918713</c:v>
                </c:pt>
                <c:pt idx="2">
                  <c:v>16087248</c:v>
                </c:pt>
                <c:pt idx="3">
                  <c:v>16396803</c:v>
                </c:pt>
              </c:numCache>
            </c:numRef>
          </c:val>
          <c:extLst>
            <c:ext xmlns:c16="http://schemas.microsoft.com/office/drawing/2014/chart" uri="{C3380CC4-5D6E-409C-BE32-E72D297353CC}">
              <c16:uniqueId val="{00000004-B91A-4853-A812-2B7BFE51C12A}"/>
            </c:ext>
          </c:extLst>
        </c:ser>
        <c:ser>
          <c:idx val="5"/>
          <c:order val="5"/>
          <c:tx>
            <c:strRef>
              <c:f>Sheet1!$G$1</c:f>
              <c:strCache>
                <c:ptCount val="1"/>
                <c:pt idx="0">
                  <c:v>Nuclear</c:v>
                </c:pt>
              </c:strCache>
            </c:strRef>
          </c:tx>
          <c:spPr>
            <a:solidFill>
              <a:schemeClr val="accent4">
                <a:lumMod val="60000"/>
              </a:schemeClr>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Sheet1!$G$2:$G$5</c:f>
              <c:numCache>
                <c:formatCode>#,##0.00</c:formatCode>
                <c:ptCount val="4"/>
                <c:pt idx="0">
                  <c:v>0</c:v>
                </c:pt>
                <c:pt idx="1">
                  <c:v>0</c:v>
                </c:pt>
                <c:pt idx="2">
                  <c:v>4392000</c:v>
                </c:pt>
                <c:pt idx="3">
                  <c:v>17520000</c:v>
                </c:pt>
              </c:numCache>
            </c:numRef>
          </c:val>
          <c:extLst>
            <c:ext xmlns:c16="http://schemas.microsoft.com/office/drawing/2014/chart" uri="{C3380CC4-5D6E-409C-BE32-E72D297353CC}">
              <c16:uniqueId val="{00000001-E657-4C0F-8DEF-259A63BF9E9B}"/>
            </c:ext>
          </c:extLst>
        </c:ser>
        <c:dLbls>
          <c:showLegendKey val="0"/>
          <c:showVal val="0"/>
          <c:showCatName val="0"/>
          <c:showSerName val="0"/>
          <c:showPercent val="0"/>
          <c:showBubbleSize val="0"/>
        </c:dLbls>
        <c:gapWidth val="150"/>
        <c:overlap val="100"/>
        <c:axId val="991694800"/>
        <c:axId val="991695632"/>
      </c:barChart>
      <c:catAx>
        <c:axId val="991694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1695632"/>
        <c:crosses val="autoZero"/>
        <c:auto val="1"/>
        <c:lblAlgn val="ctr"/>
        <c:lblOffset val="100"/>
        <c:noMultiLvlLbl val="0"/>
      </c:catAx>
      <c:valAx>
        <c:axId val="9916956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1694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Purchased Power</c:v>
                </c:pt>
              </c:strCache>
            </c:strRef>
          </c:tx>
          <c:spPr>
            <a:solidFill>
              <a:schemeClr val="accent6"/>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Sheet1!$B$2:$B$5</c:f>
              <c:numCache>
                <c:formatCode>"$"#,##0_);\("$"#,##0\)</c:formatCode>
                <c:ptCount val="4"/>
                <c:pt idx="0">
                  <c:v>19299625</c:v>
                </c:pt>
                <c:pt idx="1">
                  <c:v>19657153</c:v>
                </c:pt>
                <c:pt idx="2">
                  <c:v>19363591</c:v>
                </c:pt>
                <c:pt idx="3">
                  <c:v>19825191</c:v>
                </c:pt>
              </c:numCache>
            </c:numRef>
          </c:val>
          <c:extLst>
            <c:ext xmlns:c16="http://schemas.microsoft.com/office/drawing/2014/chart" uri="{C3380CC4-5D6E-409C-BE32-E72D297353CC}">
              <c16:uniqueId val="{00000000-292B-4A36-BB34-0F732CF70B76}"/>
            </c:ext>
          </c:extLst>
        </c:ser>
        <c:ser>
          <c:idx val="1"/>
          <c:order val="1"/>
          <c:tx>
            <c:strRef>
              <c:f>Sheet1!$C$1</c:f>
              <c:strCache>
                <c:ptCount val="1"/>
                <c:pt idx="0">
                  <c:v>Operation &amp; Maint</c:v>
                </c:pt>
              </c:strCache>
            </c:strRef>
          </c:tx>
          <c:spPr>
            <a:solidFill>
              <a:schemeClr val="accent5"/>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Sheet1!$C$2:$C$5</c:f>
              <c:numCache>
                <c:formatCode>"$"#,##0_);\("$"#,##0\)</c:formatCode>
                <c:ptCount val="4"/>
                <c:pt idx="0">
                  <c:v>5608054</c:v>
                </c:pt>
                <c:pt idx="1">
                  <c:v>6809095</c:v>
                </c:pt>
                <c:pt idx="2">
                  <c:v>6588331</c:v>
                </c:pt>
                <c:pt idx="3">
                  <c:v>7177673</c:v>
                </c:pt>
              </c:numCache>
            </c:numRef>
          </c:val>
          <c:extLst>
            <c:ext xmlns:c16="http://schemas.microsoft.com/office/drawing/2014/chart" uri="{C3380CC4-5D6E-409C-BE32-E72D297353CC}">
              <c16:uniqueId val="{00000001-292B-4A36-BB34-0F732CF70B76}"/>
            </c:ext>
          </c:extLst>
        </c:ser>
        <c:ser>
          <c:idx val="2"/>
          <c:order val="2"/>
          <c:tx>
            <c:strRef>
              <c:f>Sheet1!$D$1</c:f>
              <c:strCache>
                <c:ptCount val="1"/>
                <c:pt idx="0">
                  <c:v>Depreciation</c:v>
                </c:pt>
              </c:strCache>
            </c:strRef>
          </c:tx>
          <c:spPr>
            <a:solidFill>
              <a:schemeClr val="accent4"/>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Sheet1!$D$2:$D$5</c:f>
              <c:numCache>
                <c:formatCode>"$"#,##0_);\("$"#,##0\)</c:formatCode>
                <c:ptCount val="4"/>
                <c:pt idx="0">
                  <c:v>1880907</c:v>
                </c:pt>
                <c:pt idx="1">
                  <c:v>1926932</c:v>
                </c:pt>
                <c:pt idx="2">
                  <c:v>1900352</c:v>
                </c:pt>
                <c:pt idx="3">
                  <c:v>2000203</c:v>
                </c:pt>
              </c:numCache>
            </c:numRef>
          </c:val>
          <c:extLst>
            <c:ext xmlns:c16="http://schemas.microsoft.com/office/drawing/2014/chart" uri="{C3380CC4-5D6E-409C-BE32-E72D297353CC}">
              <c16:uniqueId val="{00000002-292B-4A36-BB34-0F732CF70B76}"/>
            </c:ext>
          </c:extLst>
        </c:ser>
        <c:ser>
          <c:idx val="3"/>
          <c:order val="3"/>
          <c:tx>
            <c:strRef>
              <c:f>Sheet1!$E$1</c:f>
              <c:strCache>
                <c:ptCount val="1"/>
                <c:pt idx="0">
                  <c:v>Debt Service Interest</c:v>
                </c:pt>
              </c:strCache>
            </c:strRef>
          </c:tx>
          <c:spPr>
            <a:solidFill>
              <a:schemeClr val="accent6">
                <a:lumMod val="60000"/>
              </a:schemeClr>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Sheet1!$E$2:$E$5</c:f>
              <c:numCache>
                <c:formatCode>"$"#,##0_);\("$"#,##0\)</c:formatCode>
                <c:ptCount val="4"/>
                <c:pt idx="0">
                  <c:v>163500</c:v>
                </c:pt>
                <c:pt idx="1">
                  <c:v>144806</c:v>
                </c:pt>
                <c:pt idx="2">
                  <c:v>125850</c:v>
                </c:pt>
                <c:pt idx="3">
                  <c:v>273400</c:v>
                </c:pt>
              </c:numCache>
            </c:numRef>
          </c:val>
          <c:extLst>
            <c:ext xmlns:c16="http://schemas.microsoft.com/office/drawing/2014/chart" uri="{C3380CC4-5D6E-409C-BE32-E72D297353CC}">
              <c16:uniqueId val="{00000003-292B-4A36-BB34-0F732CF70B76}"/>
            </c:ext>
          </c:extLst>
        </c:ser>
        <c:dLbls>
          <c:showLegendKey val="0"/>
          <c:showVal val="0"/>
          <c:showCatName val="0"/>
          <c:showSerName val="0"/>
          <c:showPercent val="0"/>
          <c:showBubbleSize val="0"/>
        </c:dLbls>
        <c:gapWidth val="150"/>
        <c:overlap val="100"/>
        <c:axId val="1018572608"/>
        <c:axId val="1018575936"/>
      </c:barChart>
      <c:catAx>
        <c:axId val="1018572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5936"/>
        <c:crosses val="autoZero"/>
        <c:auto val="1"/>
        <c:lblAlgn val="ctr"/>
        <c:lblOffset val="100"/>
        <c:noMultiLvlLbl val="0"/>
      </c:catAx>
      <c:valAx>
        <c:axId val="1018575936"/>
        <c:scaling>
          <c:orientation val="minMax"/>
          <c:max val="29000000"/>
          <c:min val="0"/>
        </c:scaling>
        <c:delete val="0"/>
        <c:axPos val="b"/>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2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Residential</c:v>
                </c:pt>
              </c:strCache>
            </c:strRef>
          </c:tx>
          <c:spPr>
            <a:solidFill>
              <a:schemeClr val="accent6"/>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Sheet1!$B$2:$B$5</c:f>
              <c:numCache>
                <c:formatCode>_(* #,##0.00_);_(* \(#,##0.00\);_(* "-"??_);_(@_)</c:formatCode>
                <c:ptCount val="4"/>
                <c:pt idx="0">
                  <c:v>804438</c:v>
                </c:pt>
                <c:pt idx="1">
                  <c:v>975279</c:v>
                </c:pt>
                <c:pt idx="2">
                  <c:v>1064732</c:v>
                </c:pt>
                <c:pt idx="3">
                  <c:v>1224442</c:v>
                </c:pt>
              </c:numCache>
            </c:numRef>
          </c:val>
          <c:extLst>
            <c:ext xmlns:c16="http://schemas.microsoft.com/office/drawing/2014/chart" uri="{C3380CC4-5D6E-409C-BE32-E72D297353CC}">
              <c16:uniqueId val="{00000000-878C-4085-B2E2-70954169BC6E}"/>
            </c:ext>
          </c:extLst>
        </c:ser>
        <c:ser>
          <c:idx val="1"/>
          <c:order val="1"/>
          <c:tx>
            <c:strRef>
              <c:f>Sheet1!$C$1</c:f>
              <c:strCache>
                <c:ptCount val="1"/>
                <c:pt idx="0">
                  <c:v>Commercial</c:v>
                </c:pt>
              </c:strCache>
            </c:strRef>
          </c:tx>
          <c:spPr>
            <a:solidFill>
              <a:schemeClr val="accent5"/>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Sheet1!$C$2:$C$5</c:f>
              <c:numCache>
                <c:formatCode>_(* #,##0.00_);_(* \(#,##0.00\);_(* "-"??_);_(@_)</c:formatCode>
                <c:ptCount val="4"/>
                <c:pt idx="0">
                  <c:v>154912</c:v>
                </c:pt>
                <c:pt idx="1">
                  <c:v>149967</c:v>
                </c:pt>
                <c:pt idx="2">
                  <c:v>172345</c:v>
                </c:pt>
                <c:pt idx="3">
                  <c:v>198197</c:v>
                </c:pt>
              </c:numCache>
            </c:numRef>
          </c:val>
          <c:extLst>
            <c:ext xmlns:c16="http://schemas.microsoft.com/office/drawing/2014/chart" uri="{C3380CC4-5D6E-409C-BE32-E72D297353CC}">
              <c16:uniqueId val="{00000001-878C-4085-B2E2-70954169BC6E}"/>
            </c:ext>
          </c:extLst>
        </c:ser>
        <c:ser>
          <c:idx val="2"/>
          <c:order val="2"/>
          <c:tx>
            <c:strRef>
              <c:f>Sheet1!$D$1</c:f>
              <c:strCache>
                <c:ptCount val="1"/>
                <c:pt idx="0">
                  <c:v>Municipal</c:v>
                </c:pt>
              </c:strCache>
            </c:strRef>
          </c:tx>
          <c:spPr>
            <a:solidFill>
              <a:schemeClr val="accent4"/>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Sheet1!$D$2:$D$5</c:f>
              <c:numCache>
                <c:formatCode>_(* #,##0.00_);_(* \(#,##0.00\);_(* "-"??_);_(@_)</c:formatCode>
                <c:ptCount val="4"/>
                <c:pt idx="0">
                  <c:v>3675</c:v>
                </c:pt>
                <c:pt idx="1">
                  <c:v>3480</c:v>
                </c:pt>
                <c:pt idx="2">
                  <c:v>3420</c:v>
                </c:pt>
                <c:pt idx="3">
                  <c:v>3420</c:v>
                </c:pt>
              </c:numCache>
            </c:numRef>
          </c:val>
          <c:extLst>
            <c:ext xmlns:c16="http://schemas.microsoft.com/office/drawing/2014/chart" uri="{C3380CC4-5D6E-409C-BE32-E72D297353CC}">
              <c16:uniqueId val="{00000002-878C-4085-B2E2-70954169BC6E}"/>
            </c:ext>
          </c:extLst>
        </c:ser>
        <c:ser>
          <c:idx val="3"/>
          <c:order val="3"/>
          <c:tx>
            <c:strRef>
              <c:f>Sheet1!$E$1</c:f>
              <c:strCache>
                <c:ptCount val="1"/>
                <c:pt idx="0">
                  <c:v>Other Revenues</c:v>
                </c:pt>
              </c:strCache>
            </c:strRef>
          </c:tx>
          <c:spPr>
            <a:solidFill>
              <a:schemeClr val="accent6">
                <a:lumMod val="60000"/>
              </a:schemeClr>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Sheet1!$E$2:$E$5</c:f>
              <c:numCache>
                <c:formatCode>_(* #,##0.00_);_(* \(#,##0.00\);_(* "-"??_);_(@_)</c:formatCode>
                <c:ptCount val="4"/>
                <c:pt idx="0">
                  <c:v>413</c:v>
                </c:pt>
                <c:pt idx="1">
                  <c:v>75125</c:v>
                </c:pt>
                <c:pt idx="2">
                  <c:v>122191</c:v>
                </c:pt>
                <c:pt idx="3">
                  <c:v>153926</c:v>
                </c:pt>
              </c:numCache>
            </c:numRef>
          </c:val>
          <c:extLst>
            <c:ext xmlns:c16="http://schemas.microsoft.com/office/drawing/2014/chart" uri="{C3380CC4-5D6E-409C-BE32-E72D297353CC}">
              <c16:uniqueId val="{00000003-878C-4085-B2E2-70954169BC6E}"/>
            </c:ext>
          </c:extLst>
        </c:ser>
        <c:dLbls>
          <c:showLegendKey val="0"/>
          <c:showVal val="0"/>
          <c:showCatName val="0"/>
          <c:showSerName val="0"/>
          <c:showPercent val="0"/>
          <c:showBubbleSize val="0"/>
        </c:dLbls>
        <c:gapWidth val="150"/>
        <c:overlap val="100"/>
        <c:axId val="1018572608"/>
        <c:axId val="1018575936"/>
      </c:barChart>
      <c:catAx>
        <c:axId val="1018572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5936"/>
        <c:crosses val="autoZero"/>
        <c:auto val="1"/>
        <c:lblAlgn val="ctr"/>
        <c:lblOffset val="100"/>
        <c:noMultiLvlLbl val="0"/>
      </c:catAx>
      <c:valAx>
        <c:axId val="1018575936"/>
        <c:scaling>
          <c:orientation val="minMax"/>
          <c:max val="1600000"/>
        </c:scaling>
        <c:delete val="0"/>
        <c:axPos val="b"/>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8572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Revenue</c:v>
                </c:pt>
              </c:strCache>
            </c:strRef>
          </c:tx>
          <c:spPr>
            <a:solidFill>
              <a:schemeClr val="accent6">
                <a:lumMod val="60000"/>
                <a:lumOff val="40000"/>
              </a:schemeClr>
            </a:solidFill>
            <a:ln>
              <a:noFill/>
            </a:ln>
            <a:effectLst/>
          </c:spPr>
          <c:invertIfNegative val="0"/>
          <c:cat>
            <c:strRef>
              <c:f>Sheet1!$A$2:$A$7</c:f>
              <c:strCache>
                <c:ptCount val="6"/>
                <c:pt idx="0">
                  <c:v>2016 Actual</c:v>
                </c:pt>
                <c:pt idx="1">
                  <c:v>2017 Actual</c:v>
                </c:pt>
                <c:pt idx="2">
                  <c:v>2018 Actual</c:v>
                </c:pt>
                <c:pt idx="3">
                  <c:v>2019 Actual</c:v>
                </c:pt>
                <c:pt idx="4">
                  <c:v>2020 Estimate</c:v>
                </c:pt>
                <c:pt idx="5">
                  <c:v>2021 Forecast</c:v>
                </c:pt>
              </c:strCache>
            </c:strRef>
          </c:cat>
          <c:val>
            <c:numRef>
              <c:f>Sheet1!$B$2:$B$7</c:f>
              <c:numCache>
                <c:formatCode>General</c:formatCode>
                <c:ptCount val="6"/>
                <c:pt idx="0">
                  <c:v>571960</c:v>
                </c:pt>
                <c:pt idx="1">
                  <c:v>764422</c:v>
                </c:pt>
                <c:pt idx="2">
                  <c:v>963439</c:v>
                </c:pt>
                <c:pt idx="3">
                  <c:v>1203850</c:v>
                </c:pt>
                <c:pt idx="4">
                  <c:v>1362689</c:v>
                </c:pt>
                <c:pt idx="5">
                  <c:v>1579985</c:v>
                </c:pt>
              </c:numCache>
            </c:numRef>
          </c:val>
          <c:extLst>
            <c:ext xmlns:c16="http://schemas.microsoft.com/office/drawing/2014/chart" uri="{C3380CC4-5D6E-409C-BE32-E72D297353CC}">
              <c16:uniqueId val="{00000000-F4F6-4225-A93B-0ADAEEFF86E3}"/>
            </c:ext>
          </c:extLst>
        </c:ser>
        <c:ser>
          <c:idx val="1"/>
          <c:order val="1"/>
          <c:tx>
            <c:strRef>
              <c:f>Sheet1!$C$1</c:f>
              <c:strCache>
                <c:ptCount val="1"/>
                <c:pt idx="0">
                  <c:v>Total Expense</c:v>
                </c:pt>
              </c:strCache>
            </c:strRef>
          </c:tx>
          <c:spPr>
            <a:solidFill>
              <a:schemeClr val="accent4">
                <a:lumMod val="40000"/>
                <a:lumOff val="60000"/>
              </a:schemeClr>
            </a:solidFill>
            <a:ln>
              <a:noFill/>
            </a:ln>
            <a:effectLst/>
          </c:spPr>
          <c:invertIfNegative val="0"/>
          <c:cat>
            <c:strRef>
              <c:f>Sheet1!$A$2:$A$7</c:f>
              <c:strCache>
                <c:ptCount val="6"/>
                <c:pt idx="0">
                  <c:v>2016 Actual</c:v>
                </c:pt>
                <c:pt idx="1">
                  <c:v>2017 Actual</c:v>
                </c:pt>
                <c:pt idx="2">
                  <c:v>2018 Actual</c:v>
                </c:pt>
                <c:pt idx="3">
                  <c:v>2019 Actual</c:v>
                </c:pt>
                <c:pt idx="4">
                  <c:v>2020 Estimate</c:v>
                </c:pt>
                <c:pt idx="5">
                  <c:v>2021 Forecast</c:v>
                </c:pt>
              </c:strCache>
            </c:strRef>
          </c:cat>
          <c:val>
            <c:numRef>
              <c:f>Sheet1!$C$2:$C$7</c:f>
              <c:numCache>
                <c:formatCode>General</c:formatCode>
                <c:ptCount val="6"/>
                <c:pt idx="0">
                  <c:v>668596</c:v>
                </c:pt>
                <c:pt idx="1">
                  <c:v>691246</c:v>
                </c:pt>
                <c:pt idx="2">
                  <c:v>895204</c:v>
                </c:pt>
                <c:pt idx="3">
                  <c:v>807427</c:v>
                </c:pt>
                <c:pt idx="4">
                  <c:v>1021427</c:v>
                </c:pt>
                <c:pt idx="5">
                  <c:v>1256396</c:v>
                </c:pt>
              </c:numCache>
            </c:numRef>
          </c:val>
          <c:extLst>
            <c:ext xmlns:c16="http://schemas.microsoft.com/office/drawing/2014/chart" uri="{C3380CC4-5D6E-409C-BE32-E72D297353CC}">
              <c16:uniqueId val="{00000001-F4F6-4225-A93B-0ADAEEFF86E3}"/>
            </c:ext>
          </c:extLst>
        </c:ser>
        <c:dLbls>
          <c:showLegendKey val="0"/>
          <c:showVal val="0"/>
          <c:showCatName val="0"/>
          <c:showSerName val="0"/>
          <c:showPercent val="0"/>
          <c:showBubbleSize val="0"/>
        </c:dLbls>
        <c:gapWidth val="70"/>
        <c:overlap val="-21"/>
        <c:axId val="270828640"/>
        <c:axId val="62775312"/>
      </c:barChart>
      <c:lineChart>
        <c:grouping val="standard"/>
        <c:varyColors val="0"/>
        <c:ser>
          <c:idx val="2"/>
          <c:order val="2"/>
          <c:tx>
            <c:strRef>
              <c:f>Sheet1!$D$1</c:f>
              <c:strCache>
                <c:ptCount val="1"/>
                <c:pt idx="0">
                  <c:v>Telecom Net Income (Loss)</c:v>
                </c:pt>
              </c:strCache>
            </c:strRef>
          </c:tx>
          <c:spPr>
            <a:ln w="28575" cap="rnd">
              <a:solidFill>
                <a:schemeClr val="accent2">
                  <a:lumMod val="75000"/>
                </a:schemeClr>
              </a:solidFill>
              <a:round/>
            </a:ln>
            <a:effectLst/>
          </c:spPr>
          <c:marker>
            <c:symbol val="none"/>
          </c:marker>
          <c:cat>
            <c:strRef>
              <c:f>Sheet1!$A$2:$A$7</c:f>
              <c:strCache>
                <c:ptCount val="6"/>
                <c:pt idx="0">
                  <c:v>2016 Actual</c:v>
                </c:pt>
                <c:pt idx="1">
                  <c:v>2017 Actual</c:v>
                </c:pt>
                <c:pt idx="2">
                  <c:v>2018 Actual</c:v>
                </c:pt>
                <c:pt idx="3">
                  <c:v>2019 Actual</c:v>
                </c:pt>
                <c:pt idx="4">
                  <c:v>2020 Estimate</c:v>
                </c:pt>
                <c:pt idx="5">
                  <c:v>2021 Forecast</c:v>
                </c:pt>
              </c:strCache>
            </c:strRef>
          </c:cat>
          <c:val>
            <c:numRef>
              <c:f>Sheet1!$D$2:$D$7</c:f>
              <c:numCache>
                <c:formatCode>General</c:formatCode>
                <c:ptCount val="6"/>
                <c:pt idx="0">
                  <c:v>-96906</c:v>
                </c:pt>
                <c:pt idx="1">
                  <c:v>73176</c:v>
                </c:pt>
                <c:pt idx="2">
                  <c:v>68235</c:v>
                </c:pt>
                <c:pt idx="3">
                  <c:v>396424</c:v>
                </c:pt>
                <c:pt idx="4">
                  <c:v>341262</c:v>
                </c:pt>
                <c:pt idx="5">
                  <c:v>323589</c:v>
                </c:pt>
              </c:numCache>
            </c:numRef>
          </c:val>
          <c:smooth val="0"/>
          <c:extLst>
            <c:ext xmlns:c16="http://schemas.microsoft.com/office/drawing/2014/chart" uri="{C3380CC4-5D6E-409C-BE32-E72D297353CC}">
              <c16:uniqueId val="{00000002-F4F6-4225-A93B-0ADAEEFF86E3}"/>
            </c:ext>
          </c:extLst>
        </c:ser>
        <c:dLbls>
          <c:showLegendKey val="0"/>
          <c:showVal val="0"/>
          <c:showCatName val="0"/>
          <c:showSerName val="0"/>
          <c:showPercent val="0"/>
          <c:showBubbleSize val="0"/>
        </c:dLbls>
        <c:marker val="1"/>
        <c:smooth val="0"/>
        <c:axId val="270828640"/>
        <c:axId val="62775312"/>
      </c:lineChart>
      <c:catAx>
        <c:axId val="2708286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775312"/>
        <c:crosses val="autoZero"/>
        <c:auto val="1"/>
        <c:lblAlgn val="ctr"/>
        <c:lblOffset val="100"/>
        <c:noMultiLvlLbl val="0"/>
      </c:catAx>
      <c:valAx>
        <c:axId val="62775312"/>
        <c:scaling>
          <c:orientation val="minMax"/>
          <c:max val="16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08286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0.61509</cdr:x>
      <cdr:y>0.075</cdr:y>
    </cdr:from>
    <cdr:to>
      <cdr:x>0.93585</cdr:x>
      <cdr:y>0.15</cdr:y>
    </cdr:to>
    <cdr:sp macro="" textlink="">
      <cdr:nvSpPr>
        <cdr:cNvPr id="2" name="TextBox 1"/>
        <cdr:cNvSpPr txBox="1"/>
      </cdr:nvSpPr>
      <cdr:spPr>
        <a:xfrm xmlns:a="http://schemas.openxmlformats.org/drawingml/2006/main">
          <a:off x="5822156" y="571500"/>
          <a:ext cx="3036094"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CB43F8A-F129-407E-999D-DE9CE5CB93CC}" type="datetimeFigureOut">
              <a:rPr lang="en-US" smtClean="0"/>
              <a:t>5/11/2021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F333EEF-C36A-43FC-B2AC-D753B04EFA85}" type="slidenum">
              <a:rPr lang="en-US" smtClean="0"/>
              <a:t>‹#›</a:t>
            </a:fld>
            <a:endParaRPr lang="en-US"/>
          </a:p>
        </p:txBody>
      </p:sp>
    </p:spTree>
    <p:extLst>
      <p:ext uri="{BB962C8B-B14F-4D97-AF65-F5344CB8AC3E}">
        <p14:creationId xmlns:p14="http://schemas.microsoft.com/office/powerpoint/2010/main" val="85579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573D05-6575-4EDC-B64A-CFB6DC1CF850}" type="datetimeFigureOut">
              <a:rPr lang="en-US" smtClean="0"/>
              <a:t>5/11/2021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449471-CD9B-4060-9245-E5C00C25A7D6}" type="slidenum">
              <a:rPr lang="en-US" smtClean="0"/>
              <a:t>‹#›</a:t>
            </a:fld>
            <a:endParaRPr lang="en-US"/>
          </a:p>
        </p:txBody>
      </p:sp>
    </p:spTree>
    <p:extLst>
      <p:ext uri="{BB962C8B-B14F-4D97-AF65-F5344CB8AC3E}">
        <p14:creationId xmlns:p14="http://schemas.microsoft.com/office/powerpoint/2010/main" val="370909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Good Evening my name is DW and I will be presenting Article 20.  With me on the meeting tonight is our Financial Manger, Matt Cummings</a:t>
            </a:r>
            <a:endParaRPr lang="en-US" dirty="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CHARTS </a:t>
            </a:r>
            <a:r>
              <a:rPr lang="en-US" dirty="0"/>
              <a:t>can be copied from … CMLP</a:t>
            </a:r>
            <a:r>
              <a:rPr lang="en-US" baseline="0" dirty="0"/>
              <a:t> Operating Forecast &lt;subject year&gt;.</a:t>
            </a:r>
            <a:r>
              <a:rPr lang="en-US" baseline="0" dirty="0" err="1"/>
              <a:t>xlsx</a:t>
            </a:r>
            <a:r>
              <a:rPr lang="en-US" baseline="0" dirty="0"/>
              <a:t> -- Tab: &lt;As noted&gt; and pasted into slides </a:t>
            </a:r>
            <a:endParaRPr lang="en-US" dirty="0"/>
          </a:p>
          <a:p>
            <a:pPr marL="171450" indent="-171450">
              <a:buFont typeface="Arial" panose="020B0604020202020204" pitchFamily="34" charset="0"/>
              <a:buChar char="•"/>
            </a:pPr>
            <a:r>
              <a:rPr lang="en-US" dirty="0"/>
              <a:t>When</a:t>
            </a:r>
            <a:r>
              <a:rPr lang="en-US" baseline="0" dirty="0"/>
              <a:t> inserting Charts, make them all 3.3” tall by 7.5” wide. Charts showing Net income should be 3.6” x 7.0”. </a:t>
            </a:r>
          </a:p>
          <a:p>
            <a:pPr marL="171450" indent="-171450">
              <a:buFont typeface="Arial" panose="020B0604020202020204" pitchFamily="34" charset="0"/>
              <a:buChar char="•"/>
            </a:pPr>
            <a:r>
              <a:rPr lang="en-US" baseline="0" dirty="0"/>
              <a:t>Center them horizontally and try not to move them below the top of the slide number in the footer. </a:t>
            </a:r>
          </a:p>
          <a:p>
            <a:pPr marL="171450" indent="-171450">
              <a:buFont typeface="Arial" panose="020B0604020202020204" pitchFamily="34" charset="0"/>
              <a:buChar char="•"/>
            </a:pPr>
            <a:r>
              <a:rPr lang="en-US" baseline="0" dirty="0"/>
              <a:t>Chart and data sources are noted in the Notes area of each slide.</a:t>
            </a: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a:t>
            </a:fld>
            <a:endParaRPr lang="en-US"/>
          </a:p>
        </p:txBody>
      </p:sp>
    </p:spTree>
    <p:extLst>
      <p:ext uri="{BB962C8B-B14F-4D97-AF65-F5344CB8AC3E}">
        <p14:creationId xmlns:p14="http://schemas.microsoft.com/office/powerpoint/2010/main" val="127606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692150"/>
            <a:ext cx="6197600" cy="3486150"/>
          </a:xfrm>
        </p:spPr>
      </p:sp>
      <p:sp>
        <p:nvSpPr>
          <p:cNvPr id="3" name="Notes Placeholder 2"/>
          <p:cNvSpPr>
            <a:spLocks noGrp="1"/>
          </p:cNvSpPr>
          <p:nvPr>
            <p:ph type="body" idx="1"/>
          </p:nvPr>
        </p:nvSpPr>
        <p:spPr/>
        <p:txBody>
          <a:bodyPr/>
          <a:lstStyle/>
          <a:p>
            <a:r>
              <a:rPr lang="en-US" dirty="0" smtClean="0"/>
              <a:t>For this fiscal year the Payment in Lieu of Taxes is $474,500.  This number is based on a formula derived by myself and the CFO  and ultimately approved by the Town Manager.  The formula used the audited </a:t>
            </a:r>
            <a:r>
              <a:rPr lang="en-US" dirty="0" err="1" smtClean="0"/>
              <a:t>finacials</a:t>
            </a:r>
            <a:r>
              <a:rPr lang="en-US" dirty="0" smtClean="0"/>
              <a:t> kwh sold in 2019 multiplied by 2.75 mils of $2750 million per kwh sold. </a:t>
            </a: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10</a:t>
            </a:fld>
            <a:endParaRPr lang="en-US"/>
          </a:p>
        </p:txBody>
      </p:sp>
    </p:spTree>
    <p:extLst>
      <p:ext uri="{BB962C8B-B14F-4D97-AF65-F5344CB8AC3E}">
        <p14:creationId xmlns:p14="http://schemas.microsoft.com/office/powerpoint/2010/main" val="309677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449471-CD9B-4060-9245-E5C00C25A7D6}" type="slidenum">
              <a:rPr lang="en-US" smtClean="0"/>
              <a:t>11</a:t>
            </a:fld>
            <a:endParaRPr lang="en-US"/>
          </a:p>
        </p:txBody>
      </p:sp>
    </p:spTree>
    <p:extLst>
      <p:ext uri="{BB962C8B-B14F-4D97-AF65-F5344CB8AC3E}">
        <p14:creationId xmlns:p14="http://schemas.microsoft.com/office/powerpoint/2010/main" val="503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12</a:t>
            </a:fld>
            <a:endParaRPr lang="en-US"/>
          </a:p>
        </p:txBody>
      </p:sp>
    </p:spTree>
    <p:extLst>
      <p:ext uri="{BB962C8B-B14F-4D97-AF65-F5344CB8AC3E}">
        <p14:creationId xmlns:p14="http://schemas.microsoft.com/office/powerpoint/2010/main" val="157897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Telecom Manager</a:t>
            </a:r>
          </a:p>
        </p:txBody>
      </p:sp>
      <p:sp>
        <p:nvSpPr>
          <p:cNvPr id="4" name="Slide Number Placeholder 3"/>
          <p:cNvSpPr>
            <a:spLocks noGrp="1"/>
          </p:cNvSpPr>
          <p:nvPr>
            <p:ph type="sldNum" sz="quarter" idx="10"/>
          </p:nvPr>
        </p:nvSpPr>
        <p:spPr/>
        <p:txBody>
          <a:bodyPr/>
          <a:lstStyle/>
          <a:p>
            <a:fld id="{D6449471-CD9B-4060-9245-E5C00C25A7D6}" type="slidenum">
              <a:rPr lang="en-US" smtClean="0"/>
              <a:t>13</a:t>
            </a:fld>
            <a:endParaRPr lang="en-US"/>
          </a:p>
        </p:txBody>
      </p:sp>
    </p:spTree>
    <p:extLst>
      <p:ext uri="{BB962C8B-B14F-4D97-AF65-F5344CB8AC3E}">
        <p14:creationId xmlns:p14="http://schemas.microsoft.com/office/powerpoint/2010/main" val="3292106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Telecom Manager</a:t>
            </a:r>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14</a:t>
            </a:fld>
            <a:endParaRPr lang="en-US"/>
          </a:p>
        </p:txBody>
      </p:sp>
    </p:spTree>
    <p:extLst>
      <p:ext uri="{BB962C8B-B14F-4D97-AF65-F5344CB8AC3E}">
        <p14:creationId xmlns:p14="http://schemas.microsoft.com/office/powerpoint/2010/main" val="2601010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Residential: $1.2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Commercial: $198k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Municipal: $3k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Other Revenue: $154k M&amp;J and installation fees prior to 2019 the installation fee was allocated differently and not broken out.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dirty="0"/>
              <a:t>:  Telecom Manager</a:t>
            </a:r>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15</a:t>
            </a:fld>
            <a:endParaRPr lang="en-US"/>
          </a:p>
        </p:txBody>
      </p:sp>
    </p:spTree>
    <p:extLst>
      <p:ext uri="{BB962C8B-B14F-4D97-AF65-F5344CB8AC3E}">
        <p14:creationId xmlns:p14="http://schemas.microsoft.com/office/powerpoint/2010/main" val="1673658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Telecom Manager</a:t>
            </a:r>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16</a:t>
            </a:fld>
            <a:endParaRPr lang="en-US"/>
          </a:p>
        </p:txBody>
      </p:sp>
    </p:spTree>
    <p:extLst>
      <p:ext uri="{BB962C8B-B14F-4D97-AF65-F5344CB8AC3E}">
        <p14:creationId xmlns:p14="http://schemas.microsoft.com/office/powerpoint/2010/main" val="3719281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CMLP</a:t>
            </a:r>
            <a:r>
              <a:rPr lang="en-US" baseline="0" dirty="0"/>
              <a:t> Operating Forecast &lt;subject year&gt;.</a:t>
            </a:r>
            <a:r>
              <a:rPr lang="en-US" baseline="0" dirty="0" err="1"/>
              <a:t>xlsx</a:t>
            </a:r>
            <a:r>
              <a:rPr lang="en-US" sz="1200" baseline="0" dirty="0"/>
              <a:t> – </a:t>
            </a:r>
            <a:r>
              <a:rPr lang="en-US" baseline="0" dirty="0"/>
              <a:t>Tab: </a:t>
            </a:r>
            <a:r>
              <a:rPr lang="en-US" baseline="0" dirty="0" err="1"/>
              <a:t>PPT</a:t>
            </a:r>
            <a:r>
              <a:rPr lang="en-US" baseline="0" dirty="0"/>
              <a:t> Charts – Data Tab: </a:t>
            </a:r>
            <a:r>
              <a:rPr lang="en-US" baseline="0" dirty="0" err="1"/>
              <a:t>CHART_TC_SUMMARY</a:t>
            </a:r>
            <a:r>
              <a:rPr lang="en-US" baseline="0" dirty="0"/>
              <a:t> Overview</a:t>
            </a: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17</a:t>
            </a:fld>
            <a:endParaRPr lang="en-US"/>
          </a:p>
        </p:txBody>
      </p:sp>
    </p:spTree>
    <p:extLst>
      <p:ext uri="{BB962C8B-B14F-4D97-AF65-F5344CB8AC3E}">
        <p14:creationId xmlns:p14="http://schemas.microsoft.com/office/powerpoint/2010/main" val="3964778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Copy of Slide #2</a:t>
            </a:r>
          </a:p>
        </p:txBody>
      </p:sp>
      <p:sp>
        <p:nvSpPr>
          <p:cNvPr id="4" name="Slide Number Placeholder 3"/>
          <p:cNvSpPr>
            <a:spLocks noGrp="1"/>
          </p:cNvSpPr>
          <p:nvPr>
            <p:ph type="sldNum" sz="quarter" idx="10"/>
          </p:nvPr>
        </p:nvSpPr>
        <p:spPr/>
        <p:txBody>
          <a:bodyPr/>
          <a:lstStyle/>
          <a:p>
            <a:fld id="{D6449471-CD9B-4060-9245-E5C00C25A7D6}" type="slidenum">
              <a:rPr lang="en-US" smtClean="0"/>
              <a:t>18</a:t>
            </a:fld>
            <a:endParaRPr lang="en-US"/>
          </a:p>
        </p:txBody>
      </p:sp>
    </p:spTree>
    <p:extLst>
      <p:ext uri="{BB962C8B-B14F-4D97-AF65-F5344CB8AC3E}">
        <p14:creationId xmlns:p14="http://schemas.microsoft.com/office/powerpoint/2010/main" val="335066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2021 Forecasted Demand is show as a decrease</a:t>
            </a:r>
          </a:p>
          <a:p>
            <a:endParaRPr lang="en-US" dirty="0"/>
          </a:p>
          <a:p>
            <a:r>
              <a:rPr lang="en-US" dirty="0" smtClean="0"/>
              <a:t>2020</a:t>
            </a:r>
            <a:r>
              <a:rPr lang="en-US" dirty="0" smtClean="0"/>
              <a:t>: 485 degree days</a:t>
            </a:r>
          </a:p>
          <a:p>
            <a:r>
              <a:rPr lang="en-US" dirty="0" smtClean="0"/>
              <a:t>Average: 425 degree days per year so we forecasted a conservative number based on the average</a:t>
            </a:r>
            <a:endParaRPr lang="en-US" dirty="0" smtClean="0"/>
          </a:p>
          <a:p>
            <a:endParaRPr lang="en-US" dirty="0"/>
          </a:p>
          <a:p>
            <a:r>
              <a:rPr lang="en-US" dirty="0" smtClean="0"/>
              <a:t>Source</a:t>
            </a:r>
            <a:r>
              <a:rPr lang="en-US" dirty="0"/>
              <a:t>:  dwood</a:t>
            </a:r>
          </a:p>
        </p:txBody>
      </p:sp>
      <p:sp>
        <p:nvSpPr>
          <p:cNvPr id="4" name="Slide Number Placeholder 3"/>
          <p:cNvSpPr>
            <a:spLocks noGrp="1"/>
          </p:cNvSpPr>
          <p:nvPr>
            <p:ph type="sldNum" sz="quarter" idx="10"/>
          </p:nvPr>
        </p:nvSpPr>
        <p:spPr/>
        <p:txBody>
          <a:bodyPr/>
          <a:lstStyle/>
          <a:p>
            <a:fld id="{D6449471-CD9B-4060-9245-E5C00C25A7D6}" type="slidenum">
              <a:rPr lang="en-US" smtClean="0"/>
              <a:t>2</a:t>
            </a:fld>
            <a:endParaRPr lang="en-US"/>
          </a:p>
        </p:txBody>
      </p:sp>
    </p:spTree>
    <p:extLst>
      <p:ext uri="{BB962C8B-B14F-4D97-AF65-F5344CB8AC3E}">
        <p14:creationId xmlns:p14="http://schemas.microsoft.com/office/powerpoint/2010/main" val="303012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39775"/>
            <a:ext cx="6197600" cy="3486150"/>
          </a:xfrm>
        </p:spPr>
      </p:sp>
      <p:sp>
        <p:nvSpPr>
          <p:cNvPr id="3" name="Notes Placeholder 2"/>
          <p:cNvSpPr>
            <a:spLocks noGrp="1"/>
          </p:cNvSpPr>
          <p:nvPr>
            <p:ph type="body" idx="1"/>
          </p:nvPr>
        </p:nvSpPr>
        <p:spPr/>
        <p:txBody>
          <a:bodyPr/>
          <a:lstStyle/>
          <a:p>
            <a:endParaRPr lang="en-US" dirty="0" smtClean="0"/>
          </a:p>
          <a:p>
            <a:endParaRPr lang="en-US" dirty="0"/>
          </a:p>
          <a:p>
            <a:r>
              <a:rPr lang="en-US" dirty="0" smtClean="0"/>
              <a:t>For 2019 and 2020 you will see that the expenses were higher than the revenue…..</a:t>
            </a:r>
          </a:p>
          <a:p>
            <a:endParaRPr lang="en-US" dirty="0" smtClean="0"/>
          </a:p>
          <a:p>
            <a:r>
              <a:rPr lang="en-US" dirty="0" smtClean="0"/>
              <a:t>Source</a:t>
            </a:r>
            <a:r>
              <a:rPr lang="en-US" dirty="0"/>
              <a:t>:  CMLP</a:t>
            </a:r>
            <a:r>
              <a:rPr lang="en-US" baseline="0" dirty="0"/>
              <a:t> Operating Forecast &lt;subject year&gt;.</a:t>
            </a:r>
            <a:r>
              <a:rPr lang="en-US" baseline="0" dirty="0" err="1"/>
              <a:t>xlsx</a:t>
            </a:r>
            <a:r>
              <a:rPr lang="en-US" baseline="0" dirty="0"/>
              <a:t> – Tab: PPT Charts – Data Tab: </a:t>
            </a:r>
            <a:r>
              <a:rPr lang="en-US" baseline="0" dirty="0" err="1"/>
              <a:t>CHART_SUMMARY_Light</a:t>
            </a:r>
            <a:r>
              <a:rPr lang="en-US" baseline="0" dirty="0"/>
              <a:t> Plant</a:t>
            </a: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3</a:t>
            </a:fld>
            <a:endParaRPr lang="en-US"/>
          </a:p>
        </p:txBody>
      </p:sp>
    </p:spTree>
    <p:extLst>
      <p:ext uri="{BB962C8B-B14F-4D97-AF65-F5344CB8AC3E}">
        <p14:creationId xmlns:p14="http://schemas.microsoft.com/office/powerpoint/2010/main" val="288957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Residential sales represents 42%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Commercial sales represents 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Municipal sales represents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dirty="0"/>
              <a:t>:  CMLP</a:t>
            </a:r>
            <a:r>
              <a:rPr lang="en-US" baseline="0" dirty="0"/>
              <a:t> Operating Forecast &lt;subject year&gt;.</a:t>
            </a:r>
            <a:r>
              <a:rPr lang="en-US" baseline="0" dirty="0" err="1"/>
              <a:t>xlsx</a:t>
            </a:r>
            <a:r>
              <a:rPr lang="en-US" baseline="0" dirty="0"/>
              <a:t> – Tab: PPT Charts – Data Tab: SUMMARY_LP Revenue</a:t>
            </a: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4</a:t>
            </a:fld>
            <a:endParaRPr lang="en-US"/>
          </a:p>
        </p:txBody>
      </p:sp>
    </p:spTree>
    <p:extLst>
      <p:ext uri="{BB962C8B-B14F-4D97-AF65-F5344CB8AC3E}">
        <p14:creationId xmlns:p14="http://schemas.microsoft.com/office/powerpoint/2010/main" val="309219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Energy represents: 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Forward Capacity: 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Transmission: 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Fixed &amp; Other: 11% - ISO </a:t>
            </a:r>
            <a:r>
              <a:rPr lang="en-US" dirty="0" err="1" smtClean="0"/>
              <a:t>ancilalary</a:t>
            </a:r>
            <a:r>
              <a:rPr lang="en-US" dirty="0" smtClean="0"/>
              <a:t> costs, admin fee, fix contracted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 purchases: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dirty="0"/>
              <a:t>:  CMLP</a:t>
            </a:r>
            <a:r>
              <a:rPr lang="en-US" baseline="0" dirty="0"/>
              <a:t> Operating Forecast &lt;subject year&gt;.</a:t>
            </a:r>
            <a:r>
              <a:rPr lang="en-US" baseline="0" dirty="0" err="1"/>
              <a:t>xlsx</a:t>
            </a:r>
            <a:r>
              <a:rPr lang="en-US" baseline="0" dirty="0"/>
              <a:t> – Tab: PPT Charts – Data Tab: </a:t>
            </a:r>
            <a:r>
              <a:rPr lang="en-US" baseline="0" dirty="0" err="1"/>
              <a:t>LP_Purchased</a:t>
            </a:r>
            <a:r>
              <a:rPr lang="en-US" baseline="0" dirty="0"/>
              <a:t> Power Cost ($)</a:t>
            </a: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5</a:t>
            </a:fld>
            <a:endParaRPr lang="en-US"/>
          </a:p>
        </p:txBody>
      </p:sp>
    </p:spTree>
    <p:extLst>
      <p:ext uri="{BB962C8B-B14F-4D97-AF65-F5344CB8AC3E}">
        <p14:creationId xmlns:p14="http://schemas.microsoft.com/office/powerpoint/2010/main" val="511920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Grid Mix: 60%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Hydro: 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Landfill: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Solar: 6%</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Wind:10%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Nuclear: 10% - new starting in 2020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dirty="0"/>
              <a:t>:  CMLP</a:t>
            </a:r>
            <a:r>
              <a:rPr lang="en-US" baseline="0" dirty="0"/>
              <a:t> Operating Forecast &lt;subject year&gt;.</a:t>
            </a:r>
            <a:r>
              <a:rPr lang="en-US" baseline="0" dirty="0" err="1"/>
              <a:t>xlsx</a:t>
            </a:r>
            <a:r>
              <a:rPr lang="en-US" baseline="0" dirty="0"/>
              <a:t> – Tab: PPT Charts – Data Tab: SUMMARY_LP Revenue</a:t>
            </a:r>
            <a:endParaRPr lang="en-US" dirty="0"/>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6</a:t>
            </a:fld>
            <a:endParaRPr lang="en-US"/>
          </a:p>
        </p:txBody>
      </p:sp>
    </p:spTree>
    <p:extLst>
      <p:ext uri="{BB962C8B-B14F-4D97-AF65-F5344CB8AC3E}">
        <p14:creationId xmlns:p14="http://schemas.microsoft.com/office/powerpoint/2010/main" val="266608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Purchased Power: $19.8 million The increase in PP is based on the increase in projected sales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Operations &amp; MTC: $7.2 Million The </a:t>
            </a:r>
            <a:r>
              <a:rPr lang="en-US" dirty="0"/>
              <a:t>i</a:t>
            </a:r>
            <a:r>
              <a:rPr lang="en-US" dirty="0" smtClean="0"/>
              <a:t>ncrease in expenses from tree trimming &amp; overhead and underground line maintenance Tree trimming $113k, OH $152K, UG $85k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Depreciation: $2 million – The straight line amortization of historical plant assets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Debt Services Interest: $300k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dirty="0"/>
              <a:t>:  CMLP</a:t>
            </a:r>
            <a:r>
              <a:rPr lang="en-US" baseline="0" dirty="0"/>
              <a:t> Operating Forecast &lt;subject year&gt;.</a:t>
            </a:r>
            <a:r>
              <a:rPr lang="en-US" baseline="0" dirty="0" err="1"/>
              <a:t>xlsx</a:t>
            </a:r>
            <a:r>
              <a:rPr lang="en-US" baseline="0" dirty="0"/>
              <a:t> – Tab: PPT Charts – Data Tab: LP_O+M</a:t>
            </a:r>
            <a:endParaRPr lang="en-US" dirty="0"/>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7</a:t>
            </a:fld>
            <a:endParaRPr lang="en-US"/>
          </a:p>
        </p:txBody>
      </p:sp>
    </p:spTree>
    <p:extLst>
      <p:ext uri="{BB962C8B-B14F-4D97-AF65-F5344CB8AC3E}">
        <p14:creationId xmlns:p14="http://schemas.microsoft.com/office/powerpoint/2010/main" val="380020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 this slide we have show the 2021 and 2022 capital outlay.  For 2021 the total capital outlay is $4 million, 36 thousand and 4 hundred dollars.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Using depreciation funds we will upgrading some field switches and </a:t>
            </a:r>
            <a:r>
              <a:rPr lang="en-US" dirty="0" err="1" smtClean="0"/>
              <a:t>reclosures</a:t>
            </a:r>
            <a:r>
              <a:rPr lang="en-US" dirty="0" smtClean="0"/>
              <a:t> and field switches and direct buried upgrade projects on Bartkus Farm and Wright Farm.  The 1.8 million in the underground fund is allotted for the conversion of Cambridge Turnpike from OH to UG and some other roads such as Thoreau Street from Sudbury to Walden Street.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planned borrowing is budgeted for our metering upgrade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dirty="0"/>
              <a:t>:  CMLP</a:t>
            </a:r>
            <a:r>
              <a:rPr lang="en-US" baseline="0" dirty="0"/>
              <a:t> Operating Forecast &lt;subject year&gt;.</a:t>
            </a:r>
            <a:r>
              <a:rPr lang="en-US" baseline="0" dirty="0" err="1"/>
              <a:t>xlsx</a:t>
            </a:r>
            <a:r>
              <a:rPr lang="en-US" baseline="0" dirty="0"/>
              <a:t> – Tab: </a:t>
            </a:r>
            <a:r>
              <a:rPr lang="en-US" baseline="0" dirty="0" err="1"/>
              <a:t>HISTORY_Plant</a:t>
            </a:r>
            <a:r>
              <a:rPr lang="en-US" baseline="0" dirty="0"/>
              <a:t>; Cells (AQ58:BB62)</a:t>
            </a:r>
            <a:endParaRPr lang="en-US" dirty="0"/>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8</a:t>
            </a:fld>
            <a:endParaRPr lang="en-US"/>
          </a:p>
        </p:txBody>
      </p:sp>
    </p:spTree>
    <p:extLst>
      <p:ext uri="{BB962C8B-B14F-4D97-AF65-F5344CB8AC3E}">
        <p14:creationId xmlns:p14="http://schemas.microsoft.com/office/powerpoint/2010/main" val="173752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CMLP</a:t>
            </a:r>
            <a:r>
              <a:rPr lang="en-US" sz="1200" baseline="0" dirty="0"/>
              <a:t> Operating Forecast &lt;subject year&gt;.</a:t>
            </a:r>
            <a:r>
              <a:rPr lang="en-US" sz="1200" baseline="0" dirty="0" err="1"/>
              <a:t>xlsx</a:t>
            </a:r>
            <a:r>
              <a:rPr lang="en-US" sz="1200" baseline="0" dirty="0"/>
              <a:t> – Tab: </a:t>
            </a:r>
            <a:r>
              <a:rPr lang="en-US" sz="1200" baseline="0" dirty="0" err="1"/>
              <a:t>ExecSumm_Rate</a:t>
            </a:r>
            <a:r>
              <a:rPr lang="en-US" sz="1200" baseline="0" dirty="0"/>
              <a:t> of Return; Lines 2 and 1 – Tab: </a:t>
            </a:r>
            <a:r>
              <a:rPr lang="en-US" sz="1200" baseline="0" dirty="0" err="1"/>
              <a:t>SUMMARY_LP</a:t>
            </a:r>
            <a:r>
              <a:rPr lang="en-US" sz="1200" baseline="0" dirty="0"/>
              <a:t> Revenue; Line 27 (w/o Unbilled)</a:t>
            </a:r>
            <a:endParaRPr lang="en-US" sz="1200" dirty="0"/>
          </a:p>
        </p:txBody>
      </p:sp>
      <p:sp>
        <p:nvSpPr>
          <p:cNvPr id="4" name="Slide Number Placeholder 3"/>
          <p:cNvSpPr>
            <a:spLocks noGrp="1"/>
          </p:cNvSpPr>
          <p:nvPr>
            <p:ph type="sldNum" sz="quarter" idx="10"/>
          </p:nvPr>
        </p:nvSpPr>
        <p:spPr/>
        <p:txBody>
          <a:bodyPr/>
          <a:lstStyle/>
          <a:p>
            <a:fld id="{D6449471-CD9B-4060-9245-E5C00C25A7D6}" type="slidenum">
              <a:rPr lang="en-US" smtClean="0"/>
              <a:t>9</a:t>
            </a:fld>
            <a:endParaRPr lang="en-US"/>
          </a:p>
        </p:txBody>
      </p:sp>
    </p:spTree>
    <p:extLst>
      <p:ext uri="{BB962C8B-B14F-4D97-AF65-F5344CB8AC3E}">
        <p14:creationId xmlns:p14="http://schemas.microsoft.com/office/powerpoint/2010/main" val="9099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201"/>
            <a:ext cx="6507167" cy="24003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latin typeface="Gill Sans MT" panose="020B05020201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13259" y="2914650"/>
            <a:ext cx="6507167" cy="1428750"/>
          </a:xfrm>
          <a:prstGeom prst="rect">
            <a:avLst/>
          </a:prstGeo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latin typeface="Gill Sans MT" panose="020B0502020104020203"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28209" y="4412457"/>
            <a:ext cx="1200150" cy="273844"/>
          </a:xfrm>
          <a:prstGeom prst="rect">
            <a:avLst/>
          </a:prstGeom>
        </p:spPr>
        <p:txBody>
          <a:bodyPr/>
          <a:lstStyle/>
          <a:p>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lvl1pPr>
              <a:defRPr>
                <a:latin typeface="Gill Sans MT" panose="020B0502020104020203" pitchFamily="34" charset="0"/>
              </a:defRPr>
            </a:lvl1p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402106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60" y="3974702"/>
            <a:ext cx="7429500" cy="370284"/>
          </a:xfrm>
          <a:prstGeom prst="rect">
            <a:avLst/>
          </a:prstGeo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5/11/2021</a:t>
            </a:fld>
            <a:endParaRPr lang="en-US"/>
          </a:p>
        </p:txBody>
      </p:sp>
      <p:sp>
        <p:nvSpPr>
          <p:cNvPr id="6" name="Footer Placeholder 5"/>
          <p:cNvSpPr>
            <a:spLocks noGrp="1"/>
          </p:cNvSpPr>
          <p:nvPr>
            <p:ph type="ftr" sz="quarter" idx="11"/>
          </p:nvPr>
        </p:nvSpPr>
        <p:spPr>
          <a:xfrm>
            <a:off x="891437" y="4412457"/>
            <a:ext cx="565785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42370813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257550"/>
            <a:ext cx="7429500" cy="1085850"/>
          </a:xfrm>
          <a:prstGeom prst="rect">
            <a:avLst/>
          </a:prstGeo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5/11/2021</a:t>
            </a:fld>
            <a:endParaRPr lang="en-US"/>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5934420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285750"/>
          </a:xfrm>
          <a:prstGeom prst="rect">
            <a:avLst/>
          </a:prstGeo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856058" y="3257550"/>
            <a:ext cx="7429500" cy="1085850"/>
          </a:xfrm>
          <a:prstGeom prst="rect">
            <a:avLst/>
          </a:prstGeo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5/11/2021</a:t>
            </a:fld>
            <a:endParaRPr lang="en-US"/>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187210737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583036"/>
            <a:ext cx="7429501" cy="645300"/>
          </a:xfrm>
          <a:prstGeom prst="rect">
            <a:avLst/>
          </a:prstGeo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5/11/2021</a:t>
            </a:fld>
            <a:endParaRPr lang="en-US"/>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803233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2914650"/>
            <a:ext cx="7429500" cy="666750"/>
          </a:xfrm>
          <a:prstGeom prst="rect">
            <a:avLst/>
          </a:prstGeo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3581400"/>
            <a:ext cx="7429500" cy="762000"/>
          </a:xfrm>
          <a:prstGeom prst="rect">
            <a:avLst/>
          </a:prstGeo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5/11/2021</a:t>
            </a:fld>
            <a:endParaRPr lang="en-US"/>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3077927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2628900"/>
            <a:ext cx="7429500" cy="628650"/>
          </a:xfrm>
          <a:prstGeom prst="rect">
            <a:avLst/>
          </a:prstGeo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3257550"/>
            <a:ext cx="7429500" cy="1085850"/>
          </a:xfrm>
          <a:prstGeom prst="rect">
            <a:avLst/>
          </a:prstGeo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5/11/2021</a:t>
            </a:fld>
            <a:endParaRPr lang="en-US"/>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71852048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1885950"/>
            <a:ext cx="7772400" cy="2590799"/>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628209" y="4412457"/>
            <a:ext cx="1200150" cy="273844"/>
          </a:xfrm>
          <a:prstGeom prst="rect">
            <a:avLst/>
          </a:prstGeom>
        </p:spPr>
        <p:txBody>
          <a:bodyPr/>
          <a:lstStyle/>
          <a:p>
            <a:endParaRPr lang="en-US"/>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1108619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457200"/>
            <a:ext cx="5657850" cy="388620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628209" y="4412457"/>
            <a:ext cx="1200150" cy="273844"/>
          </a:xfrm>
          <a:prstGeom prst="rect">
            <a:avLst/>
          </a:prstGeom>
        </p:spPr>
        <p:txBody>
          <a:bodyPr/>
          <a:lstStyle/>
          <a:p>
            <a:endParaRPr lang="en-US"/>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415407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1885950"/>
            <a:ext cx="7772400" cy="2590799"/>
          </a:xfrm>
          <a:prstGeom prst="rect">
            <a:avLst/>
          </a:prstGeo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628209" y="4412457"/>
            <a:ext cx="1200150" cy="273844"/>
          </a:xfrm>
          <a:prstGeom prst="rect">
            <a:avLst/>
          </a:prstGeom>
        </p:spPr>
        <p:txBody>
          <a:bodyPr/>
          <a:lstStyle/>
          <a:p>
            <a:endParaRPr lang="en-US"/>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126480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3583036"/>
            <a:ext cx="6515101" cy="645300"/>
          </a:xfrm>
          <a:prstGeom prst="rect">
            <a:avLst/>
          </a:prstGeo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endParaRPr lang="en-US"/>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41694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000250"/>
            <a:ext cx="3657600" cy="2343151"/>
          </a:xfrm>
          <a:prstGeom prst="rect">
            <a:avLst/>
          </a:prstGeo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000250"/>
            <a:ext cx="3657600" cy="2343150"/>
          </a:xfrm>
          <a:prstGeom prst="rect">
            <a:avLst/>
          </a:prstGeo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628209" y="4412457"/>
            <a:ext cx="1200150" cy="273844"/>
          </a:xfrm>
          <a:prstGeom prst="rect">
            <a:avLst/>
          </a:prstGeom>
        </p:spPr>
        <p:txBody>
          <a:bodyPr/>
          <a:lstStyle/>
          <a:p>
            <a:endParaRPr lang="en-US"/>
          </a:p>
        </p:txBody>
      </p:sp>
      <p:sp>
        <p:nvSpPr>
          <p:cNvPr id="6" name="Footer Placeholder 5"/>
          <p:cNvSpPr>
            <a:spLocks noGrp="1"/>
          </p:cNvSpPr>
          <p:nvPr>
            <p:ph type="ftr" sz="quarter" idx="11"/>
          </p:nvPr>
        </p:nvSpPr>
        <p:spPr>
          <a:xfrm>
            <a:off x="891437" y="4412457"/>
            <a:ext cx="565785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4989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1993900"/>
            <a:ext cx="3441698" cy="432197"/>
          </a:xfrm>
          <a:prstGeom prst="rect">
            <a:avLst/>
          </a:prstGeo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6059" y="2432447"/>
            <a:ext cx="3657600" cy="1910953"/>
          </a:xfrm>
          <a:prstGeom prst="rect">
            <a:avLst/>
          </a:prstGeo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000250"/>
            <a:ext cx="3453210" cy="432197"/>
          </a:xfrm>
          <a:prstGeom prst="rect">
            <a:avLst/>
          </a:prstGeo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7959" y="2432447"/>
            <a:ext cx="3657601" cy="1910953"/>
          </a:xfrm>
          <a:prstGeom prst="rect">
            <a:avLst/>
          </a:prstGeo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628209" y="4412457"/>
            <a:ext cx="1200150" cy="273844"/>
          </a:xfrm>
          <a:prstGeom prst="rect">
            <a:avLst/>
          </a:prstGeom>
        </p:spPr>
        <p:txBody>
          <a:bodyPr/>
          <a:lstStyle/>
          <a:p>
            <a:endParaRPr lang="en-US"/>
          </a:p>
        </p:txBody>
      </p:sp>
      <p:sp>
        <p:nvSpPr>
          <p:cNvPr id="8" name="Footer Placeholder 7"/>
          <p:cNvSpPr>
            <a:spLocks noGrp="1"/>
          </p:cNvSpPr>
          <p:nvPr>
            <p:ph type="ftr" sz="quarter" idx="11"/>
          </p:nvPr>
        </p:nvSpPr>
        <p:spPr>
          <a:xfrm>
            <a:off x="891437" y="4412457"/>
            <a:ext cx="565785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77581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6628209" y="4412457"/>
            <a:ext cx="1200150" cy="273844"/>
          </a:xfrm>
          <a:prstGeom prst="rect">
            <a:avLst/>
          </a:prstGeom>
        </p:spPr>
        <p:txBody>
          <a:bodyPr/>
          <a:lstStyle/>
          <a:p>
            <a:endParaRPr lang="en-US"/>
          </a:p>
        </p:txBody>
      </p:sp>
      <p:sp>
        <p:nvSpPr>
          <p:cNvPr id="4" name="Footer Placeholder 3"/>
          <p:cNvSpPr>
            <a:spLocks noGrp="1"/>
          </p:cNvSpPr>
          <p:nvPr>
            <p:ph type="ftr" sz="quarter" idx="11"/>
          </p:nvPr>
        </p:nvSpPr>
        <p:spPr>
          <a:xfrm>
            <a:off x="891437" y="4412457"/>
            <a:ext cx="565785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90878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28209" y="4412457"/>
            <a:ext cx="1200150" cy="273844"/>
          </a:xfrm>
          <a:prstGeom prst="rect">
            <a:avLst/>
          </a:prstGeom>
        </p:spPr>
        <p:txBody>
          <a:bodyPr/>
          <a:lstStyle/>
          <a:p>
            <a:endParaRPr lang="en-US"/>
          </a:p>
        </p:txBody>
      </p:sp>
      <p:sp>
        <p:nvSpPr>
          <p:cNvPr id="3" name="Footer Placeholder 2"/>
          <p:cNvSpPr>
            <a:spLocks noGrp="1"/>
          </p:cNvSpPr>
          <p:nvPr>
            <p:ph type="ftr" sz="quarter" idx="11"/>
          </p:nvPr>
        </p:nvSpPr>
        <p:spPr>
          <a:xfrm>
            <a:off x="891437" y="4412457"/>
            <a:ext cx="565785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429052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827859" y="457201"/>
            <a:ext cx="4457701" cy="3886200"/>
          </a:xfrm>
          <a:prstGeom prst="rect">
            <a:avLst/>
          </a:prstGeo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228850"/>
            <a:ext cx="2661841" cy="1371600"/>
          </a:xfrm>
          <a:prstGeom prst="rect">
            <a:avLst/>
          </a:prstGeo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6628209" y="4412457"/>
            <a:ext cx="1200150" cy="273844"/>
          </a:xfrm>
          <a:prstGeom prst="rect">
            <a:avLst/>
          </a:prstGeom>
        </p:spPr>
        <p:txBody>
          <a:bodyPr/>
          <a:lstStyle/>
          <a:p>
            <a:endParaRPr lang="en-US"/>
          </a:p>
        </p:txBody>
      </p:sp>
      <p:sp>
        <p:nvSpPr>
          <p:cNvPr id="6" name="Footer Placeholder 5"/>
          <p:cNvSpPr>
            <a:spLocks noGrp="1"/>
          </p:cNvSpPr>
          <p:nvPr>
            <p:ph type="ftr" sz="quarter" idx="11"/>
          </p:nvPr>
        </p:nvSpPr>
        <p:spPr>
          <a:xfrm>
            <a:off x="891437" y="4412457"/>
            <a:ext cx="565785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94024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59" y="2228850"/>
            <a:ext cx="4000501" cy="1371600"/>
          </a:xfrm>
          <a:prstGeom prst="rect">
            <a:avLst/>
          </a:prstGeo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799409" y="4412457"/>
            <a:ext cx="685800" cy="273844"/>
          </a:xfrm>
          <a:prstGeom prst="rect">
            <a:avLst/>
          </a:prstGeom>
        </p:spPr>
        <p:txBody>
          <a:bodyPr/>
          <a:lstStyle/>
          <a:p>
            <a:endParaRPr lang="en-US"/>
          </a:p>
        </p:txBody>
      </p:sp>
      <p:sp>
        <p:nvSpPr>
          <p:cNvPr id="6" name="Footer Placeholder 5"/>
          <p:cNvSpPr>
            <a:spLocks noGrp="1"/>
          </p:cNvSpPr>
          <p:nvPr>
            <p:ph type="ftr" sz="quarter" idx="11"/>
          </p:nvPr>
        </p:nvSpPr>
        <p:spPr>
          <a:xfrm>
            <a:off x="856059" y="4412457"/>
            <a:ext cx="382905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8056960" y="4412457"/>
            <a:ext cx="241925" cy="273844"/>
          </a:xfrm>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95757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100000">
              <a:schemeClr val="accent5"/>
            </a:gs>
            <a:gs pos="0">
              <a:schemeClr val="bg1"/>
            </a:gs>
            <a:gs pos="100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56" y="590550"/>
            <a:ext cx="8247888" cy="722767"/>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p:ph type="sldNum" sz="quarter" idx="4"/>
          </p:nvPr>
        </p:nvSpPr>
        <p:spPr>
          <a:xfrm>
            <a:off x="8229600" y="4412456"/>
            <a:ext cx="533400" cy="216693"/>
          </a:xfrm>
          <a:prstGeom prst="rect">
            <a:avLst/>
          </a:prstGeom>
        </p:spPr>
        <p:txBody>
          <a:bodyPr vert="horz" lIns="91440" tIns="45720" rIns="91440" bIns="45720" rtlCol="0" anchor="b"/>
          <a:lstStyle>
            <a:lvl1pPr algn="r">
              <a:defRPr sz="1100" b="1" i="0">
                <a:solidFill>
                  <a:schemeClr val="tx1">
                    <a:lumMod val="75000"/>
                  </a:schemeClr>
                </a:solidFill>
                <a:effectLst>
                  <a:outerShdw blurRad="50800" dist="38100" dir="2700000" algn="tl" rotWithShape="0">
                    <a:srgbClr val="000000">
                      <a:alpha val="43000"/>
                    </a:srgbClr>
                  </a:outerShdw>
                </a:effectLst>
                <a:latin typeface="Segoe UI Semibold" panose="020B0702040204020203" pitchFamily="34" charset="0"/>
              </a:defRPr>
            </a:lvl1pPr>
          </a:lstStyle>
          <a:p>
            <a:fld id="{18362CF7-34D8-4635-A9AE-FBAFA8966551}" type="slidenum">
              <a:rPr lang="en-US" smtClean="0"/>
              <a:pPr/>
              <a:t>‹#›</a:t>
            </a:fld>
            <a:endParaRPr lang="en-US" dirty="0"/>
          </a:p>
        </p:txBody>
      </p:sp>
      <p:sp>
        <p:nvSpPr>
          <p:cNvPr id="7" name="Rectangle 6"/>
          <p:cNvSpPr/>
          <p:nvPr userDrawn="1"/>
        </p:nvSpPr>
        <p:spPr>
          <a:xfrm>
            <a:off x="381000" y="361950"/>
            <a:ext cx="8382000" cy="4267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324600" y="361950"/>
            <a:ext cx="2438400" cy="307777"/>
          </a:xfrm>
          <a:prstGeom prst="rect">
            <a:avLst/>
          </a:prstGeom>
          <a:noFill/>
        </p:spPr>
        <p:txBody>
          <a:bodyPr wrap="square" rtlCol="0" anchor="t">
            <a:spAutoFit/>
          </a:bodyPr>
          <a:lstStyle/>
          <a:p>
            <a:pPr algn="r"/>
            <a:r>
              <a:rPr lang="en-US" sz="1400" b="1" dirty="0">
                <a:latin typeface="Segoe UI Semibold" panose="020B0702040204020203" pitchFamily="34" charset="0"/>
              </a:rPr>
              <a:t>Article</a:t>
            </a:r>
            <a:r>
              <a:rPr lang="en-US" sz="1400" b="1" baseline="0" dirty="0">
                <a:latin typeface="Segoe UI Semibold" panose="020B0702040204020203" pitchFamily="34" charset="0"/>
              </a:rPr>
              <a:t> 20</a:t>
            </a:r>
            <a:r>
              <a:rPr lang="en-US" sz="1400" b="1" dirty="0">
                <a:latin typeface="Segoe UI Semibold" panose="020B0702040204020203" pitchFamily="34" charset="0"/>
              </a:rPr>
              <a:t>:  Light Plant</a:t>
            </a:r>
          </a:p>
        </p:txBody>
      </p:sp>
      <p:grpSp>
        <p:nvGrpSpPr>
          <p:cNvPr id="5" name="Group 4"/>
          <p:cNvGrpSpPr>
            <a:grpSpLocks noChangeAspect="1"/>
          </p:cNvGrpSpPr>
          <p:nvPr userDrawn="1"/>
        </p:nvGrpSpPr>
        <p:grpSpPr>
          <a:xfrm>
            <a:off x="438912" y="411480"/>
            <a:ext cx="905913" cy="914400"/>
            <a:chOff x="457199" y="449262"/>
            <a:chExt cx="3461658" cy="3494088"/>
          </a:xfrm>
        </p:grpSpPr>
        <p:pic>
          <p:nvPicPr>
            <p:cNvPr id="8" name="Picture 23" descr="Town Seal"/>
            <p:cNvPicPr>
              <a:picLocks noChangeArrowheads="1"/>
            </p:cNvPicPr>
            <p:nvPr userDrawn="1"/>
          </p:nvPicPr>
          <p:blipFill rotWithShape="1">
            <a:blip r:embed="rId19" cstate="print">
              <a:clrChange>
                <a:clrFrom>
                  <a:srgbClr val="F5F5F5"/>
                </a:clrFrom>
                <a:clrTo>
                  <a:srgbClr val="F5F5F5">
                    <a:alpha val="0"/>
                  </a:srgbClr>
                </a:clrTo>
              </a:clrChange>
              <a:extLst>
                <a:ext uri="{28A0092B-C50C-407E-A947-70E740481C1C}">
                  <a14:useLocalDpi xmlns:a14="http://schemas.microsoft.com/office/drawing/2010/main" val="0"/>
                </a:ext>
              </a:extLst>
            </a:blip>
            <a:srcRect l="-1" r="376" b="-557"/>
            <a:stretch/>
          </p:blipFill>
          <p:spPr bwMode="auto">
            <a:xfrm>
              <a:off x="457199" y="449262"/>
              <a:ext cx="3461658" cy="3494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userDrawn="1"/>
          </p:nvSpPr>
          <p:spPr>
            <a:xfrm>
              <a:off x="457200" y="457200"/>
              <a:ext cx="3461657" cy="3438144"/>
            </a:xfrm>
            <a:prstGeom prst="ellipse">
              <a:avLst/>
            </a:prstGeom>
            <a:noFill/>
            <a:ln w="603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20"/>
          <a:stretch>
            <a:fillRect/>
          </a:stretch>
        </p:blipFill>
        <p:spPr>
          <a:xfrm>
            <a:off x="7792644" y="666750"/>
            <a:ext cx="853514" cy="365792"/>
          </a:xfrm>
          <a:prstGeom prst="rect">
            <a:avLst/>
          </a:prstGeom>
        </p:spPr>
      </p:pic>
    </p:spTree>
    <p:extLst>
      <p:ext uri="{BB962C8B-B14F-4D97-AF65-F5344CB8AC3E}">
        <p14:creationId xmlns:p14="http://schemas.microsoft.com/office/powerpoint/2010/main" val="985855008"/>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hdr="0" ftr="0" dt="0"/>
  <p:txStyles>
    <p:titleStyle>
      <a:lvl1pPr algn="ctr" defTabSz="342900" rtl="0" eaLnBrk="1" latinLnBrk="0" hangingPunct="1">
        <a:spcBef>
          <a:spcPct val="0"/>
        </a:spcBef>
        <a:buNone/>
        <a:defRPr sz="3200" b="0" kern="1200" cap="none" baseline="0">
          <a:ln w="3175" cmpd="sng">
            <a:noFill/>
          </a:ln>
          <a:solidFill>
            <a:schemeClr val="tx1"/>
          </a:solidFill>
          <a:effectLst/>
          <a:latin typeface="Segoe UI Semibold" panose="020B07020402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2400" b="1" kern="1200" cap="none" baseline="0">
          <a:ln>
            <a:noFill/>
          </a:ln>
          <a:solidFill>
            <a:schemeClr val="tx1"/>
          </a:solidFill>
          <a:effectLst/>
          <a:latin typeface="Calibri" panose="020F0502020204030204" pitchFamily="34" charset="0"/>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2000" b="0" kern="1200" cap="none" baseline="0">
          <a:ln>
            <a:noFill/>
          </a:ln>
          <a:solidFill>
            <a:schemeClr val="tx1"/>
          </a:solidFill>
          <a:effectLst/>
          <a:latin typeface="Calibri" panose="020F0502020204030204" pitchFamily="34" charset="0"/>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2000" b="0" kern="1200" cap="none" baseline="0">
          <a:ln>
            <a:noFill/>
          </a:ln>
          <a:solidFill>
            <a:schemeClr val="tx1"/>
          </a:solidFill>
          <a:effectLst/>
          <a:latin typeface="Calibri" panose="020F0502020204030204" pitchFamily="34" charset="0"/>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400" b="0" kern="1200" cap="none" baseline="0">
          <a:ln>
            <a:noFill/>
          </a:ln>
          <a:solidFill>
            <a:schemeClr val="tx1"/>
          </a:solidFill>
          <a:effectLst/>
          <a:latin typeface="Calibri" panose="020F0502020204030204" pitchFamily="34" charset="0"/>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400" b="0" kern="1200" cap="none" baseline="0">
          <a:ln>
            <a:noFill/>
          </a:ln>
          <a:solidFill>
            <a:schemeClr val="tx1"/>
          </a:solidFill>
          <a:effectLst/>
          <a:latin typeface="Calibri" panose="020F0502020204030204" pitchFamily="34" charset="0"/>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6" userDrawn="1">
          <p15:clr>
            <a:srgbClr val="F26B43"/>
          </p15:clr>
        </p15:guide>
        <p15:guide id="2" pos="2880" userDrawn="1">
          <p15:clr>
            <a:srgbClr val="F26B43"/>
          </p15:clr>
        </p15:guide>
        <p15:guide id="3" orient="horz" pos="27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a:gsLst>
            <a:gs pos="100000">
              <a:schemeClr val="accent5"/>
            </a:gs>
            <a:gs pos="0">
              <a:schemeClr val="bg1"/>
            </a:gs>
            <a:gs pos="100000">
              <a:schemeClr val="bg2"/>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587828"/>
            <a:ext cx="8236131" cy="698863"/>
          </a:xfrm>
        </p:spPr>
        <p:txBody>
          <a:bodyPr anchor="ctr">
            <a:noAutofit/>
          </a:bodyPr>
          <a:lstStyle/>
          <a:p>
            <a:r>
              <a:rPr lang="en-US" sz="3200" b="1" dirty="0">
                <a:solidFill>
                  <a:schemeClr val="tx1"/>
                </a:solidFill>
                <a:latin typeface="Segoe UI Semibold" panose="020B0702040204020203" pitchFamily="34" charset="0"/>
              </a:rPr>
              <a:t>Article </a:t>
            </a:r>
            <a:r>
              <a:rPr lang="en-US" sz="3200" dirty="0">
                <a:latin typeface="Segoe UI Semibold" panose="020B0702040204020203" pitchFamily="34" charset="0"/>
              </a:rPr>
              <a:t>20</a:t>
            </a:r>
            <a:endParaRPr lang="en-US" sz="3200" b="1" dirty="0">
              <a:solidFill>
                <a:schemeClr val="tx1"/>
              </a:solidFill>
              <a:latin typeface="Segoe UI Semibold" panose="020B0702040204020203" pitchFamily="34" charset="0"/>
            </a:endParaRPr>
          </a:p>
        </p:txBody>
      </p:sp>
      <p:sp>
        <p:nvSpPr>
          <p:cNvPr id="3" name="Subtitle 2"/>
          <p:cNvSpPr>
            <a:spLocks noGrp="1"/>
          </p:cNvSpPr>
          <p:nvPr>
            <p:ph type="subTitle" idx="1"/>
          </p:nvPr>
        </p:nvSpPr>
        <p:spPr>
          <a:xfrm>
            <a:off x="914400" y="1561011"/>
            <a:ext cx="7315200" cy="2851445"/>
          </a:xfrm>
        </p:spPr>
        <p:txBody>
          <a:bodyPr anchor="t">
            <a:noAutofit/>
          </a:bodyPr>
          <a:lstStyle/>
          <a:p>
            <a:pPr>
              <a:spcBef>
                <a:spcPts val="0"/>
              </a:spcBef>
              <a:spcAft>
                <a:spcPts val="0"/>
              </a:spcAft>
            </a:pPr>
            <a:r>
              <a:rPr lang="en-US" altLang="en-US" sz="3200" dirty="0">
                <a:solidFill>
                  <a:schemeClr val="tx1"/>
                </a:solidFill>
                <a:latin typeface="Segoe UI Semibold" panose="020B0702040204020203" pitchFamily="34" charset="0"/>
              </a:rPr>
              <a:t>Light Plant Expenditures </a:t>
            </a:r>
            <a:br>
              <a:rPr lang="en-US" altLang="en-US" sz="3200" dirty="0">
                <a:solidFill>
                  <a:schemeClr val="tx1"/>
                </a:solidFill>
                <a:latin typeface="Segoe UI Semibold" panose="020B0702040204020203" pitchFamily="34" charset="0"/>
              </a:rPr>
            </a:br>
            <a:r>
              <a:rPr lang="en-US" altLang="en-US" sz="3200" dirty="0">
                <a:solidFill>
                  <a:schemeClr val="tx1"/>
                </a:solidFill>
                <a:latin typeface="Segoe UI Semibold" panose="020B0702040204020203" pitchFamily="34" charset="0"/>
              </a:rPr>
              <a:t>&amp;</a:t>
            </a:r>
            <a:br>
              <a:rPr lang="en-US" altLang="en-US" sz="3200" dirty="0">
                <a:solidFill>
                  <a:schemeClr val="tx1"/>
                </a:solidFill>
                <a:latin typeface="Segoe UI Semibold" panose="020B0702040204020203" pitchFamily="34" charset="0"/>
              </a:rPr>
            </a:br>
            <a:r>
              <a:rPr lang="en-US" altLang="en-US" sz="3200" dirty="0">
                <a:solidFill>
                  <a:schemeClr val="tx1"/>
                </a:solidFill>
                <a:latin typeface="Segoe UI Semibold" panose="020B0702040204020203" pitchFamily="34" charset="0"/>
              </a:rPr>
              <a:t>Payment in Lieu of Taxes</a:t>
            </a:r>
            <a:endParaRPr lang="en-US" altLang="en-US" sz="3200" b="1" dirty="0">
              <a:solidFill>
                <a:schemeClr val="accent4"/>
              </a:solidFill>
            </a:endParaRPr>
          </a:p>
          <a:p>
            <a:pPr>
              <a:spcBef>
                <a:spcPts val="0"/>
              </a:spcBef>
              <a:spcAft>
                <a:spcPts val="0"/>
              </a:spcAft>
            </a:pPr>
            <a:endParaRPr lang="en-US" altLang="en-US" sz="2400" b="1" dirty="0">
              <a:solidFill>
                <a:schemeClr val="accent4"/>
              </a:solidFill>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a:t>
            </a:fld>
            <a:endParaRPr lang="en-US" dirty="0"/>
          </a:p>
        </p:txBody>
      </p:sp>
    </p:spTree>
    <p:extLst>
      <p:ext uri="{BB962C8B-B14F-4D97-AF65-F5344CB8AC3E}">
        <p14:creationId xmlns:p14="http://schemas.microsoft.com/office/powerpoint/2010/main" val="1105182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69" y="783431"/>
            <a:ext cx="8247888" cy="722767"/>
          </a:xfrm>
        </p:spPr>
        <p:txBody>
          <a:bodyPr>
            <a:normAutofit fontScale="90000"/>
          </a:bodyPr>
          <a:lstStyle/>
          <a:p>
            <a:r>
              <a:rPr lang="en-US" altLang="en-US" dirty="0"/>
              <a:t>Payment in Lieu of Taxes</a:t>
            </a:r>
            <a:r>
              <a:rPr lang="en-US" altLang="en-US" b="1" dirty="0">
                <a:solidFill>
                  <a:schemeClr val="accent4"/>
                </a:solidFill>
              </a:rPr>
              <a:t/>
            </a:r>
            <a:br>
              <a:rPr lang="en-US" altLang="en-US" b="1" dirty="0">
                <a:solidFill>
                  <a:schemeClr val="accent4"/>
                </a:solidFill>
              </a:rPr>
            </a:br>
            <a:r>
              <a:rPr lang="en-US" dirty="0"/>
              <a:t> </a:t>
            </a:r>
          </a:p>
        </p:txBody>
      </p:sp>
      <p:sp>
        <p:nvSpPr>
          <p:cNvPr id="3" name="Slide Number Placeholder 2"/>
          <p:cNvSpPr>
            <a:spLocks noGrp="1"/>
          </p:cNvSpPr>
          <p:nvPr>
            <p:ph type="sldNum" sz="quarter" idx="12"/>
          </p:nvPr>
        </p:nvSpPr>
        <p:spPr/>
        <p:txBody>
          <a:bodyPr/>
          <a:lstStyle/>
          <a:p>
            <a:fld id="{18362CF7-34D8-4635-A9AE-FBAFA8966551}" type="slidenum">
              <a:rPr lang="en-US" smtClean="0"/>
              <a:t>10</a:t>
            </a:fld>
            <a:endParaRPr lang="en-US"/>
          </a:p>
        </p:txBody>
      </p:sp>
      <p:sp>
        <p:nvSpPr>
          <p:cNvPr id="4" name="Rectangle 3"/>
          <p:cNvSpPr/>
          <p:nvPr/>
        </p:nvSpPr>
        <p:spPr>
          <a:xfrm>
            <a:off x="692944" y="1571625"/>
            <a:ext cx="6165056" cy="2246769"/>
          </a:xfrm>
          <a:prstGeom prst="rect">
            <a:avLst/>
          </a:prstGeom>
        </p:spPr>
        <p:txBody>
          <a:bodyPr wrap="square">
            <a:spAutoFit/>
          </a:bodyPr>
          <a:lstStyle/>
          <a:p>
            <a:r>
              <a:rPr lang="en-US" sz="2000" dirty="0"/>
              <a:t>The Payment in Lieu of Taxes for the fiscal year will be $</a:t>
            </a:r>
            <a:r>
              <a:rPr lang="en-US" sz="2000" dirty="0" smtClean="0"/>
              <a:t>474,500 </a:t>
            </a:r>
            <a:endParaRPr lang="en-US" sz="2000" dirty="0"/>
          </a:p>
          <a:p>
            <a:endParaRPr lang="en-US" sz="2000" dirty="0"/>
          </a:p>
          <a:p>
            <a:r>
              <a:rPr lang="en-US" sz="2000" dirty="0"/>
              <a:t>The funds will be transferred from the Operating Fund of the Light Plant to be used by the Assessors to reduce the tax levy for the fiscal year ending June 30, 2022</a:t>
            </a:r>
          </a:p>
        </p:txBody>
      </p:sp>
    </p:spTree>
    <p:extLst>
      <p:ext uri="{BB962C8B-B14F-4D97-AF65-F5344CB8AC3E}">
        <p14:creationId xmlns:p14="http://schemas.microsoft.com/office/powerpoint/2010/main" val="1478199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35" y="442691"/>
            <a:ext cx="8247888" cy="722767"/>
          </a:xfrm>
        </p:spPr>
        <p:txBody>
          <a:bodyPr/>
          <a:lstStyle/>
          <a:p>
            <a:r>
              <a:rPr lang="en-US" dirty="0"/>
              <a:t>Strategic Plan</a:t>
            </a:r>
          </a:p>
        </p:txBody>
      </p:sp>
      <p:sp>
        <p:nvSpPr>
          <p:cNvPr id="3" name="Slide Number Placeholder 2"/>
          <p:cNvSpPr>
            <a:spLocks noGrp="1"/>
          </p:cNvSpPr>
          <p:nvPr>
            <p:ph type="sldNum" sz="quarter" idx="12"/>
          </p:nvPr>
        </p:nvSpPr>
        <p:spPr/>
        <p:txBody>
          <a:bodyPr/>
          <a:lstStyle/>
          <a:p>
            <a:fld id="{18362CF7-34D8-4635-A9AE-FBAFA8966551}" type="slidenum">
              <a:rPr lang="en-US" smtClean="0"/>
              <a:t>11</a:t>
            </a:fld>
            <a:endParaRPr lang="en-US"/>
          </a:p>
        </p:txBody>
      </p:sp>
      <p:pic>
        <p:nvPicPr>
          <p:cNvPr id="5" name="Content Placeholder 7">
            <a:extLst>
              <a:ext uri="{FF2B5EF4-FFF2-40B4-BE49-F238E27FC236}">
                <a16:creationId xmlns:a16="http://schemas.microsoft.com/office/drawing/2014/main" id="{04F07FAD-3403-4F1A-894F-5D8D9695A5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321" y="1165458"/>
            <a:ext cx="6614159" cy="3391302"/>
          </a:xfrm>
          <a:prstGeom prst="rect">
            <a:avLst/>
          </a:prstGeom>
        </p:spPr>
      </p:pic>
    </p:spTree>
    <p:extLst>
      <p:ext uri="{BB962C8B-B14F-4D97-AF65-F5344CB8AC3E}">
        <p14:creationId xmlns:p14="http://schemas.microsoft.com/office/powerpoint/2010/main" val="1087213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V="1">
            <a:off x="457199" y="1286691"/>
            <a:ext cx="273051" cy="465909"/>
          </a:xfrm>
        </p:spPr>
        <p:txBody>
          <a:bodyPr anchor="ctr">
            <a:noAutofit/>
          </a:bodyPr>
          <a:lstStyle/>
          <a:p>
            <a:r>
              <a:rPr lang="en-US" sz="3200" b="1" dirty="0">
                <a:latin typeface="Segoe UI Semibold" panose="020B0702040204020203" pitchFamily="34" charset="0"/>
              </a:rPr>
              <a:t/>
            </a:r>
            <a:br>
              <a:rPr lang="en-US" sz="3200" b="1" dirty="0">
                <a:latin typeface="Segoe UI Semibold" panose="020B0702040204020203" pitchFamily="34" charset="0"/>
              </a:rPr>
            </a:br>
            <a:endParaRPr lang="en-US" sz="3200" b="1" dirty="0">
              <a:solidFill>
                <a:schemeClr val="tx1"/>
              </a:solidFill>
              <a:latin typeface="Segoe UI Semibold" panose="020B0702040204020203" pitchFamily="34" charset="0"/>
            </a:endParaRPr>
          </a:p>
        </p:txBody>
      </p:sp>
      <p:sp>
        <p:nvSpPr>
          <p:cNvPr id="3" name="Subtitle 2"/>
          <p:cNvSpPr>
            <a:spLocks noGrp="1"/>
          </p:cNvSpPr>
          <p:nvPr>
            <p:ph type="subTitle" idx="1"/>
          </p:nvPr>
        </p:nvSpPr>
        <p:spPr>
          <a:xfrm>
            <a:off x="914400" y="2116183"/>
            <a:ext cx="7315200" cy="2296273"/>
          </a:xfrm>
        </p:spPr>
        <p:txBody>
          <a:bodyPr anchor="t">
            <a:noAutofit/>
          </a:bodyPr>
          <a:lstStyle/>
          <a:p>
            <a:pPr>
              <a:spcBef>
                <a:spcPts val="0"/>
              </a:spcBef>
              <a:spcAft>
                <a:spcPts val="0"/>
              </a:spcAft>
            </a:pPr>
            <a:r>
              <a:rPr lang="en-US" altLang="en-US" sz="3200" dirty="0">
                <a:solidFill>
                  <a:schemeClr val="tx1"/>
                </a:solidFill>
                <a:latin typeface="Segoe UI Semibold" panose="020B0702040204020203" pitchFamily="34" charset="0"/>
              </a:rPr>
              <a:t>Telecommunications</a:t>
            </a:r>
            <a:endParaRPr lang="en-US" altLang="en-US" sz="2400" b="1" dirty="0">
              <a:solidFill>
                <a:schemeClr val="tx1"/>
              </a:solidFill>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12</a:t>
            </a:fld>
            <a:endParaRPr lang="en-US" dirty="0"/>
          </a:p>
        </p:txBody>
      </p:sp>
    </p:spTree>
    <p:extLst>
      <p:ext uri="{BB962C8B-B14F-4D97-AF65-F5344CB8AC3E}">
        <p14:creationId xmlns:p14="http://schemas.microsoft.com/office/powerpoint/2010/main" val="611692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731" y="590550"/>
            <a:ext cx="8223069" cy="673894"/>
          </a:xfrm>
        </p:spPr>
        <p:txBody>
          <a:bodyPr anchor="ctr">
            <a:normAutofit/>
          </a:bodyPr>
          <a:lstStyle/>
          <a:p>
            <a:r>
              <a:rPr lang="en-US" sz="3200" dirty="0">
                <a:effectLst/>
                <a:latin typeface="Segoe UI Semibold" panose="020B0702040204020203" pitchFamily="34" charset="0"/>
              </a:rPr>
              <a:t>Internet Service Offering </a:t>
            </a:r>
          </a:p>
        </p:txBody>
      </p:sp>
      <p:sp>
        <p:nvSpPr>
          <p:cNvPr id="3" name="Subtitle 2"/>
          <p:cNvSpPr>
            <a:spLocks noGrp="1"/>
          </p:cNvSpPr>
          <p:nvPr>
            <p:ph type="subTitle" idx="1"/>
          </p:nvPr>
        </p:nvSpPr>
        <p:spPr>
          <a:xfrm>
            <a:off x="1257300" y="1428750"/>
            <a:ext cx="6629400" cy="2819400"/>
          </a:xfrm>
        </p:spPr>
        <p:txBody>
          <a:bodyPr>
            <a:normAutofit fontScale="92500"/>
          </a:bodyPr>
          <a:lstStyle/>
          <a:p>
            <a:pPr marL="228600" indent="-228600" algn="l">
              <a:buFont typeface="Arial" panose="020B0604020202020204" pitchFamily="34" charset="0"/>
              <a:buChar char="•"/>
            </a:pPr>
            <a:r>
              <a:rPr lang="en-US" altLang="en-US" sz="2400" b="1" dirty="0">
                <a:latin typeface="Segoe UI Semibold" panose="020B0702040204020203" pitchFamily="34" charset="0"/>
              </a:rPr>
              <a:t>Offered to residents and businesses since 2014</a:t>
            </a:r>
          </a:p>
          <a:p>
            <a:pPr marL="228600" indent="-228600" algn="l">
              <a:buFont typeface="Arial" panose="020B0604020202020204" pitchFamily="34" charset="0"/>
              <a:buChar char="•"/>
            </a:pPr>
            <a:r>
              <a:rPr lang="en-US" altLang="en-US" sz="2400" b="1" dirty="0">
                <a:latin typeface="Segoe UI Semibold" panose="020B0702040204020203" pitchFamily="34" charset="0"/>
              </a:rPr>
              <a:t>35 to 400 Mbps for Residential Service </a:t>
            </a:r>
          </a:p>
          <a:p>
            <a:pPr marL="228600" indent="-228600" algn="l">
              <a:buFont typeface="Arial" panose="020B0604020202020204" pitchFamily="34" charset="0"/>
              <a:buChar char="•"/>
            </a:pPr>
            <a:r>
              <a:rPr lang="en-US" altLang="en-US" sz="2400" b="1" dirty="0">
                <a:latin typeface="Segoe UI Semibold" panose="020B0702040204020203" pitchFamily="34" charset="0"/>
              </a:rPr>
              <a:t>1 Gbps Business Service now available</a:t>
            </a:r>
          </a:p>
          <a:p>
            <a:pPr marL="228600" indent="-228600" algn="l">
              <a:buFont typeface="Arial" panose="020B0604020202020204" pitchFamily="34" charset="0"/>
              <a:buChar char="•"/>
            </a:pPr>
            <a:r>
              <a:rPr lang="en-US" altLang="en-US" sz="2400" b="1" dirty="0">
                <a:latin typeface="Segoe UI Semibold" panose="020B0702040204020203" pitchFamily="34" charset="0"/>
              </a:rPr>
              <a:t>Over 1700 customers connected in January 2021</a:t>
            </a:r>
          </a:p>
          <a:p>
            <a:pPr marL="228600" indent="-228600" algn="l">
              <a:buFont typeface="Arial" panose="020B0604020202020204" pitchFamily="34" charset="0"/>
              <a:buChar char="•"/>
            </a:pPr>
            <a:r>
              <a:rPr lang="en-US" altLang="en-US" sz="2400" b="1" dirty="0">
                <a:latin typeface="Segoe UI Semibold" panose="020B0702040204020203" pitchFamily="34" charset="0"/>
              </a:rPr>
              <a:t>Rates compare favorably to other suppliers</a:t>
            </a:r>
          </a:p>
          <a:p>
            <a:pPr marL="228600" indent="-228600" algn="l">
              <a:buFont typeface="Arial" panose="020B0604020202020204" pitchFamily="34" charset="0"/>
              <a:buChar char="•"/>
            </a:pPr>
            <a:r>
              <a:rPr lang="en-US" altLang="en-US" sz="2400" b="1" dirty="0">
                <a:latin typeface="Segoe UI Semibold" panose="020B0702040204020203" pitchFamily="34" charset="0"/>
              </a:rPr>
              <a:t>Details at </a:t>
            </a:r>
            <a:r>
              <a:rPr lang="en-US" altLang="en-US" sz="2400" b="0" dirty="0">
                <a:solidFill>
                  <a:schemeClr val="tx1"/>
                </a:solidFill>
                <a:latin typeface="Segoe UI Semibold" panose="020B0702040204020203" pitchFamily="34" charset="0"/>
              </a:rPr>
              <a:t>www.concordma.gov/broadband</a:t>
            </a:r>
          </a:p>
          <a:p>
            <a:pPr marL="457200" indent="-457200" algn="l">
              <a:buFont typeface="Arial" panose="020B0604020202020204" pitchFamily="34" charset="0"/>
              <a:buChar char="•"/>
            </a:pPr>
            <a:endParaRPr lang="en-US" altLang="en-US" sz="2000" b="1" dirty="0">
              <a:latin typeface="Segoe UI Semibold" panose="020B0702040204020203" pitchFamily="34" charset="0"/>
            </a:endParaRPr>
          </a:p>
          <a:p>
            <a:pPr marL="457200" indent="-457200" algn="l">
              <a:buFont typeface="Arial" panose="020B0604020202020204" pitchFamily="34" charset="0"/>
              <a:buChar char="•"/>
            </a:pPr>
            <a:endParaRPr lang="en-US" altLang="en-US" sz="1400" b="1" dirty="0">
              <a:latin typeface="Segoe UI Semibold" panose="020B0702040204020203" pitchFamily="34" charset="0"/>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13</a:t>
            </a:fld>
            <a:endParaRPr lang="en-US" dirty="0"/>
          </a:p>
        </p:txBody>
      </p:sp>
    </p:spTree>
    <p:extLst>
      <p:ext uri="{BB962C8B-B14F-4D97-AF65-F5344CB8AC3E}">
        <p14:creationId xmlns:p14="http://schemas.microsoft.com/office/powerpoint/2010/main" val="550280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685800"/>
          </a:xfrm>
          <a:effectLst/>
        </p:spPr>
        <p:txBody>
          <a:bodyPr anchor="ctr">
            <a:normAutofit/>
          </a:bodyPr>
          <a:lstStyle/>
          <a:p>
            <a:r>
              <a:rPr lang="en-US" dirty="0">
                <a:effectLst>
                  <a:glow rad="38100">
                    <a:schemeClr val="bg1">
                      <a:lumMod val="65000"/>
                      <a:lumOff val="35000"/>
                      <a:alpha val="40000"/>
                    </a:schemeClr>
                  </a:glow>
                </a:effectLst>
              </a:rPr>
              <a:t>2020 Results</a:t>
            </a:r>
          </a:p>
        </p:txBody>
      </p:sp>
      <p:sp>
        <p:nvSpPr>
          <p:cNvPr id="3" name="Subtitle 2"/>
          <p:cNvSpPr>
            <a:spLocks noGrp="1"/>
          </p:cNvSpPr>
          <p:nvPr>
            <p:ph idx="1"/>
          </p:nvPr>
        </p:nvSpPr>
        <p:spPr>
          <a:xfrm>
            <a:off x="838200" y="1352550"/>
            <a:ext cx="7467600" cy="3059906"/>
          </a:xfrm>
        </p:spPr>
        <p:txBody>
          <a:bodyPr>
            <a:noAutofit/>
          </a:bodyPr>
          <a:lstStyle/>
          <a:p>
            <a:pPr algn="l">
              <a:lnSpc>
                <a:spcPct val="114000"/>
              </a:lnSpc>
              <a:spcBef>
                <a:spcPts val="0"/>
              </a:spcBef>
              <a:spcAft>
                <a:spcPts val="0"/>
              </a:spcAft>
              <a:buFont typeface="Arial" panose="020B0604020202020204" pitchFamily="34" charset="0"/>
              <a:buChar char="•"/>
            </a:pPr>
            <a:r>
              <a:rPr lang="en-US" altLang="en-US" b="1"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rPr>
              <a:t>Subscriptions &amp; Revenue</a:t>
            </a:r>
            <a:endParaRPr lang="en-US" altLang="en-US" sz="2800" b="1"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endParaRPr>
          </a:p>
          <a:p>
            <a:pPr marL="685800" lvl="2" indent="-342900">
              <a:lnSpc>
                <a:spcPct val="114000"/>
              </a:lnSpc>
              <a:spcBef>
                <a:spcPts val="0"/>
              </a:spcBef>
              <a:spcAft>
                <a:spcPts val="0"/>
              </a:spcAft>
              <a:buFont typeface="Arial" panose="020B0604020202020204" pitchFamily="34" charset="0"/>
              <a:buChar char="•"/>
            </a:pPr>
            <a:r>
              <a:rPr lang="en-US" altLang="en-US"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rPr>
              <a:t>Subscriptions grew about 10% from 2019</a:t>
            </a:r>
          </a:p>
          <a:p>
            <a:pPr>
              <a:lnSpc>
                <a:spcPct val="114000"/>
              </a:lnSpc>
              <a:spcBef>
                <a:spcPts val="0"/>
              </a:spcBef>
              <a:spcAft>
                <a:spcPts val="0"/>
              </a:spcAft>
              <a:buFont typeface="Arial" panose="020B0604020202020204" pitchFamily="34" charset="0"/>
              <a:buChar char="•"/>
            </a:pPr>
            <a:r>
              <a:rPr lang="en-US" altLang="en-US" b="1"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rPr>
              <a:t>Financial Results</a:t>
            </a:r>
          </a:p>
          <a:p>
            <a:pPr marL="685800" lvl="2" indent="-342900">
              <a:lnSpc>
                <a:spcPct val="114000"/>
              </a:lnSpc>
              <a:spcBef>
                <a:spcPts val="0"/>
              </a:spcBef>
              <a:spcAft>
                <a:spcPts val="0"/>
              </a:spcAft>
              <a:buFont typeface="Arial" panose="020B0604020202020204" pitchFamily="34" charset="0"/>
              <a:buChar char="•"/>
            </a:pPr>
            <a:r>
              <a:rPr lang="en-US" altLang="en-US"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rPr>
              <a:t>Estimated 2020 Revenue $1,362,689 and Net Income $341,262</a:t>
            </a:r>
          </a:p>
          <a:p>
            <a:pPr>
              <a:lnSpc>
                <a:spcPct val="114000"/>
              </a:lnSpc>
              <a:spcBef>
                <a:spcPts val="0"/>
              </a:spcBef>
              <a:spcAft>
                <a:spcPts val="0"/>
              </a:spcAft>
              <a:buFont typeface="Arial" panose="020B0604020202020204" pitchFamily="34" charset="0"/>
              <a:buChar char="•"/>
            </a:pPr>
            <a:r>
              <a:rPr lang="en-US" altLang="en-US" b="1"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rPr>
              <a:t>Organizational changes in 2020 – Hired Director of Telecom and added two Field Technicians</a:t>
            </a:r>
          </a:p>
          <a:p>
            <a:pPr>
              <a:lnSpc>
                <a:spcPct val="114000"/>
              </a:lnSpc>
              <a:spcBef>
                <a:spcPts val="0"/>
              </a:spcBef>
              <a:spcAft>
                <a:spcPts val="0"/>
              </a:spcAft>
              <a:buFont typeface="Arial" panose="020B0604020202020204" pitchFamily="34" charset="0"/>
              <a:buChar char="•"/>
            </a:pPr>
            <a:r>
              <a:rPr lang="en-US" altLang="en-US"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rPr>
              <a:t>60% Increase in network bandwidth capacity</a:t>
            </a:r>
            <a:endParaRPr lang="en-US" altLang="en-US" b="1" dirty="0">
              <a:effectLst>
                <a:glow rad="38100">
                  <a:schemeClr val="bg1">
                    <a:lumMod val="50000"/>
                    <a:lumOff val="50000"/>
                    <a:alpha val="20000"/>
                  </a:schemeClr>
                </a:glow>
              </a:effectLst>
              <a:latin typeface="Segoe UI Semibold" panose="020B0702040204020203"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14</a:t>
            </a:fld>
            <a:endParaRPr lang="en-US" dirty="0"/>
          </a:p>
        </p:txBody>
      </p:sp>
    </p:spTree>
    <p:extLst>
      <p:ext uri="{BB962C8B-B14F-4D97-AF65-F5344CB8AC3E}">
        <p14:creationId xmlns:p14="http://schemas.microsoft.com/office/powerpoint/2010/main" val="172636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90550"/>
            <a:ext cx="8229600" cy="701787"/>
          </a:xfrm>
        </p:spPr>
        <p:txBody>
          <a:bodyPr vert="horz" lIns="91440" tIns="45720" rIns="91440" bIns="45720" rtlCol="0" anchor="ctr">
            <a:normAutofit/>
          </a:bodyPr>
          <a:lstStyle/>
          <a:p>
            <a:r>
              <a:rPr lang="en-US" dirty="0">
                <a:effectLst/>
              </a:rPr>
              <a:t>Revenue Sources</a:t>
            </a:r>
          </a:p>
        </p:txBody>
      </p:sp>
      <p:sp>
        <p:nvSpPr>
          <p:cNvPr id="4" name="Slide Number Placeholder 3"/>
          <p:cNvSpPr>
            <a:spLocks noGrp="1"/>
          </p:cNvSpPr>
          <p:nvPr>
            <p:ph type="sldNum" sz="quarter" idx="12"/>
          </p:nvPr>
        </p:nvSpPr>
        <p:spPr/>
        <p:txBody>
          <a:bodyPr/>
          <a:lstStyle/>
          <a:p>
            <a:fld id="{18362CF7-34D8-4635-A9AE-FBAFA8966551}" type="slidenum">
              <a:rPr lang="en-US" smtClean="0"/>
              <a:t>15</a:t>
            </a:fld>
            <a:endParaRPr lang="en-US" dirty="0"/>
          </a:p>
        </p:txBody>
      </p:sp>
      <p:graphicFrame>
        <p:nvGraphicFramePr>
          <p:cNvPr id="8" name="Chart 7"/>
          <p:cNvGraphicFramePr/>
          <p:nvPr>
            <p:extLst>
              <p:ext uri="{D42A27DB-BD31-4B8C-83A1-F6EECF244321}">
                <p14:modId xmlns:p14="http://schemas.microsoft.com/office/powerpoint/2010/main" val="2685660355"/>
              </p:ext>
            </p:extLst>
          </p:nvPr>
        </p:nvGraphicFramePr>
        <p:xfrm>
          <a:off x="1045969" y="1276350"/>
          <a:ext cx="7183631" cy="3065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690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701787"/>
          </a:xfrm>
        </p:spPr>
        <p:txBody>
          <a:bodyPr vert="horz" lIns="91440" tIns="45720" rIns="91440" bIns="45720" rtlCol="0" anchor="ctr">
            <a:normAutofit/>
          </a:bodyPr>
          <a:lstStyle/>
          <a:p>
            <a:r>
              <a:rPr lang="en-US" dirty="0">
                <a:effectLst/>
              </a:rPr>
              <a:t>2021 Forecast Plans  </a:t>
            </a:r>
          </a:p>
        </p:txBody>
      </p:sp>
      <p:sp>
        <p:nvSpPr>
          <p:cNvPr id="3" name="Subtitle 2"/>
          <p:cNvSpPr>
            <a:spLocks noGrp="1"/>
          </p:cNvSpPr>
          <p:nvPr>
            <p:ph idx="1"/>
          </p:nvPr>
        </p:nvSpPr>
        <p:spPr>
          <a:xfrm>
            <a:off x="1156063" y="1517706"/>
            <a:ext cx="6831874" cy="2708129"/>
          </a:xfrm>
        </p:spPr>
        <p:txBody>
          <a:bodyPr vert="horz" lIns="91440" tIns="45720" rIns="91440" bIns="45720" rtlCol="0" anchor="ctr">
            <a:noAutofit/>
          </a:bodyPr>
          <a:lstStyle/>
          <a:p>
            <a:pPr>
              <a:lnSpc>
                <a:spcPct val="114000"/>
              </a:lnSpc>
              <a:spcBef>
                <a:spcPts val="0"/>
              </a:spcBef>
              <a:spcAft>
                <a:spcPts val="0"/>
              </a:spcAft>
            </a:pPr>
            <a:r>
              <a:rPr lang="en-US" altLang="en-US" sz="2000" b="1" dirty="0">
                <a:effectLst/>
                <a:latin typeface="Segoe UI Semibold" panose="020B0702040204020203" pitchFamily="34" charset="0"/>
                <a:cs typeface="Arial" panose="020B0604020202020204" pitchFamily="34" charset="0"/>
              </a:rPr>
              <a:t>Revenue increase about </a:t>
            </a:r>
            <a:r>
              <a:rPr lang="en-US" altLang="en-US" sz="2000" dirty="0">
                <a:latin typeface="Segoe UI Semibold" panose="020B0702040204020203" pitchFamily="34" charset="0"/>
                <a:cs typeface="Arial" panose="020B0604020202020204" pitchFamily="34" charset="0"/>
              </a:rPr>
              <a:t>27</a:t>
            </a:r>
            <a:r>
              <a:rPr lang="en-US" altLang="en-US" sz="2000" b="1" dirty="0">
                <a:effectLst/>
                <a:latin typeface="Segoe UI Semibold" panose="020B0702040204020203" pitchFamily="34" charset="0"/>
                <a:cs typeface="Arial" panose="020B0604020202020204" pitchFamily="34" charset="0"/>
              </a:rPr>
              <a:t>% </a:t>
            </a:r>
          </a:p>
          <a:p>
            <a:pPr>
              <a:lnSpc>
                <a:spcPct val="114000"/>
              </a:lnSpc>
              <a:spcBef>
                <a:spcPts val="0"/>
              </a:spcBef>
              <a:spcAft>
                <a:spcPts val="0"/>
              </a:spcAft>
            </a:pPr>
            <a:r>
              <a:rPr lang="en-US" altLang="en-US" sz="2000" b="1" dirty="0">
                <a:effectLst/>
                <a:latin typeface="Segoe UI Semibold" panose="020B0702040204020203" pitchFamily="34" charset="0"/>
                <a:cs typeface="Arial" panose="020B0604020202020204" pitchFamily="34" charset="0"/>
              </a:rPr>
              <a:t>2021 Revenue $1,579,985 and Net Income $323,589 </a:t>
            </a:r>
          </a:p>
          <a:p>
            <a:pPr>
              <a:lnSpc>
                <a:spcPct val="114000"/>
              </a:lnSpc>
              <a:spcBef>
                <a:spcPts val="0"/>
              </a:spcBef>
              <a:spcAft>
                <a:spcPts val="0"/>
              </a:spcAft>
            </a:pPr>
            <a:r>
              <a:rPr lang="en-US" altLang="en-US" sz="2000" b="1" dirty="0">
                <a:effectLst/>
                <a:latin typeface="Segoe UI Semibold" panose="020B0702040204020203" pitchFamily="34" charset="0"/>
                <a:cs typeface="Arial" panose="020B0604020202020204" pitchFamily="34" charset="0"/>
              </a:rPr>
              <a:t>Hire an additional Network Engineer</a:t>
            </a:r>
          </a:p>
          <a:p>
            <a:pPr>
              <a:lnSpc>
                <a:spcPct val="114000"/>
              </a:lnSpc>
              <a:spcBef>
                <a:spcPts val="0"/>
              </a:spcBef>
              <a:spcAft>
                <a:spcPts val="0"/>
              </a:spcAft>
            </a:pPr>
            <a:r>
              <a:rPr lang="en-US" altLang="en-US" sz="2000" b="1" dirty="0">
                <a:effectLst/>
                <a:latin typeface="Segoe UI Semibold" panose="020B0702040204020203" pitchFamily="34" charset="0"/>
                <a:cs typeface="Arial" panose="020B0604020202020204" pitchFamily="34" charset="0"/>
              </a:rPr>
              <a:t>Hire a fourth Telecommunications Technician</a:t>
            </a:r>
          </a:p>
          <a:p>
            <a:pPr lvl="1">
              <a:buFont typeface="Wingdings" panose="05000000000000000000" pitchFamily="2" charset="2"/>
              <a:buChar char="§"/>
            </a:pPr>
            <a:r>
              <a:rPr lang="en-US" altLang="en-US" sz="1800" dirty="0">
                <a:effectLst/>
                <a:latin typeface="Segoe UI Semibold" panose="020B0702040204020203" pitchFamily="34" charset="0"/>
                <a:cs typeface="Arial" panose="020B0604020202020204" pitchFamily="34" charset="0"/>
              </a:rPr>
              <a:t>Add a vehicle and tools as needed to expand support </a:t>
            </a:r>
          </a:p>
          <a:p>
            <a:pPr>
              <a:lnSpc>
                <a:spcPct val="114000"/>
              </a:lnSpc>
              <a:spcBef>
                <a:spcPts val="0"/>
              </a:spcBef>
              <a:spcAft>
                <a:spcPts val="0"/>
              </a:spcAft>
            </a:pPr>
            <a:r>
              <a:rPr lang="en-US" altLang="en-US" sz="2000" dirty="0">
                <a:latin typeface="Segoe UI Semibold" panose="020B0702040204020203" pitchFamily="34" charset="0"/>
                <a:cs typeface="Arial" panose="020B0604020202020204" pitchFamily="34" charset="0"/>
              </a:rPr>
              <a:t>Increase vendor diversity to support 10G service upgrade to increase redundancy</a:t>
            </a:r>
          </a:p>
          <a:p>
            <a:pPr marL="0" indent="0">
              <a:lnSpc>
                <a:spcPct val="114000"/>
              </a:lnSpc>
              <a:spcBef>
                <a:spcPts val="0"/>
              </a:spcBef>
              <a:spcAft>
                <a:spcPts val="0"/>
              </a:spcAft>
              <a:buNone/>
            </a:pPr>
            <a:endParaRPr lang="en-US" altLang="en-US" sz="1800" dirty="0">
              <a:effectLst/>
              <a:latin typeface="Segoe UI Semibold" panose="020B0702040204020203"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16</a:t>
            </a:fld>
            <a:endParaRPr lang="en-US" dirty="0"/>
          </a:p>
        </p:txBody>
      </p:sp>
    </p:spTree>
    <p:extLst>
      <p:ext uri="{BB962C8B-B14F-4D97-AF65-F5344CB8AC3E}">
        <p14:creationId xmlns:p14="http://schemas.microsoft.com/office/powerpoint/2010/main" val="4513810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90550"/>
            <a:ext cx="8229600" cy="685799"/>
          </a:xfrm>
        </p:spPr>
        <p:txBody>
          <a:bodyPr vert="horz" lIns="91440" tIns="45720" rIns="91440" bIns="45720" rtlCol="0" anchor="ctr">
            <a:normAutofit/>
          </a:bodyPr>
          <a:lstStyle/>
          <a:p>
            <a:r>
              <a:rPr lang="en-US" sz="2800" dirty="0">
                <a:effectLst/>
              </a:rPr>
              <a:t>Telecom Net Income (Loss)  </a:t>
            </a:r>
          </a:p>
        </p:txBody>
      </p:sp>
      <p:sp>
        <p:nvSpPr>
          <p:cNvPr id="4" name="Slide Number Placeholder 3"/>
          <p:cNvSpPr>
            <a:spLocks noGrp="1"/>
          </p:cNvSpPr>
          <p:nvPr>
            <p:ph type="sldNum" sz="quarter" idx="12"/>
          </p:nvPr>
        </p:nvSpPr>
        <p:spPr/>
        <p:txBody>
          <a:bodyPr/>
          <a:lstStyle/>
          <a:p>
            <a:fld id="{18362CF7-34D8-4635-A9AE-FBAFA8966551}" type="slidenum">
              <a:rPr lang="en-US" smtClean="0"/>
              <a:t>17</a:t>
            </a:fld>
            <a:endParaRPr lang="en-US" dirty="0"/>
          </a:p>
        </p:txBody>
      </p:sp>
      <p:graphicFrame>
        <p:nvGraphicFramePr>
          <p:cNvPr id="7" name="Chart 6">
            <a:extLst>
              <a:ext uri="{FF2B5EF4-FFF2-40B4-BE49-F238E27FC236}">
                <a16:creationId xmlns:a16="http://schemas.microsoft.com/office/drawing/2014/main" id="{6FFB3F97-41AB-4076-9DA9-A7E2A7D3940F}"/>
              </a:ext>
            </a:extLst>
          </p:cNvPr>
          <p:cNvGraphicFramePr/>
          <p:nvPr>
            <p:extLst>
              <p:ext uri="{D42A27DB-BD31-4B8C-83A1-F6EECF244321}">
                <p14:modId xmlns:p14="http://schemas.microsoft.com/office/powerpoint/2010/main" val="4103393443"/>
              </p:ext>
            </p:extLst>
          </p:nvPr>
        </p:nvGraphicFramePr>
        <p:xfrm>
          <a:off x="849087" y="1453242"/>
          <a:ext cx="7527470" cy="3150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5973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49"/>
            <a:ext cx="8229600" cy="697709"/>
          </a:xfrm>
        </p:spPr>
        <p:txBody>
          <a:bodyPr anchor="ctr">
            <a:normAutofit/>
          </a:bodyPr>
          <a:lstStyle/>
          <a:p>
            <a:r>
              <a:rPr lang="en-US" dirty="0">
                <a:solidFill>
                  <a:schemeClr val="tx1"/>
                </a:solidFill>
              </a:rPr>
              <a:t>Article </a:t>
            </a:r>
            <a:r>
              <a:rPr lang="en-US" dirty="0"/>
              <a:t>20</a:t>
            </a:r>
            <a:endParaRPr lang="en-US" dirty="0">
              <a:solidFill>
                <a:schemeClr val="tx1"/>
              </a:solidFill>
            </a:endParaRPr>
          </a:p>
        </p:txBody>
      </p:sp>
      <p:sp>
        <p:nvSpPr>
          <p:cNvPr id="3" name="Content Placeholder 2"/>
          <p:cNvSpPr>
            <a:spLocks noGrp="1"/>
          </p:cNvSpPr>
          <p:nvPr>
            <p:ph idx="1"/>
          </p:nvPr>
        </p:nvSpPr>
        <p:spPr>
          <a:xfrm>
            <a:off x="533400" y="1396604"/>
            <a:ext cx="8077200" cy="3124198"/>
          </a:xfrm>
        </p:spPr>
        <p:txBody>
          <a:bodyPr anchor="t">
            <a:noAutofit/>
          </a:bodyPr>
          <a:lstStyle/>
          <a:p>
            <a:pPr marL="0" indent="0" algn="ctr">
              <a:buNone/>
            </a:pPr>
            <a:endParaRPr lang="en-US" dirty="0"/>
          </a:p>
          <a:p>
            <a:pPr marL="0" indent="0" algn="ctr">
              <a:buNone/>
            </a:pPr>
            <a:endParaRPr lang="en-US" dirty="0"/>
          </a:p>
          <a:p>
            <a:pPr marL="0" indent="0" algn="ctr">
              <a:buNone/>
            </a:pPr>
            <a:r>
              <a:rPr lang="en-US" dirty="0"/>
              <a:t>Questions?</a:t>
            </a:r>
          </a:p>
          <a:p>
            <a:pPr marL="0" indent="0">
              <a:buNone/>
            </a:pPr>
            <a:endParaRPr lang="en-US" sz="1800" cap="none" dirty="0">
              <a:latin typeface="Segoe UI Semibold" panose="020B0702040204020203" pitchFamily="34" charset="0"/>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18</a:t>
            </a:fld>
            <a:endParaRPr lang="en-US"/>
          </a:p>
        </p:txBody>
      </p:sp>
    </p:spTree>
    <p:extLst>
      <p:ext uri="{BB962C8B-B14F-4D97-AF65-F5344CB8AC3E}">
        <p14:creationId xmlns:p14="http://schemas.microsoft.com/office/powerpoint/2010/main" val="3776866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788504" y="1427109"/>
          <a:ext cx="7303936" cy="30175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590550"/>
            <a:ext cx="8229600" cy="685801"/>
          </a:xfrm>
        </p:spPr>
        <p:txBody>
          <a:bodyPr anchor="ctr">
            <a:normAutofit/>
          </a:bodyPr>
          <a:lstStyle/>
          <a:p>
            <a:r>
              <a:rPr lang="en-US" dirty="0"/>
              <a:t>System Demand</a:t>
            </a:r>
            <a:endParaRPr lang="en-US" sz="1800" dirty="0"/>
          </a:p>
        </p:txBody>
      </p:sp>
      <p:sp>
        <p:nvSpPr>
          <p:cNvPr id="4" name="Slide Number Placeholder 3"/>
          <p:cNvSpPr>
            <a:spLocks noGrp="1"/>
          </p:cNvSpPr>
          <p:nvPr>
            <p:ph type="sldNum" sz="quarter" idx="12"/>
          </p:nvPr>
        </p:nvSpPr>
        <p:spPr/>
        <p:txBody>
          <a:bodyPr/>
          <a:lstStyle/>
          <a:p>
            <a:fld id="{18362CF7-34D8-4635-A9AE-FBAFA8966551}" type="slidenum">
              <a:rPr lang="en-US" smtClean="0"/>
              <a:t>2</a:t>
            </a:fld>
            <a:endParaRPr lang="en-US"/>
          </a:p>
        </p:txBody>
      </p:sp>
      <p:sp>
        <p:nvSpPr>
          <p:cNvPr id="6" name="Rectangle 5"/>
          <p:cNvSpPr/>
          <p:nvPr/>
        </p:nvSpPr>
        <p:spPr bwMode="auto">
          <a:xfrm flipH="1">
            <a:off x="4530543" y="1315795"/>
            <a:ext cx="45719" cy="220436"/>
          </a:xfrm>
          <a:prstGeom prst="rect">
            <a:avLst/>
          </a:prstGeom>
          <a:noFill/>
          <a:ln w="15875" cap="flat" cmpd="sng" algn="ctr">
            <a:noFill/>
            <a:prstDash val="solid"/>
            <a:round/>
            <a:headEnd type="none" w="med" len="med"/>
            <a:tailEnd type="arrow" w="med" len="med"/>
          </a:ln>
          <a:effectLst/>
        </p:spPr>
        <p:txBody>
          <a:bodyPr vert="horz" wrap="non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strike="noStrike" cap="none" normalizeH="0" baseline="0" dirty="0">
                <a:solidFill>
                  <a:schemeClr val="tx1">
                    <a:lumMod val="95000"/>
                  </a:schemeClr>
                </a:solidFill>
                <a:effectLst/>
                <a:latin typeface="Segoe UI Semibold" panose="020B0702040204020203" pitchFamily="34" charset="0"/>
              </a:rPr>
              <a:t>  </a:t>
            </a:r>
          </a:p>
        </p:txBody>
      </p:sp>
      <p:cxnSp>
        <p:nvCxnSpPr>
          <p:cNvPr id="7" name="Straight Arrow Connector 6"/>
          <p:cNvCxnSpPr/>
          <p:nvPr/>
        </p:nvCxnSpPr>
        <p:spPr>
          <a:xfrm>
            <a:off x="7870371" y="1593669"/>
            <a:ext cx="2082" cy="171162"/>
          </a:xfrm>
          <a:prstGeom prst="straightConnector1">
            <a:avLst/>
          </a:prstGeom>
          <a:noFill/>
          <a:ln w="15875" cap="flat" cmpd="sng" algn="ctr">
            <a:solidFill>
              <a:schemeClr val="tx1">
                <a:lumMod val="95000"/>
              </a:schemeClr>
            </a:solidFill>
            <a:prstDash val="solid"/>
            <a:round/>
            <a:headEnd type="none" w="med" len="med"/>
            <a:tailEnd type="arrow" w="med" len="med"/>
          </a:ln>
          <a:effectLst/>
        </p:spPr>
      </p:cxnSp>
      <p:cxnSp>
        <p:nvCxnSpPr>
          <p:cNvPr id="11" name="Straight Arrow Connector 10"/>
          <p:cNvCxnSpPr/>
          <p:nvPr/>
        </p:nvCxnSpPr>
        <p:spPr>
          <a:xfrm flipH="1">
            <a:off x="7567653" y="1600200"/>
            <a:ext cx="2273" cy="164631"/>
          </a:xfrm>
          <a:prstGeom prst="straightConnector1">
            <a:avLst/>
          </a:prstGeom>
          <a:noFill/>
          <a:ln w="15875" cap="flat" cmpd="sng" algn="ctr">
            <a:solidFill>
              <a:schemeClr val="tx1">
                <a:lumMod val="95000"/>
              </a:schemeClr>
            </a:solidFill>
            <a:prstDash val="solid"/>
            <a:round/>
            <a:headEnd type="none" w="med" len="med"/>
            <a:tailEnd type="arrow" w="med" len="med"/>
          </a:ln>
          <a:effectLst/>
        </p:spPr>
      </p:cxnSp>
    </p:spTree>
    <p:extLst>
      <p:ext uri="{BB962C8B-B14F-4D97-AF65-F5344CB8AC3E}">
        <p14:creationId xmlns:p14="http://schemas.microsoft.com/office/powerpoint/2010/main" val="2958858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685800"/>
          </a:xfrm>
        </p:spPr>
        <p:txBody>
          <a:bodyPr anchor="ctr">
            <a:normAutofit/>
          </a:bodyPr>
          <a:lstStyle/>
          <a:p>
            <a:r>
              <a:rPr lang="en-US" dirty="0">
                <a:effectLst/>
              </a:rPr>
              <a:t>Light Plant Net Income</a:t>
            </a:r>
          </a:p>
        </p:txBody>
      </p:sp>
      <p:sp>
        <p:nvSpPr>
          <p:cNvPr id="4" name="Slide Number Placeholder 3"/>
          <p:cNvSpPr>
            <a:spLocks noGrp="1"/>
          </p:cNvSpPr>
          <p:nvPr>
            <p:ph type="sldNum" sz="quarter" idx="12"/>
          </p:nvPr>
        </p:nvSpPr>
        <p:spPr/>
        <p:txBody>
          <a:bodyPr/>
          <a:lstStyle/>
          <a:p>
            <a:fld id="{18362CF7-34D8-4635-A9AE-FBAFA8966551}" type="slidenum">
              <a:rPr lang="en-US" smtClean="0"/>
              <a:t>3</a:t>
            </a:fld>
            <a:endParaRPr lang="en-US"/>
          </a:p>
        </p:txBody>
      </p:sp>
      <p:graphicFrame>
        <p:nvGraphicFramePr>
          <p:cNvPr id="11" name="Chart 10">
            <a:extLst>
              <a:ext uri="{FF2B5EF4-FFF2-40B4-BE49-F238E27FC236}">
                <a16:creationId xmlns:a16="http://schemas.microsoft.com/office/drawing/2014/main" id="{8016B828-E624-4166-BBB3-F054A85C00FF}"/>
              </a:ext>
            </a:extLst>
          </p:cNvPr>
          <p:cNvGraphicFramePr/>
          <p:nvPr>
            <p:extLst>
              <p:ext uri="{D42A27DB-BD31-4B8C-83A1-F6EECF244321}">
                <p14:modId xmlns:p14="http://schemas.microsoft.com/office/powerpoint/2010/main" val="3809979048"/>
              </p:ext>
            </p:extLst>
          </p:nvPr>
        </p:nvGraphicFramePr>
        <p:xfrm>
          <a:off x="979714" y="1276349"/>
          <a:ext cx="7315200" cy="31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1626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49"/>
            <a:ext cx="8229600" cy="685801"/>
          </a:xfrm>
        </p:spPr>
        <p:txBody>
          <a:bodyPr anchor="ctr">
            <a:normAutofit/>
          </a:bodyPr>
          <a:lstStyle/>
          <a:p>
            <a:r>
              <a:rPr lang="en-US" b="0" dirty="0">
                <a:solidFill>
                  <a:schemeClr val="tx1"/>
                </a:solidFill>
                <a:latin typeface="Segoe UI Semibold" panose="020B0702040204020203" pitchFamily="34" charset="0"/>
              </a:rPr>
              <a:t>Electricity</a:t>
            </a:r>
            <a:r>
              <a:rPr lang="en-US" dirty="0">
                <a:solidFill>
                  <a:schemeClr val="tx1"/>
                </a:solidFill>
                <a:latin typeface="Segoe UI Semibold" panose="020B0702040204020203" pitchFamily="34" charset="0"/>
              </a:rPr>
              <a:t> Sales</a:t>
            </a:r>
          </a:p>
        </p:txBody>
      </p:sp>
      <p:sp>
        <p:nvSpPr>
          <p:cNvPr id="3" name="Slide Number Placeholder 2"/>
          <p:cNvSpPr>
            <a:spLocks noGrp="1"/>
          </p:cNvSpPr>
          <p:nvPr>
            <p:ph type="sldNum" sz="quarter" idx="12"/>
          </p:nvPr>
        </p:nvSpPr>
        <p:spPr/>
        <p:txBody>
          <a:bodyPr/>
          <a:lstStyle/>
          <a:p>
            <a:fld id="{18362CF7-34D8-4635-A9AE-FBAFA8966551}" type="slidenum">
              <a:rPr lang="en-US" smtClean="0"/>
              <a:t>4</a:t>
            </a:fld>
            <a:endParaRPr lang="en-US"/>
          </a:p>
        </p:txBody>
      </p:sp>
      <p:graphicFrame>
        <p:nvGraphicFramePr>
          <p:cNvPr id="8" name="Chart 7"/>
          <p:cNvGraphicFramePr/>
          <p:nvPr>
            <p:extLst>
              <p:ext uri="{D42A27DB-BD31-4B8C-83A1-F6EECF244321}">
                <p14:modId xmlns:p14="http://schemas.microsoft.com/office/powerpoint/2010/main" val="3979128754"/>
              </p:ext>
            </p:extLst>
          </p:nvPr>
        </p:nvGraphicFramePr>
        <p:xfrm>
          <a:off x="1045969" y="1276350"/>
          <a:ext cx="7183631" cy="3065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0097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90550"/>
            <a:ext cx="8229600" cy="685800"/>
          </a:xfrm>
        </p:spPr>
        <p:txBody>
          <a:bodyPr anchor="ctr">
            <a:normAutofit/>
          </a:bodyPr>
          <a:lstStyle/>
          <a:p>
            <a:r>
              <a:rPr lang="en-US" altLang="en-US" kern="0" dirty="0">
                <a:solidFill>
                  <a:schemeClr val="tx1"/>
                </a:solidFill>
              </a:rPr>
              <a:t>Power Cost Categories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5</a:t>
            </a:fld>
            <a:endParaRPr lang="en-US"/>
          </a:p>
        </p:txBody>
      </p:sp>
      <p:graphicFrame>
        <p:nvGraphicFramePr>
          <p:cNvPr id="5" name="Chart 4"/>
          <p:cNvGraphicFramePr/>
          <p:nvPr>
            <p:extLst>
              <p:ext uri="{D42A27DB-BD31-4B8C-83A1-F6EECF244321}">
                <p14:modId xmlns:p14="http://schemas.microsoft.com/office/powerpoint/2010/main" val="3941784688"/>
              </p:ext>
            </p:extLst>
          </p:nvPr>
        </p:nvGraphicFramePr>
        <p:xfrm>
          <a:off x="1045969" y="1276350"/>
          <a:ext cx="7183631" cy="3065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1292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685800"/>
          </a:xfrm>
        </p:spPr>
        <p:txBody>
          <a:bodyPr anchor="ctr">
            <a:normAutofit/>
          </a:bodyPr>
          <a:lstStyle/>
          <a:p>
            <a:r>
              <a:rPr lang="en-US" dirty="0">
                <a:solidFill>
                  <a:schemeClr val="tx1"/>
                </a:solidFill>
                <a:effectLst/>
              </a:rPr>
              <a:t>Power Generation Categories</a:t>
            </a:r>
          </a:p>
        </p:txBody>
      </p:sp>
      <p:sp>
        <p:nvSpPr>
          <p:cNvPr id="4" name="Slide Number Placeholder 3"/>
          <p:cNvSpPr>
            <a:spLocks noGrp="1"/>
          </p:cNvSpPr>
          <p:nvPr>
            <p:ph type="sldNum" sz="quarter" idx="12"/>
          </p:nvPr>
        </p:nvSpPr>
        <p:spPr/>
        <p:txBody>
          <a:bodyPr/>
          <a:lstStyle/>
          <a:p>
            <a:fld id="{18362CF7-34D8-4635-A9AE-FBAFA8966551}" type="slidenum">
              <a:rPr lang="en-US" smtClean="0"/>
              <a:t>6</a:t>
            </a:fld>
            <a:endParaRPr lang="en-US"/>
          </a:p>
        </p:txBody>
      </p:sp>
      <p:graphicFrame>
        <p:nvGraphicFramePr>
          <p:cNvPr id="8" name="Chart 7"/>
          <p:cNvGraphicFramePr/>
          <p:nvPr>
            <p:extLst>
              <p:ext uri="{D42A27DB-BD31-4B8C-83A1-F6EECF244321}">
                <p14:modId xmlns:p14="http://schemas.microsoft.com/office/powerpoint/2010/main" val="2786398737"/>
              </p:ext>
            </p:extLst>
          </p:nvPr>
        </p:nvGraphicFramePr>
        <p:xfrm>
          <a:off x="1138766" y="1309819"/>
          <a:ext cx="6866467" cy="32109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6550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49"/>
            <a:ext cx="8229600" cy="685801"/>
          </a:xfrm>
        </p:spPr>
        <p:txBody>
          <a:bodyPr anchor="ctr">
            <a:normAutofit/>
          </a:bodyPr>
          <a:lstStyle/>
          <a:p>
            <a:r>
              <a:rPr lang="en-US" dirty="0">
                <a:solidFill>
                  <a:schemeClr val="tx1"/>
                </a:solidFill>
              </a:rPr>
              <a:t>Operating Cost</a:t>
            </a:r>
          </a:p>
        </p:txBody>
      </p:sp>
      <p:sp>
        <p:nvSpPr>
          <p:cNvPr id="3" name="Slide Number Placeholder 2"/>
          <p:cNvSpPr>
            <a:spLocks noGrp="1"/>
          </p:cNvSpPr>
          <p:nvPr>
            <p:ph type="sldNum" sz="quarter" idx="12"/>
          </p:nvPr>
        </p:nvSpPr>
        <p:spPr/>
        <p:txBody>
          <a:bodyPr/>
          <a:lstStyle/>
          <a:p>
            <a:fld id="{18362CF7-34D8-4635-A9AE-FBAFA8966551}" type="slidenum">
              <a:rPr lang="en-US" smtClean="0"/>
              <a:t>7</a:t>
            </a:fld>
            <a:endParaRPr lang="en-US"/>
          </a:p>
        </p:txBody>
      </p:sp>
      <p:graphicFrame>
        <p:nvGraphicFramePr>
          <p:cNvPr id="5" name="Chart 4"/>
          <p:cNvGraphicFramePr/>
          <p:nvPr>
            <p:extLst>
              <p:ext uri="{D42A27DB-BD31-4B8C-83A1-F6EECF244321}">
                <p14:modId xmlns:p14="http://schemas.microsoft.com/office/powerpoint/2010/main" val="1787485769"/>
              </p:ext>
            </p:extLst>
          </p:nvPr>
        </p:nvGraphicFramePr>
        <p:xfrm>
          <a:off x="1045969" y="1276350"/>
          <a:ext cx="7183631" cy="3065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2650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685800"/>
          </a:xfrm>
          <a:noFill/>
        </p:spPr>
        <p:txBody>
          <a:bodyPr anchor="ctr">
            <a:normAutofit/>
          </a:bodyPr>
          <a:lstStyle/>
          <a:p>
            <a:r>
              <a:rPr lang="en-US" dirty="0">
                <a:solidFill>
                  <a:schemeClr val="tx1"/>
                </a:solidFill>
              </a:rPr>
              <a:t>Capital Outlay</a:t>
            </a:r>
          </a:p>
        </p:txBody>
      </p:sp>
      <p:sp>
        <p:nvSpPr>
          <p:cNvPr id="3" name="Slide Number Placeholder 2"/>
          <p:cNvSpPr>
            <a:spLocks noGrp="1"/>
          </p:cNvSpPr>
          <p:nvPr>
            <p:ph type="sldNum" sz="quarter" idx="12"/>
          </p:nvPr>
        </p:nvSpPr>
        <p:spPr/>
        <p:txBody>
          <a:bodyPr/>
          <a:lstStyle/>
          <a:p>
            <a:fld id="{18362CF7-34D8-4635-A9AE-FBAFA8966551}" type="slidenum">
              <a:rPr lang="en-US" smtClean="0"/>
              <a:t>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150433108"/>
              </p:ext>
            </p:extLst>
          </p:nvPr>
        </p:nvGraphicFramePr>
        <p:xfrm>
          <a:off x="1349502" y="1442323"/>
          <a:ext cx="6444996" cy="2824876"/>
        </p:xfrm>
        <a:graphic>
          <a:graphicData uri="http://schemas.openxmlformats.org/drawingml/2006/table">
            <a:tbl>
              <a:tblPr firstRow="1" bandRow="1">
                <a:tableStyleId>{2D5ABB26-0587-4C30-8999-92F81FD0307C}</a:tableStyleId>
              </a:tblPr>
              <a:tblGrid>
                <a:gridCol w="3291586">
                  <a:extLst>
                    <a:ext uri="{9D8B030D-6E8A-4147-A177-3AD203B41FA5}">
                      <a16:colId xmlns:a16="http://schemas.microsoft.com/office/drawing/2014/main" val="1447592449"/>
                    </a:ext>
                  </a:extLst>
                </a:gridCol>
                <a:gridCol w="1576705">
                  <a:extLst>
                    <a:ext uri="{9D8B030D-6E8A-4147-A177-3AD203B41FA5}">
                      <a16:colId xmlns:a16="http://schemas.microsoft.com/office/drawing/2014/main" val="3985136686"/>
                    </a:ext>
                  </a:extLst>
                </a:gridCol>
                <a:gridCol w="1576705">
                  <a:extLst>
                    <a:ext uri="{9D8B030D-6E8A-4147-A177-3AD203B41FA5}">
                      <a16:colId xmlns:a16="http://schemas.microsoft.com/office/drawing/2014/main" val="826004884"/>
                    </a:ext>
                  </a:extLst>
                </a:gridCol>
              </a:tblGrid>
              <a:tr h="407477">
                <a:tc>
                  <a:txBody>
                    <a:bodyPr/>
                    <a:lstStyle/>
                    <a:p>
                      <a:endParaRPr lang="en-US" sz="2000" b="1" dirty="0">
                        <a:solidFill>
                          <a:schemeClr val="accent4"/>
                        </a:solidFill>
                        <a:latin typeface="Segoe UI Semibold" panose="020B0702040204020203" pitchFamily="34"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sz="2000" b="1" u="sng" dirty="0">
                          <a:solidFill>
                            <a:schemeClr val="tx1"/>
                          </a:solidFill>
                          <a:latin typeface="Segoe UI Semibold" panose="020B0702040204020203" pitchFamily="34" charset="0"/>
                        </a:rPr>
                        <a:t>2021</a:t>
                      </a:r>
                    </a:p>
                  </a:txBody>
                  <a:tcP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sz="2000" b="1" u="sng" dirty="0">
                          <a:solidFill>
                            <a:schemeClr val="tx1"/>
                          </a:solidFill>
                          <a:latin typeface="Segoe UI Semibold" panose="020B0702040204020203" pitchFamily="34" charset="0"/>
                        </a:rPr>
                        <a:t>2022</a:t>
                      </a:r>
                    </a:p>
                  </a:txBody>
                  <a:tcP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2852329"/>
                  </a:ext>
                </a:extLst>
              </a:tr>
              <a:tr h="474046">
                <a:tc>
                  <a:txBody>
                    <a:bodyPr/>
                    <a:lstStyle/>
                    <a:p>
                      <a:r>
                        <a:rPr lang="en-US" sz="2000" b="0" dirty="0">
                          <a:solidFill>
                            <a:schemeClr val="tx1"/>
                          </a:solidFill>
                          <a:latin typeface="Segoe UI Semibold" panose="020B0702040204020203" pitchFamily="34" charset="0"/>
                        </a:rPr>
                        <a:t>Total Capital Outlay</a:t>
                      </a:r>
                    </a:p>
                  </a:txBody>
                  <a:tcPr anchor="b">
                    <a:lnL>
                      <a:noFill/>
                    </a:lnL>
                    <a:lnR>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a:solidFill>
                            <a:schemeClr val="tx1"/>
                          </a:solidFill>
                          <a:latin typeface="Segoe UI Semibold" panose="020B0702040204020203" pitchFamily="34" charset="0"/>
                        </a:rPr>
                        <a:t>$ 4,036,400</a:t>
                      </a:r>
                    </a:p>
                  </a:txBody>
                  <a:tcPr anchor="b">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a:solidFill>
                            <a:schemeClr val="tx1"/>
                          </a:solidFill>
                          <a:latin typeface="Segoe UI Semibold" panose="020B0702040204020203" pitchFamily="34" charset="0"/>
                        </a:rPr>
                        <a:t>$ 2,538,000</a:t>
                      </a:r>
                    </a:p>
                  </a:txBody>
                  <a:tcPr anchor="b">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2590978"/>
                  </a:ext>
                </a:extLst>
              </a:tr>
              <a:tr h="407477">
                <a:tc>
                  <a:txBody>
                    <a:bodyPr/>
                    <a:lstStyle/>
                    <a:p>
                      <a:r>
                        <a:rPr lang="en-US" sz="2000" dirty="0">
                          <a:solidFill>
                            <a:schemeClr val="tx1"/>
                          </a:solidFill>
                          <a:latin typeface="Segoe UI Semibold" panose="020B0702040204020203" pitchFamily="34" charset="0"/>
                        </a:rPr>
                        <a:t>Funded via …</a:t>
                      </a:r>
                    </a:p>
                  </a:txBody>
                  <a:tcPr>
                    <a:lnL>
                      <a:noFill/>
                    </a:lnL>
                    <a:lnR>
                      <a:noFill/>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US" sz="2000" dirty="0">
                        <a:solidFill>
                          <a:schemeClr val="tx1"/>
                        </a:solidFill>
                        <a:latin typeface="Segoe UI Semibold" panose="020B0702040204020203" pitchFamily="34" charset="0"/>
                      </a:endParaRPr>
                    </a:p>
                  </a:txBody>
                  <a:tcPr>
                    <a:lnL>
                      <a:noFill/>
                    </a:lnL>
                    <a:lnR>
                      <a:noFill/>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US" sz="2000" dirty="0">
                        <a:solidFill>
                          <a:schemeClr val="tx1"/>
                        </a:solidFill>
                        <a:latin typeface="Segoe UI Semibold" panose="020B0702040204020203" pitchFamily="34" charset="0"/>
                      </a:endParaRPr>
                    </a:p>
                  </a:txBody>
                  <a:tcPr>
                    <a:lnL>
                      <a:noFill/>
                    </a:lnL>
                    <a:lnR>
                      <a:noFill/>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096075835"/>
                  </a:ext>
                </a:extLst>
              </a:tr>
              <a:tr h="407477">
                <a:tc>
                  <a:txBody>
                    <a:bodyPr/>
                    <a:lstStyle/>
                    <a:p>
                      <a:pPr marL="346075" indent="-228600">
                        <a:buFont typeface="Arial" panose="020B0604020202020204" pitchFamily="34" charset="0"/>
                        <a:buChar char="•"/>
                        <a:tabLst/>
                      </a:pPr>
                      <a:r>
                        <a:rPr lang="en-US" sz="2000" dirty="0">
                          <a:solidFill>
                            <a:schemeClr val="tx1"/>
                          </a:solidFill>
                          <a:latin typeface="Segoe UI Semibold" panose="020B0702040204020203" pitchFamily="34" charset="0"/>
                        </a:rPr>
                        <a:t>Depreciation Fund</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000" dirty="0">
                          <a:solidFill>
                            <a:schemeClr val="tx1"/>
                          </a:solidFill>
                          <a:latin typeface="Segoe UI Semibold" panose="020B0702040204020203" pitchFamily="34" charset="0"/>
                        </a:rPr>
                        <a:t>1,085,400</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000" dirty="0">
                          <a:solidFill>
                            <a:schemeClr val="tx1"/>
                          </a:solidFill>
                          <a:latin typeface="Segoe UI Semibold" panose="020B0702040204020203" pitchFamily="34" charset="0"/>
                        </a:rPr>
                        <a:t>846,000</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2745206"/>
                  </a:ext>
                </a:extLst>
              </a:tr>
              <a:tr h="407477">
                <a:tc>
                  <a:txBody>
                    <a:bodyPr/>
                    <a:lstStyle/>
                    <a:p>
                      <a:pPr marL="342900" indent="-225425">
                        <a:buFont typeface="Arial" panose="020B0604020202020204" pitchFamily="34" charset="0"/>
                        <a:buChar char="•"/>
                      </a:pPr>
                      <a:r>
                        <a:rPr lang="en-US" sz="2000" kern="1200" dirty="0">
                          <a:solidFill>
                            <a:schemeClr val="tx1"/>
                          </a:solidFill>
                          <a:latin typeface="Segoe UI Semibold" panose="020B0702040204020203" pitchFamily="34" charset="0"/>
                          <a:ea typeface="+mn-ea"/>
                          <a:cs typeface="+mn-cs"/>
                        </a:rPr>
                        <a:t>Underground Fund</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000" dirty="0">
                          <a:solidFill>
                            <a:schemeClr val="tx1"/>
                          </a:solidFill>
                          <a:latin typeface="Segoe UI Semibold" panose="020B0702040204020203" pitchFamily="34" charset="0"/>
                        </a:rPr>
                        <a:t>1,826,000</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sz="2000" dirty="0">
                          <a:solidFill>
                            <a:schemeClr val="tx1"/>
                          </a:solidFill>
                          <a:latin typeface="Segoe UI Semibold" panose="020B0702040204020203" pitchFamily="34" charset="0"/>
                        </a:rPr>
                        <a:t>67,000</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4423687"/>
                  </a:ext>
                </a:extLst>
              </a:tr>
              <a:tr h="720922">
                <a:tc>
                  <a:txBody>
                    <a:bodyPr/>
                    <a:lstStyle/>
                    <a:p>
                      <a:pPr marL="342900" indent="-225425">
                        <a:buFont typeface="Arial" panose="020B0604020202020204" pitchFamily="34" charset="0"/>
                        <a:buChar char="•"/>
                      </a:pPr>
                      <a:r>
                        <a:rPr lang="en-US" sz="2000" dirty="0">
                          <a:solidFill>
                            <a:schemeClr val="tx1"/>
                          </a:solidFill>
                          <a:latin typeface="Segoe UI Semibold" panose="020B0702040204020203" pitchFamily="34" charset="0"/>
                        </a:rPr>
                        <a:t>Borrowing</a:t>
                      </a:r>
                    </a:p>
                    <a:p>
                      <a:pPr marL="342900" indent="-225425">
                        <a:buFont typeface="Arial" panose="020B0604020202020204" pitchFamily="34" charset="0"/>
                        <a:buChar char="•"/>
                      </a:pPr>
                      <a:r>
                        <a:rPr lang="en-US" sz="2000" dirty="0">
                          <a:solidFill>
                            <a:schemeClr val="tx1"/>
                          </a:solidFill>
                          <a:latin typeface="Segoe UI Semibold" panose="020B0702040204020203" pitchFamily="34" charset="0"/>
                        </a:rPr>
                        <a:t>Operating</a:t>
                      </a:r>
                      <a:r>
                        <a:rPr lang="en-US" sz="2000" baseline="0" dirty="0">
                          <a:solidFill>
                            <a:schemeClr val="tx1"/>
                          </a:solidFill>
                          <a:latin typeface="Segoe UI Semibold" panose="020B0702040204020203" pitchFamily="34" charset="0"/>
                        </a:rPr>
                        <a:t> Cash</a:t>
                      </a:r>
                      <a:endParaRPr lang="en-US" sz="2000" dirty="0">
                        <a:solidFill>
                          <a:schemeClr val="tx1"/>
                        </a:solidFill>
                        <a:latin typeface="Segoe UI Semibold" panose="020B0702040204020203" pitchFamily="34"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latin typeface="Segoe UI Semibold" panose="020B0702040204020203" pitchFamily="34" charset="0"/>
                        </a:rPr>
                        <a:t>750,000</a:t>
                      </a:r>
                    </a:p>
                    <a:p>
                      <a:pPr algn="r"/>
                      <a:r>
                        <a:rPr lang="en-US" sz="2000" dirty="0">
                          <a:solidFill>
                            <a:schemeClr val="tx1"/>
                          </a:solidFill>
                          <a:latin typeface="Segoe UI Semibold" panose="020B0702040204020203" pitchFamily="34" charset="0"/>
                        </a:rPr>
                        <a:t>375,000</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latin typeface="Segoe UI Semibold" panose="020B0702040204020203" pitchFamily="34" charset="0"/>
                        </a:rPr>
                        <a:t>1,250,000</a:t>
                      </a:r>
                    </a:p>
                    <a:p>
                      <a:pPr algn="r"/>
                      <a:r>
                        <a:rPr lang="en-US" sz="2000" dirty="0">
                          <a:solidFill>
                            <a:schemeClr val="tx1"/>
                          </a:solidFill>
                          <a:latin typeface="Segoe UI Semibold" panose="020B0702040204020203" pitchFamily="34" charset="0"/>
                        </a:rPr>
                        <a:t>375,000</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0565632"/>
                  </a:ext>
                </a:extLst>
              </a:tr>
            </a:tbl>
          </a:graphicData>
        </a:graphic>
      </p:graphicFrame>
    </p:spTree>
    <p:extLst>
      <p:ext uri="{BB962C8B-B14F-4D97-AF65-F5344CB8AC3E}">
        <p14:creationId xmlns:p14="http://schemas.microsoft.com/office/powerpoint/2010/main" val="1881094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685800"/>
          </a:xfrm>
          <a:noFill/>
        </p:spPr>
        <p:txBody>
          <a:bodyPr anchor="ctr">
            <a:normAutofit/>
          </a:bodyPr>
          <a:lstStyle/>
          <a:p>
            <a:r>
              <a:rPr lang="en-US" dirty="0">
                <a:solidFill>
                  <a:schemeClr val="tx1"/>
                </a:solidFill>
              </a:rPr>
              <a:t>Gross Margin</a:t>
            </a:r>
          </a:p>
        </p:txBody>
      </p:sp>
      <p:sp>
        <p:nvSpPr>
          <p:cNvPr id="3" name="Slide Number Placeholder 2"/>
          <p:cNvSpPr>
            <a:spLocks noGrp="1"/>
          </p:cNvSpPr>
          <p:nvPr>
            <p:ph type="sldNum" sz="quarter" idx="12"/>
          </p:nvPr>
        </p:nvSpPr>
        <p:spPr/>
        <p:txBody>
          <a:bodyPr/>
          <a:lstStyle/>
          <a:p>
            <a:fld id="{18362CF7-34D8-4635-A9AE-FBAFA8966551}" type="slidenum">
              <a:rPr lang="en-US" smtClean="0"/>
              <a:t>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080969821"/>
              </p:ext>
            </p:extLst>
          </p:nvPr>
        </p:nvGraphicFramePr>
        <p:xfrm>
          <a:off x="1421146" y="1650819"/>
          <a:ext cx="6301709" cy="2103120"/>
        </p:xfrm>
        <a:graphic>
          <a:graphicData uri="http://schemas.openxmlformats.org/drawingml/2006/table">
            <a:tbl>
              <a:tblPr firstRow="1" bandRow="1">
                <a:tableStyleId>{2D5ABB26-0587-4C30-8999-92F81FD0307C}</a:tableStyleId>
              </a:tblPr>
              <a:tblGrid>
                <a:gridCol w="3148299">
                  <a:extLst>
                    <a:ext uri="{9D8B030D-6E8A-4147-A177-3AD203B41FA5}">
                      <a16:colId xmlns:a16="http://schemas.microsoft.com/office/drawing/2014/main" val="1447592449"/>
                    </a:ext>
                  </a:extLst>
                </a:gridCol>
                <a:gridCol w="1576705">
                  <a:extLst>
                    <a:ext uri="{9D8B030D-6E8A-4147-A177-3AD203B41FA5}">
                      <a16:colId xmlns:a16="http://schemas.microsoft.com/office/drawing/2014/main" val="3985136686"/>
                    </a:ext>
                  </a:extLst>
                </a:gridCol>
                <a:gridCol w="1576705">
                  <a:extLst>
                    <a:ext uri="{9D8B030D-6E8A-4147-A177-3AD203B41FA5}">
                      <a16:colId xmlns:a16="http://schemas.microsoft.com/office/drawing/2014/main" val="826004884"/>
                    </a:ext>
                  </a:extLst>
                </a:gridCol>
              </a:tblGrid>
              <a:tr h="370840">
                <a:tc>
                  <a:txBody>
                    <a:bodyPr/>
                    <a:lstStyle/>
                    <a:p>
                      <a:endParaRPr lang="en-US" sz="2000" b="1" dirty="0">
                        <a:solidFill>
                          <a:schemeClr val="accent4"/>
                        </a:solidFill>
                        <a:latin typeface="Segoe UI Semibold" panose="020B0702040204020203" pitchFamily="34"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sz="2000" b="1" u="sng" dirty="0">
                          <a:solidFill>
                            <a:schemeClr val="tx1"/>
                          </a:solidFill>
                          <a:latin typeface="Segoe UI Semibold" panose="020B0702040204020203" pitchFamily="34" charset="0"/>
                        </a:rPr>
                        <a:t>2020</a:t>
                      </a:r>
                    </a:p>
                  </a:txBody>
                  <a:tcP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en-US" sz="2000" b="1" u="sng" dirty="0">
                          <a:solidFill>
                            <a:schemeClr val="tx1"/>
                          </a:solidFill>
                          <a:latin typeface="Segoe UI Semibold" panose="020B0702040204020203" pitchFamily="34" charset="0"/>
                        </a:rPr>
                        <a:t>2021</a:t>
                      </a:r>
                    </a:p>
                  </a:txBody>
                  <a:tcP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2852329"/>
                  </a:ext>
                </a:extLst>
              </a:tr>
              <a:tr h="518160">
                <a:tc>
                  <a:txBody>
                    <a:bodyPr/>
                    <a:lstStyle/>
                    <a:p>
                      <a:r>
                        <a:rPr lang="en-US" sz="2000" b="1" dirty="0">
                          <a:solidFill>
                            <a:schemeClr val="tx1"/>
                          </a:solidFill>
                          <a:latin typeface="Segoe UI Semibold" panose="020B0702040204020203" pitchFamily="34" charset="0"/>
                        </a:rPr>
                        <a:t>Net</a:t>
                      </a:r>
                      <a:r>
                        <a:rPr lang="en-US" sz="2000" b="1" baseline="0" dirty="0">
                          <a:solidFill>
                            <a:schemeClr val="tx1"/>
                          </a:solidFill>
                          <a:latin typeface="Segoe UI Semibold" panose="020B0702040204020203" pitchFamily="34" charset="0"/>
                        </a:rPr>
                        <a:t> Income</a:t>
                      </a:r>
                      <a:endParaRPr lang="en-US" sz="2000" b="1" dirty="0">
                        <a:solidFill>
                          <a:schemeClr val="tx1"/>
                        </a:solidFill>
                        <a:latin typeface="Segoe UI Semibold" panose="020B0702040204020203" pitchFamily="34" charset="0"/>
                      </a:endParaRPr>
                    </a:p>
                  </a:txBody>
                  <a:tcPr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a:solidFill>
                            <a:schemeClr val="tx1"/>
                          </a:solidFill>
                          <a:latin typeface="Segoe UI Semibold" panose="020B0702040204020203" pitchFamily="34" charset="0"/>
                        </a:rPr>
                        <a:t>($ 327,232)</a:t>
                      </a:r>
                    </a:p>
                  </a:txBody>
                  <a:tcPr anchor="b">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a:solidFill>
                            <a:schemeClr val="tx1"/>
                          </a:solidFill>
                          <a:latin typeface="Segoe UI Semibold" panose="020B0702040204020203" pitchFamily="34" charset="0"/>
                        </a:rPr>
                        <a:t>$ 1,272,911</a:t>
                      </a:r>
                    </a:p>
                  </a:txBody>
                  <a:tcPr anchor="b">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2590978"/>
                  </a:ext>
                </a:extLst>
              </a:tr>
              <a:tr h="370840">
                <a:tc>
                  <a:txBody>
                    <a:bodyPr/>
                    <a:lstStyle/>
                    <a:p>
                      <a:pPr marL="346075" indent="-228600">
                        <a:buFont typeface="Arial" panose="020B0604020202020204" pitchFamily="34" charset="0"/>
                        <a:buChar char="•"/>
                        <a:tabLst/>
                      </a:pPr>
                      <a:endParaRPr lang="en-US" sz="2000" b="1" dirty="0">
                        <a:solidFill>
                          <a:schemeClr val="tx1"/>
                        </a:solidFill>
                        <a:latin typeface="Segoe UI Semibold" panose="020B0702040204020203" pitchFamily="34" charset="0"/>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a:solidFill>
                            <a:schemeClr val="tx1"/>
                          </a:solidFill>
                          <a:latin typeface="Segoe UI Semibold" panose="020B0702040204020203" pitchFamily="34" charset="0"/>
                        </a:rPr>
                        <a:t>(1.16 %)</a:t>
                      </a: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a:solidFill>
                            <a:schemeClr val="tx1"/>
                          </a:solidFill>
                          <a:latin typeface="Segoe UI Semibold" panose="020B0702040204020203" pitchFamily="34" charset="0"/>
                        </a:rPr>
                        <a:t>4.10 %</a:t>
                      </a: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417775"/>
                  </a:ext>
                </a:extLst>
              </a:tr>
              <a:tr h="370840">
                <a:tc>
                  <a:txBody>
                    <a:bodyPr/>
                    <a:lstStyle/>
                    <a:p>
                      <a:pPr marL="228600" indent="0">
                        <a:buFont typeface="Arial" panose="020B0604020202020204" pitchFamily="34" charset="0"/>
                        <a:buNone/>
                        <a:tabLst/>
                      </a:pPr>
                      <a:r>
                        <a:rPr lang="en-US" sz="2000" dirty="0">
                          <a:solidFill>
                            <a:schemeClr val="tx1"/>
                          </a:solidFill>
                          <a:latin typeface="Segoe UI Semibold" panose="020B0702040204020203" pitchFamily="34" charset="0"/>
                        </a:rPr>
                        <a:t>Total Revenue</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r">
                        <a:buFont typeface="Arial" panose="020B0604020202020204" pitchFamily="34" charset="0"/>
                        <a:buNone/>
                      </a:pPr>
                      <a:r>
                        <a:rPr lang="en-US" sz="2000" dirty="0">
                          <a:solidFill>
                            <a:schemeClr val="tx1"/>
                          </a:solidFill>
                          <a:latin typeface="Segoe UI Semibold" panose="020B0702040204020203" pitchFamily="34" charset="0"/>
                        </a:rPr>
                        <a:t>28,128,893</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r">
                        <a:buFont typeface="Arial" panose="020B0604020202020204" pitchFamily="34" charset="0"/>
                        <a:buNone/>
                      </a:pPr>
                      <a:r>
                        <a:rPr lang="en-US" sz="2000" dirty="0">
                          <a:solidFill>
                            <a:schemeClr val="tx1"/>
                          </a:solidFill>
                          <a:latin typeface="Segoe UI Semibold" panose="020B0702040204020203" pitchFamily="34" charset="0"/>
                        </a:rPr>
                        <a:t>31,023,878</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592745206"/>
                  </a:ext>
                </a:extLst>
              </a:tr>
              <a:tr h="370840">
                <a:tc>
                  <a:txBody>
                    <a:bodyPr/>
                    <a:lstStyle/>
                    <a:p>
                      <a:pPr marL="228600" indent="0">
                        <a:buFont typeface="Arial" panose="020B0604020202020204" pitchFamily="34" charset="0"/>
                        <a:buNone/>
                      </a:pPr>
                      <a:r>
                        <a:rPr lang="en-US" sz="2000" kern="1200" dirty="0">
                          <a:solidFill>
                            <a:schemeClr val="tx1"/>
                          </a:solidFill>
                          <a:latin typeface="Segoe UI Semibold" panose="020B0702040204020203" pitchFamily="34" charset="0"/>
                          <a:ea typeface="+mn-ea"/>
                          <a:cs typeface="+mn-cs"/>
                        </a:rPr>
                        <a:t>Total Expenses</a:t>
                      </a:r>
                    </a:p>
                  </a:txBody>
                  <a:tcPr>
                    <a:lnL>
                      <a:noFill/>
                    </a:lnL>
                    <a:lnR>
                      <a:noFill/>
                    </a:lnR>
                    <a:lnT>
                      <a:noFill/>
                    </a:lnT>
                    <a:lnB>
                      <a:noFill/>
                    </a:lnB>
                    <a:lnTlToBr w="12700" cmpd="sng">
                      <a:noFill/>
                      <a:prstDash val="solid"/>
                    </a:lnTlToBr>
                    <a:lnBlToTr w="12700" cmpd="sng">
                      <a:noFill/>
                      <a:prstDash val="solid"/>
                    </a:lnBlToTr>
                  </a:tcPr>
                </a:tc>
                <a:tc>
                  <a:txBody>
                    <a:bodyPr/>
                    <a:lstStyle/>
                    <a:p>
                      <a:pPr marL="0" indent="0" algn="r">
                        <a:buFont typeface="Arial" panose="020B0604020202020204" pitchFamily="34" charset="0"/>
                        <a:buNone/>
                      </a:pPr>
                      <a:r>
                        <a:rPr lang="en-US" sz="2000" dirty="0">
                          <a:solidFill>
                            <a:schemeClr val="tx1"/>
                          </a:solidFill>
                          <a:latin typeface="Segoe UI Semibold" panose="020B0702040204020203" pitchFamily="34" charset="0"/>
                        </a:rPr>
                        <a:t> 28,456,125</a:t>
                      </a:r>
                    </a:p>
                  </a:txBody>
                  <a:tcPr>
                    <a:lnL>
                      <a:noFill/>
                    </a:lnL>
                    <a:lnR>
                      <a:noFill/>
                    </a:lnR>
                    <a:lnT>
                      <a:noFill/>
                    </a:lnT>
                    <a:lnB>
                      <a:noFill/>
                    </a:lnB>
                    <a:lnTlToBr w="12700" cmpd="sng">
                      <a:noFill/>
                      <a:prstDash val="solid"/>
                    </a:lnTlToBr>
                    <a:lnBlToTr w="12700" cmpd="sng">
                      <a:noFill/>
                      <a:prstDash val="solid"/>
                    </a:lnBlToTr>
                  </a:tcPr>
                </a:tc>
                <a:tc>
                  <a:txBody>
                    <a:bodyPr/>
                    <a:lstStyle/>
                    <a:p>
                      <a:pPr marL="0" indent="0" algn="r">
                        <a:buFont typeface="Arial" panose="020B0604020202020204" pitchFamily="34" charset="0"/>
                        <a:buNone/>
                      </a:pPr>
                      <a:r>
                        <a:rPr lang="en-US" sz="2000" dirty="0">
                          <a:solidFill>
                            <a:schemeClr val="tx1"/>
                          </a:solidFill>
                          <a:latin typeface="Segoe UI Semibold" panose="020B0702040204020203" pitchFamily="34" charset="0"/>
                        </a:rPr>
                        <a:t>29,750,967</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4423687"/>
                  </a:ext>
                </a:extLst>
              </a:tr>
            </a:tbl>
          </a:graphicData>
        </a:graphic>
      </p:graphicFrame>
    </p:spTree>
    <p:extLst>
      <p:ext uri="{BB962C8B-B14F-4D97-AF65-F5344CB8AC3E}">
        <p14:creationId xmlns:p14="http://schemas.microsoft.com/office/powerpoint/2010/main" val="7283956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16336</TotalTime>
  <Words>1031</Words>
  <Application>Microsoft Office PowerPoint</Application>
  <PresentationFormat>On-screen Show (16:9)</PresentationFormat>
  <Paragraphs>185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Gill Sans MT</vt:lpstr>
      <vt:lpstr>Segoe UI Semibold</vt:lpstr>
      <vt:lpstr>Wingdings</vt:lpstr>
      <vt:lpstr>Mesh</vt:lpstr>
      <vt:lpstr>Article 20</vt:lpstr>
      <vt:lpstr>System Demand</vt:lpstr>
      <vt:lpstr>Light Plant Net Income</vt:lpstr>
      <vt:lpstr>Electricity Sales</vt:lpstr>
      <vt:lpstr>Power Cost Categories</vt:lpstr>
      <vt:lpstr>Power Generation Categories</vt:lpstr>
      <vt:lpstr>Operating Cost</vt:lpstr>
      <vt:lpstr>Capital Outlay</vt:lpstr>
      <vt:lpstr>Gross Margin</vt:lpstr>
      <vt:lpstr>Payment in Lieu of Taxes  </vt:lpstr>
      <vt:lpstr>Strategic Plan</vt:lpstr>
      <vt:lpstr> </vt:lpstr>
      <vt:lpstr>Internet Service Offering </vt:lpstr>
      <vt:lpstr>2020 Results</vt:lpstr>
      <vt:lpstr>Revenue Sources</vt:lpstr>
      <vt:lpstr>2021 Forecast Plans  </vt:lpstr>
      <vt:lpstr>Telecom Net Income (Loss)  </vt:lpstr>
      <vt:lpstr>Article 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Presentation Guidelines</dc:title>
  <dc:creator>Carmin Reiss</dc:creator>
  <cp:lastModifiedBy>David Wood</cp:lastModifiedBy>
  <cp:revision>256</cp:revision>
  <cp:lastPrinted>2021-05-11T19:30:22Z</cp:lastPrinted>
  <dcterms:created xsi:type="dcterms:W3CDTF">2018-11-06T01:42:37Z</dcterms:created>
  <dcterms:modified xsi:type="dcterms:W3CDTF">2021-05-11T23:04:37Z</dcterms:modified>
</cp:coreProperties>
</file>