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5157" r:id="rId2"/>
    <p:sldMasterId id="2147484805" r:id="rId3"/>
    <p:sldMasterId id="2147484793" r:id="rId4"/>
    <p:sldMasterId id="2147483768" r:id="rId5"/>
    <p:sldMasterId id="2147483756" r:id="rId6"/>
  </p:sldMasterIdLst>
  <p:notesMasterIdLst>
    <p:notesMasterId r:id="rId20"/>
  </p:notesMasterIdLst>
  <p:handoutMasterIdLst>
    <p:handoutMasterId r:id="rId21"/>
  </p:handoutMasterIdLst>
  <p:sldIdLst>
    <p:sldId id="257" r:id="rId7"/>
    <p:sldId id="268" r:id="rId8"/>
    <p:sldId id="260" r:id="rId9"/>
    <p:sldId id="261" r:id="rId10"/>
    <p:sldId id="263" r:id="rId11"/>
    <p:sldId id="264" r:id="rId12"/>
    <p:sldId id="265" r:id="rId13"/>
    <p:sldId id="266" r:id="rId14"/>
    <p:sldId id="280" r:id="rId15"/>
    <p:sldId id="281" r:id="rId16"/>
    <p:sldId id="282" r:id="rId17"/>
    <p:sldId id="283" r:id="rId18"/>
    <p:sldId id="284" r:id="rId19"/>
  </p:sldIdLst>
  <p:sldSz cx="9144000" cy="6858000" type="screen4x3"/>
  <p:notesSz cx="7053263" cy="9309100"/>
  <p:defaultTextStyle>
    <a:defPPr>
      <a:defRPr lang="en-US"/>
    </a:defPPr>
    <a:lvl1pPr algn="l" rtl="0" fontAlgn="base">
      <a:spcBef>
        <a:spcPct val="0"/>
      </a:spcBef>
      <a:spcAft>
        <a:spcPct val="0"/>
      </a:spcAft>
      <a:defRPr sz="2400" kern="1200">
        <a:solidFill>
          <a:schemeClr val="tx1"/>
        </a:solidFill>
        <a:latin typeface="Arial" charset="0"/>
        <a:ea typeface="+mn-ea"/>
        <a:cs typeface="Arial" charset="0"/>
      </a:defRPr>
    </a:lvl1pPr>
    <a:lvl2pPr marL="457200" algn="l" rtl="0" fontAlgn="base">
      <a:spcBef>
        <a:spcPct val="0"/>
      </a:spcBef>
      <a:spcAft>
        <a:spcPct val="0"/>
      </a:spcAft>
      <a:defRPr sz="2400" kern="1200">
        <a:solidFill>
          <a:schemeClr val="tx1"/>
        </a:solidFill>
        <a:latin typeface="Arial" charset="0"/>
        <a:ea typeface="+mn-ea"/>
        <a:cs typeface="Arial" charset="0"/>
      </a:defRPr>
    </a:lvl2pPr>
    <a:lvl3pPr marL="914400" algn="l" rtl="0" fontAlgn="base">
      <a:spcBef>
        <a:spcPct val="0"/>
      </a:spcBef>
      <a:spcAft>
        <a:spcPct val="0"/>
      </a:spcAft>
      <a:defRPr sz="2400" kern="1200">
        <a:solidFill>
          <a:schemeClr val="tx1"/>
        </a:solidFill>
        <a:latin typeface="Arial" charset="0"/>
        <a:ea typeface="+mn-ea"/>
        <a:cs typeface="Arial" charset="0"/>
      </a:defRPr>
    </a:lvl3pPr>
    <a:lvl4pPr marL="1371600" algn="l" rtl="0" fontAlgn="base">
      <a:spcBef>
        <a:spcPct val="0"/>
      </a:spcBef>
      <a:spcAft>
        <a:spcPct val="0"/>
      </a:spcAft>
      <a:defRPr sz="2400" kern="1200">
        <a:solidFill>
          <a:schemeClr val="tx1"/>
        </a:solidFill>
        <a:latin typeface="Arial" charset="0"/>
        <a:ea typeface="+mn-ea"/>
        <a:cs typeface="Arial" charset="0"/>
      </a:defRPr>
    </a:lvl4pPr>
    <a:lvl5pPr marL="1828800" algn="l" rtl="0" fontAlgn="base">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741" autoAdjust="0"/>
    <p:restoredTop sz="86486" autoAdjust="0"/>
  </p:normalViewPr>
  <p:slideViewPr>
    <p:cSldViewPr>
      <p:cViewPr varScale="1">
        <p:scale>
          <a:sx n="96" d="100"/>
          <a:sy n="96" d="100"/>
        </p:scale>
        <p:origin x="214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7" d="100"/>
          <a:sy n="87" d="100"/>
        </p:scale>
        <p:origin x="-3780" y="-78"/>
      </p:cViewPr>
      <p:guideLst>
        <p:guide orient="horz" pos="2932"/>
        <p:guide pos="22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
            <a:ext cx="3057053" cy="465773"/>
          </a:xfrm>
          <a:prstGeom prst="rect">
            <a:avLst/>
          </a:prstGeom>
          <a:noFill/>
          <a:ln w="9525">
            <a:noFill/>
            <a:miter lim="800000"/>
            <a:headEnd/>
            <a:tailEnd/>
          </a:ln>
          <a:effectLst/>
        </p:spPr>
        <p:txBody>
          <a:bodyPr vert="horz" wrap="square" lIns="19108" tIns="0" rIns="19108" bIns="0" numCol="1" anchor="t" anchorCtr="0" compatLnSpc="1">
            <a:prstTxWarp prst="textNoShape">
              <a:avLst/>
            </a:prstTxWarp>
          </a:bodyPr>
          <a:lstStyle>
            <a:lvl1pPr eaLnBrk="0" hangingPunct="0">
              <a:defRPr sz="1000" i="1">
                <a:latin typeface="Times New Roman" charset="0"/>
                <a:cs typeface="+mn-cs"/>
              </a:defRPr>
            </a:lvl1pPr>
          </a:lstStyle>
          <a:p>
            <a:pPr>
              <a:defRPr/>
            </a:pPr>
            <a:endParaRPr lang="en-US"/>
          </a:p>
        </p:txBody>
      </p:sp>
      <p:sp>
        <p:nvSpPr>
          <p:cNvPr id="3076" name="Rectangle 4"/>
          <p:cNvSpPr>
            <a:spLocks noGrp="1" noChangeArrowheads="1"/>
          </p:cNvSpPr>
          <p:nvPr>
            <p:ph type="ftr" sz="quarter" idx="2"/>
          </p:nvPr>
        </p:nvSpPr>
        <p:spPr bwMode="auto">
          <a:xfrm>
            <a:off x="0" y="8843329"/>
            <a:ext cx="3057053" cy="465772"/>
          </a:xfrm>
          <a:prstGeom prst="rect">
            <a:avLst/>
          </a:prstGeom>
          <a:noFill/>
          <a:ln w="9525">
            <a:noFill/>
            <a:miter lim="800000"/>
            <a:headEnd/>
            <a:tailEnd/>
          </a:ln>
          <a:effectLst/>
        </p:spPr>
        <p:txBody>
          <a:bodyPr vert="horz" wrap="square" lIns="19108" tIns="0" rIns="19108" bIns="0" numCol="1" anchor="b" anchorCtr="0" compatLnSpc="1">
            <a:prstTxWarp prst="textNoShape">
              <a:avLst/>
            </a:prstTxWarp>
          </a:bodyPr>
          <a:lstStyle>
            <a:lvl1pPr eaLnBrk="0" hangingPunct="0">
              <a:defRPr sz="1000" i="1">
                <a:latin typeface="Times New Roman" charset="0"/>
                <a:cs typeface="+mn-cs"/>
              </a:defRPr>
            </a:lvl1pPr>
          </a:lstStyle>
          <a:p>
            <a:pPr>
              <a:defRPr/>
            </a:pPr>
            <a:endParaRPr lang="en-US"/>
          </a:p>
        </p:txBody>
      </p:sp>
      <p:sp>
        <p:nvSpPr>
          <p:cNvPr id="3077" name="Rectangle 5"/>
          <p:cNvSpPr>
            <a:spLocks noGrp="1" noChangeArrowheads="1"/>
          </p:cNvSpPr>
          <p:nvPr>
            <p:ph type="sldNum" sz="quarter" idx="3"/>
          </p:nvPr>
        </p:nvSpPr>
        <p:spPr bwMode="auto">
          <a:xfrm>
            <a:off x="3996212" y="8843329"/>
            <a:ext cx="3057053" cy="465772"/>
          </a:xfrm>
          <a:prstGeom prst="rect">
            <a:avLst/>
          </a:prstGeom>
          <a:noFill/>
          <a:ln w="9525">
            <a:noFill/>
            <a:miter lim="800000"/>
            <a:headEnd/>
            <a:tailEnd/>
          </a:ln>
          <a:effectLst/>
        </p:spPr>
        <p:txBody>
          <a:bodyPr vert="horz" wrap="square" lIns="19108" tIns="0" rIns="19108" bIns="0" numCol="1" anchor="b" anchorCtr="0" compatLnSpc="1">
            <a:prstTxWarp prst="textNoShape">
              <a:avLst/>
            </a:prstTxWarp>
          </a:bodyPr>
          <a:lstStyle>
            <a:lvl1pPr algn="r" eaLnBrk="0" hangingPunct="0">
              <a:defRPr sz="1000" i="1">
                <a:latin typeface="Times New Roman" charset="0"/>
                <a:cs typeface="+mn-cs"/>
              </a:defRPr>
            </a:lvl1pPr>
          </a:lstStyle>
          <a:p>
            <a:pPr>
              <a:defRPr/>
            </a:pPr>
            <a:fld id="{0FD5395D-CAF0-4657-9E60-AFCB508A2E79}" type="slidenum">
              <a:rPr lang="en-US"/>
              <a:pPr>
                <a:defRPr/>
              </a:pPr>
              <a:t>‹#›</a:t>
            </a:fld>
            <a:endParaRPr lang="en-US"/>
          </a:p>
        </p:txBody>
      </p:sp>
      <p:sp>
        <p:nvSpPr>
          <p:cNvPr id="2" name="Date Placeholder 1"/>
          <p:cNvSpPr>
            <a:spLocks noGrp="1"/>
          </p:cNvSpPr>
          <p:nvPr>
            <p:ph type="dt" sz="quarter" idx="1"/>
          </p:nvPr>
        </p:nvSpPr>
        <p:spPr>
          <a:xfrm>
            <a:off x="3994614" y="1"/>
            <a:ext cx="3057053" cy="465773"/>
          </a:xfrm>
          <a:prstGeom prst="rect">
            <a:avLst/>
          </a:prstGeom>
        </p:spPr>
        <p:txBody>
          <a:bodyPr vert="horz" lIns="90012" tIns="45005" rIns="90012" bIns="45005" rtlCol="0"/>
          <a:lstStyle>
            <a:lvl1pPr algn="r">
              <a:defRPr sz="1200"/>
            </a:lvl1pPr>
          </a:lstStyle>
          <a:p>
            <a:pPr>
              <a:defRPr/>
            </a:pPr>
            <a:r>
              <a:rPr lang="en-US"/>
              <a:t>11/22/2021</a:t>
            </a:r>
          </a:p>
        </p:txBody>
      </p:sp>
    </p:spTree>
    <p:extLst>
      <p:ext uri="{BB962C8B-B14F-4D97-AF65-F5344CB8AC3E}">
        <p14:creationId xmlns:p14="http://schemas.microsoft.com/office/powerpoint/2010/main" val="1498202178"/>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1"/>
            <a:ext cx="3057053" cy="465773"/>
          </a:xfrm>
          <a:prstGeom prst="rect">
            <a:avLst/>
          </a:prstGeom>
          <a:noFill/>
          <a:ln w="9525">
            <a:noFill/>
            <a:miter lim="800000"/>
            <a:headEnd/>
            <a:tailEnd/>
          </a:ln>
          <a:effectLst/>
        </p:spPr>
        <p:txBody>
          <a:bodyPr vert="horz" wrap="square" lIns="19108" tIns="0" rIns="19108" bIns="0" numCol="1" anchor="t" anchorCtr="0" compatLnSpc="1">
            <a:prstTxWarp prst="textNoShape">
              <a:avLst/>
            </a:prstTxWarp>
          </a:bodyPr>
          <a:lstStyle>
            <a:lvl1pPr eaLnBrk="0" hangingPunct="0">
              <a:defRPr sz="1000" i="1">
                <a:latin typeface="Times New Roman" charset="0"/>
                <a:cs typeface="+mn-cs"/>
              </a:defRPr>
            </a:lvl1pPr>
          </a:lstStyle>
          <a:p>
            <a:pPr>
              <a:defRPr/>
            </a:pPr>
            <a:endParaRPr lang="en-US"/>
          </a:p>
        </p:txBody>
      </p:sp>
      <p:sp>
        <p:nvSpPr>
          <p:cNvPr id="2051" name="Rectangle 3"/>
          <p:cNvSpPr>
            <a:spLocks noGrp="1" noChangeArrowheads="1"/>
          </p:cNvSpPr>
          <p:nvPr>
            <p:ph type="dt" idx="1"/>
          </p:nvPr>
        </p:nvSpPr>
        <p:spPr bwMode="auto">
          <a:xfrm>
            <a:off x="3996212" y="1"/>
            <a:ext cx="3057053" cy="465773"/>
          </a:xfrm>
          <a:prstGeom prst="rect">
            <a:avLst/>
          </a:prstGeom>
          <a:noFill/>
          <a:ln w="9525">
            <a:noFill/>
            <a:miter lim="800000"/>
            <a:headEnd/>
            <a:tailEnd/>
          </a:ln>
          <a:effectLst/>
        </p:spPr>
        <p:txBody>
          <a:bodyPr vert="horz" wrap="square" lIns="19108" tIns="0" rIns="19108" bIns="0" numCol="1" anchor="t" anchorCtr="0" compatLnSpc="1">
            <a:prstTxWarp prst="textNoShape">
              <a:avLst/>
            </a:prstTxWarp>
          </a:bodyPr>
          <a:lstStyle>
            <a:lvl1pPr algn="r" eaLnBrk="0" hangingPunct="0">
              <a:defRPr sz="1000" i="1">
                <a:latin typeface="Times New Roman" charset="0"/>
                <a:cs typeface="+mn-cs"/>
              </a:defRPr>
            </a:lvl1pPr>
          </a:lstStyle>
          <a:p>
            <a:pPr>
              <a:defRPr/>
            </a:pPr>
            <a:r>
              <a:rPr lang="en-US"/>
              <a:t>11/22/2021</a:t>
            </a:r>
          </a:p>
        </p:txBody>
      </p:sp>
      <p:sp>
        <p:nvSpPr>
          <p:cNvPr id="2052" name="Rectangle 4"/>
          <p:cNvSpPr>
            <a:spLocks noGrp="1" noChangeArrowheads="1"/>
          </p:cNvSpPr>
          <p:nvPr>
            <p:ph type="ftr" sz="quarter" idx="4"/>
          </p:nvPr>
        </p:nvSpPr>
        <p:spPr bwMode="auto">
          <a:xfrm>
            <a:off x="0" y="8843329"/>
            <a:ext cx="3057053" cy="465772"/>
          </a:xfrm>
          <a:prstGeom prst="rect">
            <a:avLst/>
          </a:prstGeom>
          <a:noFill/>
          <a:ln w="9525">
            <a:noFill/>
            <a:miter lim="800000"/>
            <a:headEnd/>
            <a:tailEnd/>
          </a:ln>
          <a:effectLst/>
        </p:spPr>
        <p:txBody>
          <a:bodyPr vert="horz" wrap="square" lIns="19108" tIns="0" rIns="19108" bIns="0" numCol="1" anchor="b" anchorCtr="0" compatLnSpc="1">
            <a:prstTxWarp prst="textNoShape">
              <a:avLst/>
            </a:prstTxWarp>
          </a:bodyPr>
          <a:lstStyle>
            <a:lvl1pPr eaLnBrk="0" hangingPunct="0">
              <a:defRPr sz="1000" i="1">
                <a:latin typeface="Times New Roman" charset="0"/>
                <a:cs typeface="+mn-cs"/>
              </a:defRPr>
            </a:lvl1pPr>
          </a:lstStyle>
          <a:p>
            <a:pPr>
              <a:defRPr/>
            </a:pPr>
            <a:endParaRPr lang="en-US"/>
          </a:p>
        </p:txBody>
      </p:sp>
      <p:sp>
        <p:nvSpPr>
          <p:cNvPr id="2053" name="Rectangle 5"/>
          <p:cNvSpPr>
            <a:spLocks noGrp="1" noChangeArrowheads="1"/>
          </p:cNvSpPr>
          <p:nvPr>
            <p:ph type="sldNum" sz="quarter" idx="5"/>
          </p:nvPr>
        </p:nvSpPr>
        <p:spPr bwMode="auto">
          <a:xfrm>
            <a:off x="3996212" y="8843329"/>
            <a:ext cx="3057053" cy="465772"/>
          </a:xfrm>
          <a:prstGeom prst="rect">
            <a:avLst/>
          </a:prstGeom>
          <a:noFill/>
          <a:ln w="9525">
            <a:noFill/>
            <a:miter lim="800000"/>
            <a:headEnd/>
            <a:tailEnd/>
          </a:ln>
          <a:effectLst/>
        </p:spPr>
        <p:txBody>
          <a:bodyPr vert="horz" wrap="square" lIns="19108" tIns="0" rIns="19108" bIns="0" numCol="1" anchor="b" anchorCtr="0" compatLnSpc="1">
            <a:prstTxWarp prst="textNoShape">
              <a:avLst/>
            </a:prstTxWarp>
          </a:bodyPr>
          <a:lstStyle>
            <a:lvl1pPr algn="r" eaLnBrk="0" hangingPunct="0">
              <a:defRPr sz="1000" i="1">
                <a:latin typeface="Times New Roman" charset="0"/>
                <a:cs typeface="+mn-cs"/>
              </a:defRPr>
            </a:lvl1pPr>
          </a:lstStyle>
          <a:p>
            <a:pPr>
              <a:defRPr/>
            </a:pPr>
            <a:fld id="{3D593C61-EBBE-4D3E-B0EB-810C41EC6671}" type="slidenum">
              <a:rPr lang="en-US"/>
              <a:pPr>
                <a:defRPr/>
              </a:pPr>
              <a:t>‹#›</a:t>
            </a:fld>
            <a:endParaRPr lang="en-US"/>
          </a:p>
        </p:txBody>
      </p:sp>
      <p:sp>
        <p:nvSpPr>
          <p:cNvPr id="2054" name="Rectangle 6"/>
          <p:cNvSpPr>
            <a:spLocks noGrp="1" noChangeArrowheads="1"/>
          </p:cNvSpPr>
          <p:nvPr>
            <p:ph type="body" sz="quarter" idx="3"/>
          </p:nvPr>
        </p:nvSpPr>
        <p:spPr bwMode="auto">
          <a:xfrm>
            <a:off x="937561" y="4422460"/>
            <a:ext cx="5174948" cy="4188778"/>
          </a:xfrm>
          <a:prstGeom prst="rect">
            <a:avLst/>
          </a:prstGeom>
          <a:noFill/>
          <a:ln w="9525">
            <a:noFill/>
            <a:miter lim="800000"/>
            <a:headEnd/>
            <a:tailEnd/>
          </a:ln>
          <a:effectLst/>
        </p:spPr>
        <p:txBody>
          <a:bodyPr vert="horz" wrap="square" lIns="92357" tIns="46179" rIns="92357" bIns="4617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1751" name="Rectangle 7"/>
          <p:cNvSpPr>
            <a:spLocks noGrp="1" noRot="1" noChangeAspect="1" noChangeArrowheads="1" noTextEdit="1"/>
          </p:cNvSpPr>
          <p:nvPr>
            <p:ph type="sldImg" idx="2"/>
          </p:nvPr>
        </p:nvSpPr>
        <p:spPr bwMode="auto">
          <a:xfrm>
            <a:off x="1208088" y="704850"/>
            <a:ext cx="4637087" cy="347821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347848200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itchFamily="18" charset="0"/>
            </a:endParaRPr>
          </a:p>
        </p:txBody>
      </p:sp>
      <p:sp>
        <p:nvSpPr>
          <p:cNvPr id="4" name="Slide Number Placeholder 3"/>
          <p:cNvSpPr>
            <a:spLocks noGrp="1"/>
          </p:cNvSpPr>
          <p:nvPr>
            <p:ph type="sldNum" sz="quarter" idx="5"/>
          </p:nvPr>
        </p:nvSpPr>
        <p:spPr/>
        <p:txBody>
          <a:bodyPr/>
          <a:lstStyle/>
          <a:p>
            <a:pPr>
              <a:defRPr/>
            </a:pPr>
            <a:fld id="{59398A8C-18AE-4968-B118-6878C434B710}" type="slidenum">
              <a:rPr lang="en-US" smtClean="0"/>
              <a:pPr>
                <a:defRPr/>
              </a:pPr>
              <a:t>1</a:t>
            </a:fld>
            <a:endParaRPr lang="en-US"/>
          </a:p>
        </p:txBody>
      </p:sp>
      <p:sp>
        <p:nvSpPr>
          <p:cNvPr id="2" name="Date Placeholder 1"/>
          <p:cNvSpPr>
            <a:spLocks noGrp="1"/>
          </p:cNvSpPr>
          <p:nvPr>
            <p:ph type="dt" sz="quarter" idx="1"/>
          </p:nvPr>
        </p:nvSpPr>
        <p:spPr/>
        <p:txBody>
          <a:bodyPr/>
          <a:lstStyle/>
          <a:p>
            <a:pPr>
              <a:defRPr/>
            </a:pPr>
            <a:r>
              <a:rPr lang="en-US"/>
              <a:t>11/22/2021</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itchFamily="18" charset="0"/>
            </a:endParaRPr>
          </a:p>
        </p:txBody>
      </p:sp>
      <p:sp>
        <p:nvSpPr>
          <p:cNvPr id="5" name="Slide Number Placeholder 4"/>
          <p:cNvSpPr>
            <a:spLocks noGrp="1"/>
          </p:cNvSpPr>
          <p:nvPr>
            <p:ph type="sldNum" sz="quarter" idx="5"/>
          </p:nvPr>
        </p:nvSpPr>
        <p:spPr/>
        <p:txBody>
          <a:bodyPr/>
          <a:lstStyle/>
          <a:p>
            <a:pPr>
              <a:defRPr/>
            </a:pPr>
            <a:fld id="{A641F44A-8590-45D8-893A-57183F789B37}" type="slidenum">
              <a:rPr lang="en-US" smtClean="0"/>
              <a:pPr>
                <a:defRPr/>
              </a:pPr>
              <a:t>2</a:t>
            </a:fld>
            <a:endParaRPr lang="en-US"/>
          </a:p>
        </p:txBody>
      </p:sp>
      <p:sp>
        <p:nvSpPr>
          <p:cNvPr id="6" name="Date Placeholder 5"/>
          <p:cNvSpPr>
            <a:spLocks noGrp="1"/>
          </p:cNvSpPr>
          <p:nvPr>
            <p:ph type="dt" sz="quarter" idx="1"/>
          </p:nvPr>
        </p:nvSpPr>
        <p:spPr/>
        <p:txBody>
          <a:bodyPr/>
          <a:lstStyle/>
          <a:p>
            <a:pPr>
              <a:defRPr/>
            </a:pPr>
            <a:r>
              <a:rPr lang="en-US"/>
              <a:t>11/22/2021</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r>
              <a:rPr lang="en-US"/>
              <a:t>11/22/2021</a:t>
            </a:r>
          </a:p>
        </p:txBody>
      </p:sp>
      <p:sp>
        <p:nvSpPr>
          <p:cNvPr id="5" name="Slide Number Placeholder 4"/>
          <p:cNvSpPr>
            <a:spLocks noGrp="1"/>
          </p:cNvSpPr>
          <p:nvPr>
            <p:ph type="sldNum" sz="quarter" idx="5"/>
          </p:nvPr>
        </p:nvSpPr>
        <p:spPr/>
        <p:txBody>
          <a:bodyPr/>
          <a:lstStyle/>
          <a:p>
            <a:pPr>
              <a:defRPr/>
            </a:pPr>
            <a:fld id="{3D593C61-EBBE-4D3E-B0EB-810C41EC6671}" type="slidenum">
              <a:rPr lang="en-US" smtClean="0"/>
              <a:pPr>
                <a:defRPr/>
              </a:pPr>
              <a:t>3</a:t>
            </a:fld>
            <a:endParaRPr lang="en-US"/>
          </a:p>
        </p:txBody>
      </p:sp>
    </p:spTree>
    <p:extLst>
      <p:ext uri="{BB962C8B-B14F-4D97-AF65-F5344CB8AC3E}">
        <p14:creationId xmlns:p14="http://schemas.microsoft.com/office/powerpoint/2010/main" val="384980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r>
              <a:rPr lang="en-US"/>
              <a:t>11/22/2021</a:t>
            </a:r>
          </a:p>
        </p:txBody>
      </p:sp>
      <p:sp>
        <p:nvSpPr>
          <p:cNvPr id="5" name="Slide Number Placeholder 4"/>
          <p:cNvSpPr>
            <a:spLocks noGrp="1"/>
          </p:cNvSpPr>
          <p:nvPr>
            <p:ph type="sldNum" sz="quarter" idx="5"/>
          </p:nvPr>
        </p:nvSpPr>
        <p:spPr/>
        <p:txBody>
          <a:bodyPr/>
          <a:lstStyle/>
          <a:p>
            <a:pPr>
              <a:defRPr/>
            </a:pPr>
            <a:fld id="{3D593C61-EBBE-4D3E-B0EB-810C41EC6671}" type="slidenum">
              <a:rPr lang="en-US" smtClean="0"/>
              <a:pPr>
                <a:defRPr/>
              </a:pPr>
              <a:t>4</a:t>
            </a:fld>
            <a:endParaRPr lang="en-US"/>
          </a:p>
        </p:txBody>
      </p:sp>
    </p:spTree>
    <p:extLst>
      <p:ext uri="{BB962C8B-B14F-4D97-AF65-F5344CB8AC3E}">
        <p14:creationId xmlns:p14="http://schemas.microsoft.com/office/powerpoint/2010/main" val="4236336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r>
              <a:rPr lang="en-US"/>
              <a:t>11/22/2021</a:t>
            </a:r>
          </a:p>
        </p:txBody>
      </p:sp>
      <p:sp>
        <p:nvSpPr>
          <p:cNvPr id="5" name="Slide Number Placeholder 4"/>
          <p:cNvSpPr>
            <a:spLocks noGrp="1"/>
          </p:cNvSpPr>
          <p:nvPr>
            <p:ph type="sldNum" sz="quarter" idx="5"/>
          </p:nvPr>
        </p:nvSpPr>
        <p:spPr/>
        <p:txBody>
          <a:bodyPr/>
          <a:lstStyle/>
          <a:p>
            <a:pPr>
              <a:defRPr/>
            </a:pPr>
            <a:fld id="{3D593C61-EBBE-4D3E-B0EB-810C41EC6671}" type="slidenum">
              <a:rPr lang="en-US" smtClean="0"/>
              <a:pPr>
                <a:defRPr/>
              </a:pPr>
              <a:t>5</a:t>
            </a:fld>
            <a:endParaRPr lang="en-US"/>
          </a:p>
        </p:txBody>
      </p:sp>
    </p:spTree>
    <p:extLst>
      <p:ext uri="{BB962C8B-B14F-4D97-AF65-F5344CB8AC3E}">
        <p14:creationId xmlns:p14="http://schemas.microsoft.com/office/powerpoint/2010/main" val="30389428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pPr>
              <a:defRPr/>
            </a:pPr>
            <a:r>
              <a:rPr lang="en-US"/>
              <a:t>11/22/2021</a:t>
            </a:r>
          </a:p>
        </p:txBody>
      </p:sp>
      <p:sp>
        <p:nvSpPr>
          <p:cNvPr id="5" name="Slide Number Placeholder 4"/>
          <p:cNvSpPr>
            <a:spLocks noGrp="1"/>
          </p:cNvSpPr>
          <p:nvPr>
            <p:ph type="sldNum" sz="quarter" idx="11"/>
          </p:nvPr>
        </p:nvSpPr>
        <p:spPr/>
        <p:txBody>
          <a:bodyPr/>
          <a:lstStyle/>
          <a:p>
            <a:pPr>
              <a:defRPr/>
            </a:pPr>
            <a:fld id="{3D593C61-EBBE-4D3E-B0EB-810C41EC6671}" type="slidenum">
              <a:rPr lang="en-US" smtClean="0"/>
              <a:pPr>
                <a:defRPr/>
              </a:pPr>
              <a:t>7</a:t>
            </a:fld>
            <a:endParaRPr lang="en-US"/>
          </a:p>
        </p:txBody>
      </p:sp>
    </p:spTree>
    <p:extLst>
      <p:ext uri="{BB962C8B-B14F-4D97-AF65-F5344CB8AC3E}">
        <p14:creationId xmlns:p14="http://schemas.microsoft.com/office/powerpoint/2010/main" val="21213512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r>
              <a:rPr lang="en-US"/>
              <a:t>11/22/2021</a:t>
            </a:r>
          </a:p>
        </p:txBody>
      </p:sp>
      <p:sp>
        <p:nvSpPr>
          <p:cNvPr id="5" name="Slide Number Placeholder 4"/>
          <p:cNvSpPr>
            <a:spLocks noGrp="1"/>
          </p:cNvSpPr>
          <p:nvPr>
            <p:ph type="sldNum" sz="quarter" idx="5"/>
          </p:nvPr>
        </p:nvSpPr>
        <p:spPr/>
        <p:txBody>
          <a:bodyPr/>
          <a:lstStyle/>
          <a:p>
            <a:pPr>
              <a:defRPr/>
            </a:pPr>
            <a:fld id="{3D593C61-EBBE-4D3E-B0EB-810C41EC6671}" type="slidenum">
              <a:rPr lang="en-US" smtClean="0"/>
              <a:pPr>
                <a:defRPr/>
              </a:pPr>
              <a:t>9</a:t>
            </a:fld>
            <a:endParaRPr lang="en-US"/>
          </a:p>
        </p:txBody>
      </p:sp>
    </p:spTree>
    <p:extLst>
      <p:ext uri="{BB962C8B-B14F-4D97-AF65-F5344CB8AC3E}">
        <p14:creationId xmlns:p14="http://schemas.microsoft.com/office/powerpoint/2010/main" val="20388737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r>
              <a:rPr lang="en-US"/>
              <a:t>11/22/2021</a:t>
            </a:r>
          </a:p>
        </p:txBody>
      </p:sp>
      <p:sp>
        <p:nvSpPr>
          <p:cNvPr id="5" name="Slide Number Placeholder 4"/>
          <p:cNvSpPr>
            <a:spLocks noGrp="1"/>
          </p:cNvSpPr>
          <p:nvPr>
            <p:ph type="sldNum" sz="quarter" idx="5"/>
          </p:nvPr>
        </p:nvSpPr>
        <p:spPr/>
        <p:txBody>
          <a:bodyPr/>
          <a:lstStyle/>
          <a:p>
            <a:pPr>
              <a:defRPr/>
            </a:pPr>
            <a:fld id="{3D593C61-EBBE-4D3E-B0EB-810C41EC6671}" type="slidenum">
              <a:rPr lang="en-US" smtClean="0"/>
              <a:pPr>
                <a:defRPr/>
              </a:pPr>
              <a:t>10</a:t>
            </a:fld>
            <a:endParaRPr lang="en-US"/>
          </a:p>
        </p:txBody>
      </p:sp>
    </p:spTree>
    <p:extLst>
      <p:ext uri="{BB962C8B-B14F-4D97-AF65-F5344CB8AC3E}">
        <p14:creationId xmlns:p14="http://schemas.microsoft.com/office/powerpoint/2010/main" val="4343052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r>
              <a:rPr lang="en-US"/>
              <a:t>11/22/2021</a:t>
            </a:r>
          </a:p>
        </p:txBody>
      </p:sp>
      <p:sp>
        <p:nvSpPr>
          <p:cNvPr id="5" name="Slide Number Placeholder 4"/>
          <p:cNvSpPr>
            <a:spLocks noGrp="1"/>
          </p:cNvSpPr>
          <p:nvPr>
            <p:ph type="sldNum" sz="quarter" idx="5"/>
          </p:nvPr>
        </p:nvSpPr>
        <p:spPr/>
        <p:txBody>
          <a:bodyPr/>
          <a:lstStyle/>
          <a:p>
            <a:pPr>
              <a:defRPr/>
            </a:pPr>
            <a:fld id="{3D593C61-EBBE-4D3E-B0EB-810C41EC6671}" type="slidenum">
              <a:rPr lang="en-US" smtClean="0"/>
              <a:pPr>
                <a:defRPr/>
              </a:pPr>
              <a:t>11</a:t>
            </a:fld>
            <a:endParaRPr lang="en-US"/>
          </a:p>
        </p:txBody>
      </p:sp>
    </p:spTree>
    <p:extLst>
      <p:ext uri="{BB962C8B-B14F-4D97-AF65-F5344CB8AC3E}">
        <p14:creationId xmlns:p14="http://schemas.microsoft.com/office/powerpoint/2010/main" val="31120313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Freeform 1028"/>
          <p:cNvSpPr>
            <a:spLocks/>
          </p:cNvSpPr>
          <p:nvPr/>
        </p:nvSpPr>
        <p:spPr bwMode="auto">
          <a:xfrm>
            <a:off x="-317500" y="730250"/>
            <a:ext cx="9755188" cy="3175"/>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l="1579" t="9125" r="81580" b="3285"/>
          <a:stretch>
            <a:fillRect/>
          </a:stretch>
        </p:blipFill>
        <p:spPr bwMode="auto">
          <a:xfrm>
            <a:off x="228600" y="42863"/>
            <a:ext cx="685800"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6096000" y="6248400"/>
            <a:ext cx="26558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64" tIns="46033" rIns="92064" bIns="46033">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defRPr/>
            </a:pPr>
            <a:r>
              <a:rPr lang="en-US" altLang="en-US" sz="1400" b="1">
                <a:solidFill>
                  <a:srgbClr val="0000FF"/>
                </a:solidFill>
              </a:rPr>
              <a:t>Concord Board of Assessors</a:t>
            </a:r>
          </a:p>
        </p:txBody>
      </p:sp>
      <p:sp>
        <p:nvSpPr>
          <p:cNvPr id="7" name="Freeform 25"/>
          <p:cNvSpPr>
            <a:spLocks/>
          </p:cNvSpPr>
          <p:nvPr userDrawn="1"/>
        </p:nvSpPr>
        <p:spPr bwMode="auto">
          <a:xfrm flipV="1">
            <a:off x="-304800" y="6384925"/>
            <a:ext cx="6248400" cy="46038"/>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 name="Freeform 14"/>
          <p:cNvSpPr>
            <a:spLocks/>
          </p:cNvSpPr>
          <p:nvPr userDrawn="1"/>
        </p:nvSpPr>
        <p:spPr bwMode="auto">
          <a:xfrm flipV="1">
            <a:off x="8763000" y="6248400"/>
            <a:ext cx="914400" cy="182563"/>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 name="Rectangle 24"/>
          <p:cNvSpPr>
            <a:spLocks noChangeArrowheads="1"/>
          </p:cNvSpPr>
          <p:nvPr userDrawn="1"/>
        </p:nvSpPr>
        <p:spPr bwMode="auto">
          <a:xfrm>
            <a:off x="247650" y="6477001"/>
            <a:ext cx="666750" cy="380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64" tIns="46033" rIns="92064" bIns="46033" anchor="ct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a:defRPr/>
            </a:pPr>
            <a:r>
              <a:rPr lang="en-US" altLang="en-US" sz="1000" b="1" dirty="0"/>
              <a:t>BOA </a:t>
            </a:r>
            <a:fld id="{BC04DEBB-2716-4F45-960C-EC6045D3A147}" type="slidenum">
              <a:rPr lang="en-US" altLang="en-US" sz="1000" b="1" smtClean="0"/>
              <a:pPr algn="ctr">
                <a:defRPr/>
              </a:pPr>
              <a:t>‹#›</a:t>
            </a:fld>
            <a:endParaRPr lang="en-US" altLang="en-US" sz="1000" b="1" dirty="0"/>
          </a:p>
          <a:p>
            <a:pPr algn="ctr">
              <a:defRPr/>
            </a:pPr>
            <a:r>
              <a:rPr lang="en-US" altLang="en-US" sz="1000" b="1" dirty="0"/>
              <a:t>11/22/2021</a:t>
            </a:r>
          </a:p>
        </p:txBody>
      </p:sp>
      <p:sp>
        <p:nvSpPr>
          <p:cNvPr id="6202" name="Rectangle 1082"/>
          <p:cNvSpPr>
            <a:spLocks noGrp="1" noChangeArrowheads="1"/>
          </p:cNvSpPr>
          <p:nvPr>
            <p:ph type="subTitle" sz="quarter" idx="1"/>
          </p:nvPr>
        </p:nvSpPr>
        <p:spPr>
          <a:xfrm>
            <a:off x="1371600" y="3429000"/>
            <a:ext cx="6400800" cy="1752600"/>
          </a:xfrm>
          <a:ln w="12700">
            <a:headEnd type="none" w="sm" len="sm"/>
            <a:tailEnd type="none" w="sm" len="sm"/>
          </a:ln>
        </p:spPr>
        <p:txBody>
          <a:bodyPr lIns="91440" tIns="45720" rIns="91440" bIns="45720"/>
          <a:lstStyle>
            <a:lvl1pPr marL="0" indent="0" algn="ctr">
              <a:lnSpc>
                <a:spcPct val="100000"/>
              </a:lnSpc>
              <a:spcBef>
                <a:spcPct val="50000"/>
              </a:spcBef>
              <a:spcAft>
                <a:spcPct val="50000"/>
              </a:spcAft>
              <a:buFontTx/>
              <a:buNone/>
              <a:defRPr sz="2200"/>
            </a:lvl1pPr>
          </a:lstStyle>
          <a:p>
            <a:r>
              <a:rPr lang="en-US" dirty="0"/>
              <a:t>Click to edit Master subtitle style</a:t>
            </a:r>
          </a:p>
        </p:txBody>
      </p:sp>
    </p:spTree>
    <p:extLst>
      <p:ext uri="{BB962C8B-B14F-4D97-AF65-F5344CB8AC3E}">
        <p14:creationId xmlns:p14="http://schemas.microsoft.com/office/powerpoint/2010/main" val="608694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435608"/>
            <a:ext cx="5486400" cy="32887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57607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00274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474534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1435608"/>
            <a:ext cx="1943100" cy="4114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1435608"/>
            <a:ext cx="5676900" cy="4114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488123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36981509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4065912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17233298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2224101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14704060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42424390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1665992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7501758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36372964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21394079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3858583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40902490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A4E1F13-44F2-4AED-8A41-C049EFD6F579}" type="slidenum">
              <a:rPr lang="en-US"/>
              <a:pPr>
                <a:defRPr/>
              </a:pPr>
              <a:t>‹#›</a:t>
            </a:fld>
            <a:endParaRPr lang="en-US"/>
          </a:p>
        </p:txBody>
      </p:sp>
    </p:spTree>
    <p:extLst>
      <p:ext uri="{BB962C8B-B14F-4D97-AF65-F5344CB8AC3E}">
        <p14:creationId xmlns:p14="http://schemas.microsoft.com/office/powerpoint/2010/main" val="561829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BC5007-DD3A-493B-B9D7-6C714AF0062C}" type="slidenum">
              <a:rPr lang="en-US"/>
              <a:pPr>
                <a:defRPr/>
              </a:pPr>
              <a:t>‹#›</a:t>
            </a:fld>
            <a:endParaRPr lang="en-US"/>
          </a:p>
        </p:txBody>
      </p:sp>
    </p:spTree>
    <p:extLst>
      <p:ext uri="{BB962C8B-B14F-4D97-AF65-F5344CB8AC3E}">
        <p14:creationId xmlns:p14="http://schemas.microsoft.com/office/powerpoint/2010/main" val="867753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639BD7F-5AFE-4255-898C-638DBA40F494}" type="slidenum">
              <a:rPr lang="en-US"/>
              <a:pPr>
                <a:defRPr/>
              </a:pPr>
              <a:t>‹#›</a:t>
            </a:fld>
            <a:endParaRPr lang="en-US"/>
          </a:p>
        </p:txBody>
      </p:sp>
    </p:spTree>
    <p:extLst>
      <p:ext uri="{BB962C8B-B14F-4D97-AF65-F5344CB8AC3E}">
        <p14:creationId xmlns:p14="http://schemas.microsoft.com/office/powerpoint/2010/main" val="117942704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BF8E7CC-2A97-43B4-88E0-1F7A66E12567}" type="slidenum">
              <a:rPr lang="en-US"/>
              <a:pPr>
                <a:defRPr/>
              </a:pPr>
              <a:t>‹#›</a:t>
            </a:fld>
            <a:endParaRPr lang="en-US"/>
          </a:p>
        </p:txBody>
      </p:sp>
    </p:spTree>
    <p:extLst>
      <p:ext uri="{BB962C8B-B14F-4D97-AF65-F5344CB8AC3E}">
        <p14:creationId xmlns:p14="http://schemas.microsoft.com/office/powerpoint/2010/main" val="354261185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4AE7FA6-1E1F-453D-BEE3-7AF25C778189}" type="slidenum">
              <a:rPr lang="en-US"/>
              <a:pPr>
                <a:defRPr/>
              </a:pPr>
              <a:t>‹#›</a:t>
            </a:fld>
            <a:endParaRPr lang="en-US"/>
          </a:p>
        </p:txBody>
      </p:sp>
    </p:spTree>
    <p:extLst>
      <p:ext uri="{BB962C8B-B14F-4D97-AF65-F5344CB8AC3E}">
        <p14:creationId xmlns:p14="http://schemas.microsoft.com/office/powerpoint/2010/main" val="414086920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6899C60-0A7F-444C-B8AA-0A7041C26C4D}" type="slidenum">
              <a:rPr lang="en-US"/>
              <a:pPr>
                <a:defRPr/>
              </a:pPr>
              <a:t>‹#›</a:t>
            </a:fld>
            <a:endParaRPr lang="en-US"/>
          </a:p>
        </p:txBody>
      </p:sp>
    </p:spTree>
    <p:extLst>
      <p:ext uri="{BB962C8B-B14F-4D97-AF65-F5344CB8AC3E}">
        <p14:creationId xmlns:p14="http://schemas.microsoft.com/office/powerpoint/2010/main" val="3134072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419844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8F65703-27B4-47E9-B574-50880C2CF89C}" type="slidenum">
              <a:rPr lang="en-US"/>
              <a:pPr>
                <a:defRPr/>
              </a:pPr>
              <a:t>‹#›</a:t>
            </a:fld>
            <a:endParaRPr lang="en-US"/>
          </a:p>
        </p:txBody>
      </p:sp>
    </p:spTree>
    <p:extLst>
      <p:ext uri="{BB962C8B-B14F-4D97-AF65-F5344CB8AC3E}">
        <p14:creationId xmlns:p14="http://schemas.microsoft.com/office/powerpoint/2010/main" val="197087989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DB0D84C-8503-458B-ADE0-7EFD97A01785}" type="slidenum">
              <a:rPr lang="en-US"/>
              <a:pPr>
                <a:defRPr/>
              </a:pPr>
              <a:t>‹#›</a:t>
            </a:fld>
            <a:endParaRPr lang="en-US"/>
          </a:p>
        </p:txBody>
      </p:sp>
    </p:spTree>
    <p:extLst>
      <p:ext uri="{BB962C8B-B14F-4D97-AF65-F5344CB8AC3E}">
        <p14:creationId xmlns:p14="http://schemas.microsoft.com/office/powerpoint/2010/main" val="156573864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8856FC2-B03C-4631-BEF8-BC1ECB1F1ED6}" type="slidenum">
              <a:rPr lang="en-US"/>
              <a:pPr>
                <a:defRPr/>
              </a:pPr>
              <a:t>‹#›</a:t>
            </a:fld>
            <a:endParaRPr lang="en-US"/>
          </a:p>
        </p:txBody>
      </p:sp>
    </p:spTree>
    <p:extLst>
      <p:ext uri="{BB962C8B-B14F-4D97-AF65-F5344CB8AC3E}">
        <p14:creationId xmlns:p14="http://schemas.microsoft.com/office/powerpoint/2010/main" val="208055241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E9513AB-8325-4158-9C23-5FEC3B4A7569}" type="slidenum">
              <a:rPr lang="en-US"/>
              <a:pPr>
                <a:defRPr/>
              </a:pPr>
              <a:t>‹#›</a:t>
            </a:fld>
            <a:endParaRPr lang="en-US"/>
          </a:p>
        </p:txBody>
      </p:sp>
    </p:spTree>
    <p:extLst>
      <p:ext uri="{BB962C8B-B14F-4D97-AF65-F5344CB8AC3E}">
        <p14:creationId xmlns:p14="http://schemas.microsoft.com/office/powerpoint/2010/main" val="190365293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4E916EF-749B-46D9-BBD8-DA75E5A2DC0C}" type="slidenum">
              <a:rPr lang="en-US"/>
              <a:pPr>
                <a:defRPr/>
              </a:pPr>
              <a:t>‹#›</a:t>
            </a:fld>
            <a:endParaRPr lang="en-US"/>
          </a:p>
        </p:txBody>
      </p:sp>
    </p:spTree>
    <p:extLst>
      <p:ext uri="{BB962C8B-B14F-4D97-AF65-F5344CB8AC3E}">
        <p14:creationId xmlns:p14="http://schemas.microsoft.com/office/powerpoint/2010/main" val="410363178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2BE894A-C782-4619-AD06-79984598B6AE}" type="slidenum">
              <a:rPr lang="en-US"/>
              <a:pPr>
                <a:defRPr/>
              </a:pPr>
              <a:t>‹#›</a:t>
            </a:fld>
            <a:endParaRPr lang="en-US"/>
          </a:p>
        </p:txBody>
      </p:sp>
    </p:spTree>
    <p:extLst>
      <p:ext uri="{BB962C8B-B14F-4D97-AF65-F5344CB8AC3E}">
        <p14:creationId xmlns:p14="http://schemas.microsoft.com/office/powerpoint/2010/main" val="333607676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3CFEED1-C2AB-4F36-A915-4741D6BDEB27}" type="slidenum">
              <a:rPr lang="en-US"/>
              <a:pPr>
                <a:defRPr/>
              </a:pPr>
              <a:t>‹#›</a:t>
            </a:fld>
            <a:endParaRPr lang="en-US"/>
          </a:p>
        </p:txBody>
      </p:sp>
    </p:spTree>
    <p:extLst>
      <p:ext uri="{BB962C8B-B14F-4D97-AF65-F5344CB8AC3E}">
        <p14:creationId xmlns:p14="http://schemas.microsoft.com/office/powerpoint/2010/main" val="59202437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EA24000-BF88-4533-ADA4-31BB25218185}" type="slidenum">
              <a:rPr lang="en-US"/>
              <a:pPr>
                <a:defRPr/>
              </a:pPr>
              <a:t>‹#›</a:t>
            </a:fld>
            <a:endParaRPr lang="en-US"/>
          </a:p>
        </p:txBody>
      </p:sp>
    </p:spTree>
    <p:extLst>
      <p:ext uri="{BB962C8B-B14F-4D97-AF65-F5344CB8AC3E}">
        <p14:creationId xmlns:p14="http://schemas.microsoft.com/office/powerpoint/2010/main" val="325215607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B179031-8A59-4E20-909A-B4260CEA64B1}" type="slidenum">
              <a:rPr lang="en-US"/>
              <a:pPr>
                <a:defRPr/>
              </a:pPr>
              <a:t>‹#›</a:t>
            </a:fld>
            <a:endParaRPr lang="en-US"/>
          </a:p>
        </p:txBody>
      </p:sp>
    </p:spTree>
    <p:extLst>
      <p:ext uri="{BB962C8B-B14F-4D97-AF65-F5344CB8AC3E}">
        <p14:creationId xmlns:p14="http://schemas.microsoft.com/office/powerpoint/2010/main" val="301456592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A528BD2-643B-4017-A830-56C57C2FE0E6}" type="slidenum">
              <a:rPr lang="en-US"/>
              <a:pPr>
                <a:defRPr/>
              </a:pPr>
              <a:t>‹#›</a:t>
            </a:fld>
            <a:endParaRPr lang="en-US"/>
          </a:p>
        </p:txBody>
      </p:sp>
    </p:spTree>
    <p:extLst>
      <p:ext uri="{BB962C8B-B14F-4D97-AF65-F5344CB8AC3E}">
        <p14:creationId xmlns:p14="http://schemas.microsoft.com/office/powerpoint/2010/main" val="3022897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44709452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562CE2E-6CD2-4D90-91D7-4BD8CF340A6A}" type="slidenum">
              <a:rPr lang="en-US"/>
              <a:pPr>
                <a:defRPr/>
              </a:pPr>
              <a:t>‹#›</a:t>
            </a:fld>
            <a:endParaRPr lang="en-US"/>
          </a:p>
        </p:txBody>
      </p:sp>
    </p:spTree>
    <p:extLst>
      <p:ext uri="{BB962C8B-B14F-4D97-AF65-F5344CB8AC3E}">
        <p14:creationId xmlns:p14="http://schemas.microsoft.com/office/powerpoint/2010/main" val="6521747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76F440F-B73E-460D-9F66-3E27DAAC0560}" type="slidenum">
              <a:rPr lang="en-US"/>
              <a:pPr>
                <a:defRPr/>
              </a:pPr>
              <a:t>‹#›</a:t>
            </a:fld>
            <a:endParaRPr lang="en-US"/>
          </a:p>
        </p:txBody>
      </p:sp>
    </p:spTree>
    <p:extLst>
      <p:ext uri="{BB962C8B-B14F-4D97-AF65-F5344CB8AC3E}">
        <p14:creationId xmlns:p14="http://schemas.microsoft.com/office/powerpoint/2010/main" val="315539821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2122DC5-CDF7-43AD-86E2-771336B7DA51}" type="slidenum">
              <a:rPr lang="en-US"/>
              <a:pPr>
                <a:defRPr/>
              </a:pPr>
              <a:t>‹#›</a:t>
            </a:fld>
            <a:endParaRPr lang="en-US"/>
          </a:p>
        </p:txBody>
      </p:sp>
    </p:spTree>
    <p:extLst>
      <p:ext uri="{BB962C8B-B14F-4D97-AF65-F5344CB8AC3E}">
        <p14:creationId xmlns:p14="http://schemas.microsoft.com/office/powerpoint/2010/main" val="327788352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A695188-AF86-46AC-8942-201E9870E07B}" type="slidenum">
              <a:rPr lang="en-US"/>
              <a:pPr>
                <a:defRPr/>
              </a:pPr>
              <a:t>‹#›</a:t>
            </a:fld>
            <a:endParaRPr lang="en-US"/>
          </a:p>
        </p:txBody>
      </p:sp>
    </p:spTree>
    <p:extLst>
      <p:ext uri="{BB962C8B-B14F-4D97-AF65-F5344CB8AC3E}">
        <p14:creationId xmlns:p14="http://schemas.microsoft.com/office/powerpoint/2010/main" val="117409888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5C2D1A3-F629-4318-A47D-B1AABB3C4777}" type="slidenum">
              <a:rPr lang="en-US"/>
              <a:pPr>
                <a:defRPr/>
              </a:pPr>
              <a:t>‹#›</a:t>
            </a:fld>
            <a:endParaRPr lang="en-US"/>
          </a:p>
        </p:txBody>
      </p:sp>
    </p:spTree>
    <p:extLst>
      <p:ext uri="{BB962C8B-B14F-4D97-AF65-F5344CB8AC3E}">
        <p14:creationId xmlns:p14="http://schemas.microsoft.com/office/powerpoint/2010/main" val="237661433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94AFE4D-B053-45FA-A3CF-3E50D09E27F1}" type="slidenum">
              <a:rPr lang="en-US"/>
              <a:pPr>
                <a:defRPr/>
              </a:pPr>
              <a:t>‹#›</a:t>
            </a:fld>
            <a:endParaRPr lang="en-US"/>
          </a:p>
        </p:txBody>
      </p:sp>
    </p:spTree>
    <p:extLst>
      <p:ext uri="{BB962C8B-B14F-4D97-AF65-F5344CB8AC3E}">
        <p14:creationId xmlns:p14="http://schemas.microsoft.com/office/powerpoint/2010/main" val="100292252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EE86E7D-1BAF-4AD1-8477-B72FA506911B}" type="slidenum">
              <a:rPr lang="en-US"/>
              <a:pPr>
                <a:defRPr/>
              </a:pPr>
              <a:t>‹#›</a:t>
            </a:fld>
            <a:endParaRPr lang="en-US"/>
          </a:p>
        </p:txBody>
      </p:sp>
    </p:spTree>
    <p:extLst>
      <p:ext uri="{BB962C8B-B14F-4D97-AF65-F5344CB8AC3E}">
        <p14:creationId xmlns:p14="http://schemas.microsoft.com/office/powerpoint/2010/main" val="375068670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0AAECD8-9B2E-459F-ACAD-53A7B3F44392}" type="slidenum">
              <a:rPr lang="en-US"/>
              <a:pPr>
                <a:defRPr/>
              </a:pPr>
              <a:t>‹#›</a:t>
            </a:fld>
            <a:endParaRPr lang="en-US"/>
          </a:p>
        </p:txBody>
      </p:sp>
    </p:spTree>
    <p:extLst>
      <p:ext uri="{BB962C8B-B14F-4D97-AF65-F5344CB8AC3E}">
        <p14:creationId xmlns:p14="http://schemas.microsoft.com/office/powerpoint/2010/main" val="186086174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DC3B0FD-34F2-49BA-8E95-CDBF4D4625B9}" type="slidenum">
              <a:rPr lang="en-US"/>
              <a:pPr>
                <a:defRPr/>
              </a:pPr>
              <a:t>‹#›</a:t>
            </a:fld>
            <a:endParaRPr lang="en-US"/>
          </a:p>
        </p:txBody>
      </p:sp>
    </p:spTree>
    <p:extLst>
      <p:ext uri="{BB962C8B-B14F-4D97-AF65-F5344CB8AC3E}">
        <p14:creationId xmlns:p14="http://schemas.microsoft.com/office/powerpoint/2010/main" val="272315786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3A2DB7A0-686C-4B58-9718-47E6623665C7}" type="slidenum">
              <a:rPr lang="en-US"/>
              <a:pPr>
                <a:defRPr/>
              </a:pPr>
              <a:t>‹#›</a:t>
            </a:fld>
            <a:endParaRPr lang="en-US"/>
          </a:p>
        </p:txBody>
      </p:sp>
    </p:spTree>
    <p:extLst>
      <p:ext uri="{BB962C8B-B14F-4D97-AF65-F5344CB8AC3E}">
        <p14:creationId xmlns:p14="http://schemas.microsoft.com/office/powerpoint/2010/main" val="2559028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4335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335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6891947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C02EB2B7-AFED-40BE-9611-14A30527C38C}" type="slidenum">
              <a:rPr lang="en-US"/>
              <a:pPr>
                <a:defRPr/>
              </a:pPr>
              <a:t>‹#›</a:t>
            </a:fld>
            <a:endParaRPr lang="en-US"/>
          </a:p>
        </p:txBody>
      </p:sp>
    </p:spTree>
    <p:extLst>
      <p:ext uri="{BB962C8B-B14F-4D97-AF65-F5344CB8AC3E}">
        <p14:creationId xmlns:p14="http://schemas.microsoft.com/office/powerpoint/2010/main" val="96599113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743EC9EE-A0AE-40A1-AB67-ABEE2CE758EC}" type="slidenum">
              <a:rPr lang="en-US"/>
              <a:pPr>
                <a:defRPr/>
              </a:pPr>
              <a:t>‹#›</a:t>
            </a:fld>
            <a:endParaRPr lang="en-US"/>
          </a:p>
        </p:txBody>
      </p:sp>
    </p:spTree>
    <p:extLst>
      <p:ext uri="{BB962C8B-B14F-4D97-AF65-F5344CB8AC3E}">
        <p14:creationId xmlns:p14="http://schemas.microsoft.com/office/powerpoint/2010/main" val="353839351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F7C741C9-D04A-4E03-98D0-A0962F956D46}" type="slidenum">
              <a:rPr lang="en-US"/>
              <a:pPr>
                <a:defRPr/>
              </a:pPr>
              <a:t>‹#›</a:t>
            </a:fld>
            <a:endParaRPr lang="en-US"/>
          </a:p>
        </p:txBody>
      </p:sp>
    </p:spTree>
    <p:extLst>
      <p:ext uri="{BB962C8B-B14F-4D97-AF65-F5344CB8AC3E}">
        <p14:creationId xmlns:p14="http://schemas.microsoft.com/office/powerpoint/2010/main" val="46973963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F88D96FE-A403-4DE8-A8D3-A95581F1F07A}" type="slidenum">
              <a:rPr lang="en-US"/>
              <a:pPr>
                <a:defRPr/>
              </a:pPr>
              <a:t>‹#›</a:t>
            </a:fld>
            <a:endParaRPr lang="en-US"/>
          </a:p>
        </p:txBody>
      </p:sp>
    </p:spTree>
    <p:extLst>
      <p:ext uri="{BB962C8B-B14F-4D97-AF65-F5344CB8AC3E}">
        <p14:creationId xmlns:p14="http://schemas.microsoft.com/office/powerpoint/2010/main" val="151789571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176731E3-CF7D-4902-B6CE-CA84C46750C3}" type="slidenum">
              <a:rPr lang="en-US"/>
              <a:pPr>
                <a:defRPr/>
              </a:pPr>
              <a:t>‹#›</a:t>
            </a:fld>
            <a:endParaRPr lang="en-US"/>
          </a:p>
        </p:txBody>
      </p:sp>
    </p:spTree>
    <p:extLst>
      <p:ext uri="{BB962C8B-B14F-4D97-AF65-F5344CB8AC3E}">
        <p14:creationId xmlns:p14="http://schemas.microsoft.com/office/powerpoint/2010/main" val="95939131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83E92CE-B865-48FB-9F4D-A96DAF6D026A}" type="slidenum">
              <a:rPr lang="en-US"/>
              <a:pPr>
                <a:defRPr/>
              </a:pPr>
              <a:t>‹#›</a:t>
            </a:fld>
            <a:endParaRPr lang="en-US"/>
          </a:p>
        </p:txBody>
      </p:sp>
    </p:spTree>
    <p:extLst>
      <p:ext uri="{BB962C8B-B14F-4D97-AF65-F5344CB8AC3E}">
        <p14:creationId xmlns:p14="http://schemas.microsoft.com/office/powerpoint/2010/main" val="352396105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1E7E0C2-BA3E-4B7B-A86F-0171DC5C27D9}" type="slidenum">
              <a:rPr lang="en-US"/>
              <a:pPr>
                <a:defRPr/>
              </a:pPr>
              <a:t>‹#›</a:t>
            </a:fld>
            <a:endParaRPr lang="en-US"/>
          </a:p>
        </p:txBody>
      </p:sp>
    </p:spTree>
    <p:extLst>
      <p:ext uri="{BB962C8B-B14F-4D97-AF65-F5344CB8AC3E}">
        <p14:creationId xmlns:p14="http://schemas.microsoft.com/office/powerpoint/2010/main" val="393222393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0923A3C-2C07-4A4A-8668-73097EA8C34E}" type="slidenum">
              <a:rPr lang="en-US"/>
              <a:pPr>
                <a:defRPr/>
              </a:pPr>
              <a:t>‹#›</a:t>
            </a:fld>
            <a:endParaRPr lang="en-US"/>
          </a:p>
        </p:txBody>
      </p:sp>
    </p:spTree>
    <p:extLst>
      <p:ext uri="{BB962C8B-B14F-4D97-AF65-F5344CB8AC3E}">
        <p14:creationId xmlns:p14="http://schemas.microsoft.com/office/powerpoint/2010/main" val="220074889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E5B1330-B0C5-4F72-9D0D-77CAC194553C}" type="slidenum">
              <a:rPr lang="en-US"/>
              <a:pPr>
                <a:defRPr/>
              </a:pPr>
              <a:t>‹#›</a:t>
            </a:fld>
            <a:endParaRPr lang="en-US"/>
          </a:p>
        </p:txBody>
      </p:sp>
    </p:spTree>
    <p:extLst>
      <p:ext uri="{BB962C8B-B14F-4D97-AF65-F5344CB8AC3E}">
        <p14:creationId xmlns:p14="http://schemas.microsoft.com/office/powerpoint/2010/main" val="220880846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E2648A5-D53B-416D-B13F-65183C49D989}" type="slidenum">
              <a:rPr lang="en-US"/>
              <a:pPr>
                <a:defRPr/>
              </a:pPr>
              <a:t>‹#›</a:t>
            </a:fld>
            <a:endParaRPr lang="en-US"/>
          </a:p>
        </p:txBody>
      </p:sp>
    </p:spTree>
    <p:extLst>
      <p:ext uri="{BB962C8B-B14F-4D97-AF65-F5344CB8AC3E}">
        <p14:creationId xmlns:p14="http://schemas.microsoft.com/office/powerpoint/2010/main" val="1064050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69848" y="0"/>
            <a:ext cx="7086600" cy="758952"/>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43560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44712"/>
            <a:ext cx="4040188" cy="373075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43560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44712"/>
            <a:ext cx="4041775" cy="373075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2164271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56F8E17-B348-4680-A2F7-5412CD968C03}" type="slidenum">
              <a:rPr lang="en-US"/>
              <a:pPr>
                <a:defRPr/>
              </a:pPr>
              <a:t>‹#›</a:t>
            </a:fld>
            <a:endParaRPr lang="en-US"/>
          </a:p>
        </p:txBody>
      </p:sp>
    </p:spTree>
    <p:extLst>
      <p:ext uri="{BB962C8B-B14F-4D97-AF65-F5344CB8AC3E}">
        <p14:creationId xmlns:p14="http://schemas.microsoft.com/office/powerpoint/2010/main" val="285722945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B952EB5-7724-4959-A6BA-11F4A1AEF7F3}" type="slidenum">
              <a:rPr lang="en-US"/>
              <a:pPr>
                <a:defRPr/>
              </a:pPr>
              <a:t>‹#›</a:t>
            </a:fld>
            <a:endParaRPr lang="en-US"/>
          </a:p>
        </p:txBody>
      </p:sp>
    </p:spTree>
    <p:extLst>
      <p:ext uri="{BB962C8B-B14F-4D97-AF65-F5344CB8AC3E}">
        <p14:creationId xmlns:p14="http://schemas.microsoft.com/office/powerpoint/2010/main" val="153579201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654968A-081B-4BCB-9786-C9F9409A534B}" type="slidenum">
              <a:rPr lang="en-US"/>
              <a:pPr>
                <a:defRPr/>
              </a:pPr>
              <a:t>‹#›</a:t>
            </a:fld>
            <a:endParaRPr lang="en-US"/>
          </a:p>
        </p:txBody>
      </p:sp>
    </p:spTree>
    <p:extLst>
      <p:ext uri="{BB962C8B-B14F-4D97-AF65-F5344CB8AC3E}">
        <p14:creationId xmlns:p14="http://schemas.microsoft.com/office/powerpoint/2010/main" val="124135406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CA4EBC4-D123-4B5A-B88B-FE9830417173}" type="slidenum">
              <a:rPr lang="en-US"/>
              <a:pPr>
                <a:defRPr/>
              </a:pPr>
              <a:t>‹#›</a:t>
            </a:fld>
            <a:endParaRPr lang="en-US"/>
          </a:p>
        </p:txBody>
      </p:sp>
    </p:spTree>
    <p:extLst>
      <p:ext uri="{BB962C8B-B14F-4D97-AF65-F5344CB8AC3E}">
        <p14:creationId xmlns:p14="http://schemas.microsoft.com/office/powerpoint/2010/main" val="37500289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614DC19-2E9A-48A1-802E-8CBB61F2454F}" type="slidenum">
              <a:rPr lang="en-US"/>
              <a:pPr>
                <a:defRPr/>
              </a:pPr>
              <a:t>‹#›</a:t>
            </a:fld>
            <a:endParaRPr lang="en-US"/>
          </a:p>
        </p:txBody>
      </p:sp>
    </p:spTree>
    <p:extLst>
      <p:ext uri="{BB962C8B-B14F-4D97-AF65-F5344CB8AC3E}">
        <p14:creationId xmlns:p14="http://schemas.microsoft.com/office/powerpoint/2010/main" val="166506799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97C4A03-BFA8-4C07-A8C6-99AB73A197F9}" type="slidenum">
              <a:rPr lang="en-US"/>
              <a:pPr>
                <a:defRPr/>
              </a:pPr>
              <a:t>‹#›</a:t>
            </a:fld>
            <a:endParaRPr lang="en-US"/>
          </a:p>
        </p:txBody>
      </p:sp>
    </p:spTree>
    <p:extLst>
      <p:ext uri="{BB962C8B-B14F-4D97-AF65-F5344CB8AC3E}">
        <p14:creationId xmlns:p14="http://schemas.microsoft.com/office/powerpoint/2010/main" val="128467103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A47B1AD-BF66-4223-BDDA-ADB78F2B3AA4}" type="slidenum">
              <a:rPr lang="en-US"/>
              <a:pPr>
                <a:defRPr/>
              </a:pPr>
              <a:t>‹#›</a:t>
            </a:fld>
            <a:endParaRPr lang="en-US"/>
          </a:p>
        </p:txBody>
      </p:sp>
    </p:spTree>
    <p:extLst>
      <p:ext uri="{BB962C8B-B14F-4D97-AF65-F5344CB8AC3E}">
        <p14:creationId xmlns:p14="http://schemas.microsoft.com/office/powerpoint/2010/main" val="271635049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51565FB-13AF-4911-89D9-F534616AFD77}" type="slidenum">
              <a:rPr lang="en-US"/>
              <a:pPr>
                <a:defRPr/>
              </a:pPr>
              <a:t>‹#›</a:t>
            </a:fld>
            <a:endParaRPr lang="en-US"/>
          </a:p>
        </p:txBody>
      </p:sp>
    </p:spTree>
    <p:extLst>
      <p:ext uri="{BB962C8B-B14F-4D97-AF65-F5344CB8AC3E}">
        <p14:creationId xmlns:p14="http://schemas.microsoft.com/office/powerpoint/2010/main" val="465790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40319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1941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435608"/>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1435608"/>
            <a:ext cx="5111750" cy="427939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666999"/>
            <a:ext cx="3008313" cy="304749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883481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Grp="1" noChangeArrowheads="1"/>
          </p:cNvSpPr>
          <p:nvPr>
            <p:ph type="title"/>
          </p:nvPr>
        </p:nvSpPr>
        <p:spPr bwMode="auto">
          <a:xfrm>
            <a:off x="1066800" y="0"/>
            <a:ext cx="7086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64" tIns="46033" rIns="92064" bIns="46033" numCol="1" anchor="ctr" anchorCtr="0" compatLnSpc="1">
            <a:prstTxWarp prst="textNoShape">
              <a:avLst/>
            </a:prstTxWarp>
          </a:bodyPr>
          <a:lstStyle/>
          <a:p>
            <a:pPr lvl="0"/>
            <a:r>
              <a:rPr lang="en-US" altLang="en-US"/>
              <a:t>Click to edit Master title style</a:t>
            </a:r>
          </a:p>
        </p:txBody>
      </p:sp>
      <p:sp>
        <p:nvSpPr>
          <p:cNvPr id="1027" name="Rectangle 7"/>
          <p:cNvSpPr>
            <a:spLocks noGrp="1" noChangeArrowheads="1"/>
          </p:cNvSpPr>
          <p:nvPr>
            <p:ph type="body" idx="1"/>
          </p:nvPr>
        </p:nvSpPr>
        <p:spPr bwMode="auto">
          <a:xfrm>
            <a:off x="685800" y="14335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64" tIns="46033" rIns="92064" bIns="46033"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8" name="Freeform 8"/>
          <p:cNvSpPr>
            <a:spLocks/>
          </p:cNvSpPr>
          <p:nvPr/>
        </p:nvSpPr>
        <p:spPr bwMode="auto">
          <a:xfrm>
            <a:off x="-317500" y="855663"/>
            <a:ext cx="9755188" cy="1587"/>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29" name="Rectangle 11"/>
          <p:cNvSpPr>
            <a:spLocks noChangeArrowheads="1"/>
          </p:cNvSpPr>
          <p:nvPr/>
        </p:nvSpPr>
        <p:spPr bwMode="auto">
          <a:xfrm>
            <a:off x="6096000" y="6248400"/>
            <a:ext cx="26558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64" tIns="46033" rIns="92064" bIns="46033">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defRPr/>
            </a:pPr>
            <a:r>
              <a:rPr lang="en-US" altLang="en-US" sz="1400" b="1">
                <a:solidFill>
                  <a:srgbClr val="0000FF"/>
                </a:solidFill>
              </a:rPr>
              <a:t>Concord Board of Assessors</a:t>
            </a:r>
          </a:p>
        </p:txBody>
      </p:sp>
      <p:sp>
        <p:nvSpPr>
          <p:cNvPr id="1030" name="Freeform 14"/>
          <p:cNvSpPr>
            <a:spLocks/>
          </p:cNvSpPr>
          <p:nvPr/>
        </p:nvSpPr>
        <p:spPr bwMode="auto">
          <a:xfrm flipV="1">
            <a:off x="8763000" y="6248400"/>
            <a:ext cx="914400" cy="182563"/>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1" name="Freeform 25"/>
          <p:cNvSpPr>
            <a:spLocks/>
          </p:cNvSpPr>
          <p:nvPr/>
        </p:nvSpPr>
        <p:spPr bwMode="auto">
          <a:xfrm flipV="1">
            <a:off x="-304800" y="6384925"/>
            <a:ext cx="6248400" cy="46038"/>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pic>
        <p:nvPicPr>
          <p:cNvPr id="1032" name="Picture 2"/>
          <p:cNvPicPr>
            <a:picLocks noChangeAspect="1" noChangeArrowheads="1"/>
          </p:cNvPicPr>
          <p:nvPr userDrawn="1"/>
        </p:nvPicPr>
        <p:blipFill>
          <a:blip r:embed="rId14">
            <a:extLst>
              <a:ext uri="{28A0092B-C50C-407E-A947-70E740481C1C}">
                <a14:useLocalDpi xmlns:a14="http://schemas.microsoft.com/office/drawing/2010/main" val="0"/>
              </a:ext>
            </a:extLst>
          </a:blip>
          <a:srcRect l="1579" t="9125" r="81580" b="3285"/>
          <a:stretch>
            <a:fillRect/>
          </a:stretch>
        </p:blipFill>
        <p:spPr bwMode="auto">
          <a:xfrm>
            <a:off x="152400" y="76200"/>
            <a:ext cx="762000"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Rectangle 24"/>
          <p:cNvSpPr>
            <a:spLocks noChangeArrowheads="1"/>
          </p:cNvSpPr>
          <p:nvPr userDrawn="1"/>
        </p:nvSpPr>
        <p:spPr bwMode="auto">
          <a:xfrm>
            <a:off x="247650" y="6477000"/>
            <a:ext cx="66675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64" tIns="46033" rIns="92064" bIns="46033" anchor="ct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a:defRPr/>
            </a:pPr>
            <a:r>
              <a:rPr lang="en-US" altLang="en-US" sz="1000" b="1" dirty="0"/>
              <a:t>BOA </a:t>
            </a:r>
            <a:fld id="{59E41598-5BC8-4451-A8C0-085792F29CAF}" type="slidenum">
              <a:rPr lang="en-US" altLang="en-US" sz="1000" b="1" smtClean="0"/>
              <a:pPr algn="ctr">
                <a:defRPr/>
              </a:pPr>
              <a:t>‹#›</a:t>
            </a:fld>
            <a:endParaRPr lang="en-US" altLang="en-US" sz="1000" b="1" dirty="0"/>
          </a:p>
          <a:p>
            <a:pPr algn="ctr">
              <a:defRPr/>
            </a:pPr>
            <a:r>
              <a:rPr lang="en-US" altLang="en-US" sz="1000" b="1" dirty="0"/>
              <a:t>11/22/2021</a:t>
            </a:r>
          </a:p>
        </p:txBody>
      </p:sp>
    </p:spTree>
  </p:cSld>
  <p:clrMap bg1="lt1" tx1="dk1" bg2="lt2" tx2="dk2" accent1="accent1" accent2="accent2" accent3="accent3" accent4="accent4" accent5="accent5" accent6="accent6" hlink="hlink" folHlink="folHlink"/>
  <p:sldLayoutIdLst>
    <p:sldLayoutId id="2147485145" r:id="rId1"/>
    <p:sldLayoutId id="2147485101" r:id="rId2"/>
    <p:sldLayoutId id="2147485102" r:id="rId3"/>
    <p:sldLayoutId id="2147485103" r:id="rId4"/>
    <p:sldLayoutId id="2147485104" r:id="rId5"/>
    <p:sldLayoutId id="2147485105" r:id="rId6"/>
    <p:sldLayoutId id="2147485106" r:id="rId7"/>
    <p:sldLayoutId id="2147485107" r:id="rId8"/>
    <p:sldLayoutId id="2147485108" r:id="rId9"/>
    <p:sldLayoutId id="2147485109" r:id="rId10"/>
    <p:sldLayoutId id="2147485110" r:id="rId11"/>
    <p:sldLayoutId id="2147485111" r:id="rId12"/>
  </p:sldLayoutIdLst>
  <p:hf hdr="0" ftr="0"/>
  <p:txStyles>
    <p:titleStyle>
      <a:lvl1pPr algn="ctr" rtl="0" eaLnBrk="0" fontAlgn="base" hangingPunct="0">
        <a:lnSpc>
          <a:spcPts val="3000"/>
        </a:lnSpc>
        <a:spcBef>
          <a:spcPct val="0"/>
        </a:spcBef>
        <a:spcAft>
          <a:spcPct val="0"/>
        </a:spcAft>
        <a:defRPr sz="2800" b="1">
          <a:solidFill>
            <a:schemeClr val="tx2"/>
          </a:solidFill>
          <a:latin typeface="+mj-lt"/>
          <a:ea typeface="+mj-ea"/>
          <a:cs typeface="+mj-cs"/>
        </a:defRPr>
      </a:lvl1pPr>
      <a:lvl2pPr algn="ctr" rtl="0" eaLnBrk="0" fontAlgn="base" hangingPunct="0">
        <a:lnSpc>
          <a:spcPts val="3000"/>
        </a:lnSpc>
        <a:spcBef>
          <a:spcPct val="0"/>
        </a:spcBef>
        <a:spcAft>
          <a:spcPct val="0"/>
        </a:spcAft>
        <a:defRPr sz="2800" b="1">
          <a:solidFill>
            <a:schemeClr val="tx2"/>
          </a:solidFill>
          <a:latin typeface="Arial" charset="0"/>
        </a:defRPr>
      </a:lvl2pPr>
      <a:lvl3pPr algn="ctr" rtl="0" eaLnBrk="0" fontAlgn="base" hangingPunct="0">
        <a:lnSpc>
          <a:spcPts val="3000"/>
        </a:lnSpc>
        <a:spcBef>
          <a:spcPct val="0"/>
        </a:spcBef>
        <a:spcAft>
          <a:spcPct val="0"/>
        </a:spcAft>
        <a:defRPr sz="2800" b="1">
          <a:solidFill>
            <a:schemeClr val="tx2"/>
          </a:solidFill>
          <a:latin typeface="Arial" charset="0"/>
        </a:defRPr>
      </a:lvl3pPr>
      <a:lvl4pPr algn="ctr" rtl="0" eaLnBrk="0" fontAlgn="base" hangingPunct="0">
        <a:lnSpc>
          <a:spcPts val="3000"/>
        </a:lnSpc>
        <a:spcBef>
          <a:spcPct val="0"/>
        </a:spcBef>
        <a:spcAft>
          <a:spcPct val="0"/>
        </a:spcAft>
        <a:defRPr sz="2800" b="1">
          <a:solidFill>
            <a:schemeClr val="tx2"/>
          </a:solidFill>
          <a:latin typeface="Arial" charset="0"/>
        </a:defRPr>
      </a:lvl4pPr>
      <a:lvl5pPr algn="ctr" rtl="0" eaLnBrk="0" fontAlgn="base" hangingPunct="0">
        <a:lnSpc>
          <a:spcPts val="3000"/>
        </a:lnSpc>
        <a:spcBef>
          <a:spcPct val="0"/>
        </a:spcBef>
        <a:spcAft>
          <a:spcPct val="0"/>
        </a:spcAft>
        <a:defRPr sz="2800" b="1">
          <a:solidFill>
            <a:schemeClr val="tx2"/>
          </a:solidFill>
          <a:latin typeface="Arial" charset="0"/>
        </a:defRPr>
      </a:lvl5pPr>
      <a:lvl6pPr marL="457200" algn="ctr" rtl="0" eaLnBrk="1" fontAlgn="base" hangingPunct="1">
        <a:lnSpc>
          <a:spcPts val="3000"/>
        </a:lnSpc>
        <a:spcBef>
          <a:spcPct val="0"/>
        </a:spcBef>
        <a:spcAft>
          <a:spcPct val="0"/>
        </a:spcAft>
        <a:defRPr sz="2800" b="1">
          <a:solidFill>
            <a:schemeClr val="tx2"/>
          </a:solidFill>
          <a:latin typeface="Arial" charset="0"/>
        </a:defRPr>
      </a:lvl6pPr>
      <a:lvl7pPr marL="914400" algn="ctr" rtl="0" eaLnBrk="1" fontAlgn="base" hangingPunct="1">
        <a:lnSpc>
          <a:spcPts val="3000"/>
        </a:lnSpc>
        <a:spcBef>
          <a:spcPct val="0"/>
        </a:spcBef>
        <a:spcAft>
          <a:spcPct val="0"/>
        </a:spcAft>
        <a:defRPr sz="2800" b="1">
          <a:solidFill>
            <a:schemeClr val="tx2"/>
          </a:solidFill>
          <a:latin typeface="Arial" charset="0"/>
        </a:defRPr>
      </a:lvl7pPr>
      <a:lvl8pPr marL="1371600" algn="ctr" rtl="0" eaLnBrk="1" fontAlgn="base" hangingPunct="1">
        <a:lnSpc>
          <a:spcPts val="3000"/>
        </a:lnSpc>
        <a:spcBef>
          <a:spcPct val="0"/>
        </a:spcBef>
        <a:spcAft>
          <a:spcPct val="0"/>
        </a:spcAft>
        <a:defRPr sz="2800" b="1">
          <a:solidFill>
            <a:schemeClr val="tx2"/>
          </a:solidFill>
          <a:latin typeface="Arial" charset="0"/>
        </a:defRPr>
      </a:lvl8pPr>
      <a:lvl9pPr marL="1828800" algn="ctr" rtl="0" eaLnBrk="1" fontAlgn="base" hangingPunct="1">
        <a:lnSpc>
          <a:spcPts val="3000"/>
        </a:lnSpc>
        <a:spcBef>
          <a:spcPct val="0"/>
        </a:spcBef>
        <a:spcAft>
          <a:spcPct val="0"/>
        </a:spcAft>
        <a:defRPr sz="2800" b="1">
          <a:solidFill>
            <a:schemeClr val="tx2"/>
          </a:solidFill>
          <a:latin typeface="Arial" charset="0"/>
        </a:defRPr>
      </a:lvl9pPr>
    </p:titleStyle>
    <p:bodyStyle>
      <a:lvl1pPr marL="342900" indent="-342900" algn="l" rtl="0" eaLnBrk="0" fontAlgn="base" hangingPunct="0">
        <a:lnSpc>
          <a:spcPct val="90000"/>
        </a:lnSpc>
        <a:spcBef>
          <a:spcPct val="25000"/>
        </a:spcBef>
        <a:spcAft>
          <a:spcPct val="0"/>
        </a:spcAft>
        <a:buSzPct val="125000"/>
        <a:buChar char="•"/>
        <a:defRPr sz="2000" b="1">
          <a:solidFill>
            <a:schemeClr val="tx1"/>
          </a:solidFill>
          <a:latin typeface="+mn-lt"/>
          <a:ea typeface="+mn-ea"/>
          <a:cs typeface="+mn-cs"/>
        </a:defRPr>
      </a:lvl1pPr>
      <a:lvl2pPr marL="862013" indent="-341313" algn="l" rtl="0" eaLnBrk="0" fontAlgn="base" hangingPunct="0">
        <a:lnSpc>
          <a:spcPct val="90000"/>
        </a:lnSpc>
        <a:spcBef>
          <a:spcPct val="25000"/>
        </a:spcBef>
        <a:spcAft>
          <a:spcPct val="0"/>
        </a:spcAft>
        <a:buSzPct val="100000"/>
        <a:buChar char="–"/>
        <a:defRPr b="1">
          <a:solidFill>
            <a:schemeClr val="tx1"/>
          </a:solidFill>
          <a:latin typeface="+mn-lt"/>
        </a:defRPr>
      </a:lvl2pPr>
      <a:lvl3pPr marL="1204913" indent="-228600" algn="l" rtl="0" eaLnBrk="0" fontAlgn="base" hangingPunct="0">
        <a:lnSpc>
          <a:spcPct val="90000"/>
        </a:lnSpc>
        <a:spcBef>
          <a:spcPct val="25000"/>
        </a:spcBef>
        <a:spcAft>
          <a:spcPct val="0"/>
        </a:spcAft>
        <a:buSzPct val="100000"/>
        <a:buChar char=" "/>
        <a:defRPr sz="1600" b="1">
          <a:solidFill>
            <a:schemeClr val="tx1"/>
          </a:solidFill>
          <a:latin typeface="+mn-lt"/>
        </a:defRPr>
      </a:lvl3pPr>
      <a:lvl4pPr marL="1546225" indent="-119063" algn="l" rtl="0" eaLnBrk="0" fontAlgn="base" hangingPunct="0">
        <a:lnSpc>
          <a:spcPct val="90000"/>
        </a:lnSpc>
        <a:spcBef>
          <a:spcPct val="25000"/>
        </a:spcBef>
        <a:spcAft>
          <a:spcPct val="0"/>
        </a:spcAft>
        <a:buSzPct val="100000"/>
        <a:buChar char=" "/>
        <a:defRPr sz="1400" b="1">
          <a:solidFill>
            <a:schemeClr val="tx1"/>
          </a:solidFill>
          <a:latin typeface="+mn-lt"/>
        </a:defRPr>
      </a:lvl4pPr>
      <a:lvl5pPr marL="1828800" algn="l" rtl="0" eaLnBrk="0" fontAlgn="base" hangingPunct="0">
        <a:lnSpc>
          <a:spcPct val="90000"/>
        </a:lnSpc>
        <a:spcBef>
          <a:spcPct val="25000"/>
        </a:spcBef>
        <a:spcAft>
          <a:spcPct val="0"/>
        </a:spcAft>
        <a:buSzPct val="100000"/>
        <a:buChar char=" "/>
        <a:defRPr sz="1400" b="1">
          <a:solidFill>
            <a:schemeClr val="tx1"/>
          </a:solidFill>
          <a:latin typeface="+mn-lt"/>
        </a:defRPr>
      </a:lvl5pPr>
      <a:lvl6pPr marL="2286000" algn="l" rtl="0" eaLnBrk="1" fontAlgn="base" hangingPunct="1">
        <a:lnSpc>
          <a:spcPct val="90000"/>
        </a:lnSpc>
        <a:spcBef>
          <a:spcPct val="25000"/>
        </a:spcBef>
        <a:spcAft>
          <a:spcPct val="0"/>
        </a:spcAft>
        <a:buSzPct val="100000"/>
        <a:buChar char=" "/>
        <a:defRPr sz="1400" b="1">
          <a:solidFill>
            <a:schemeClr val="tx1"/>
          </a:solidFill>
          <a:latin typeface="+mn-lt"/>
        </a:defRPr>
      </a:lvl6pPr>
      <a:lvl7pPr marL="2743200" algn="l" rtl="0" eaLnBrk="1" fontAlgn="base" hangingPunct="1">
        <a:lnSpc>
          <a:spcPct val="90000"/>
        </a:lnSpc>
        <a:spcBef>
          <a:spcPct val="25000"/>
        </a:spcBef>
        <a:spcAft>
          <a:spcPct val="0"/>
        </a:spcAft>
        <a:buSzPct val="100000"/>
        <a:buChar char=" "/>
        <a:defRPr sz="1400" b="1">
          <a:solidFill>
            <a:schemeClr val="tx1"/>
          </a:solidFill>
          <a:latin typeface="+mn-lt"/>
        </a:defRPr>
      </a:lvl7pPr>
      <a:lvl8pPr marL="3200400" algn="l" rtl="0" eaLnBrk="1" fontAlgn="base" hangingPunct="1">
        <a:lnSpc>
          <a:spcPct val="90000"/>
        </a:lnSpc>
        <a:spcBef>
          <a:spcPct val="25000"/>
        </a:spcBef>
        <a:spcAft>
          <a:spcPct val="0"/>
        </a:spcAft>
        <a:buSzPct val="100000"/>
        <a:buChar char=" "/>
        <a:defRPr sz="1400" b="1">
          <a:solidFill>
            <a:schemeClr val="tx1"/>
          </a:solidFill>
          <a:latin typeface="+mn-lt"/>
        </a:defRPr>
      </a:lvl8pPr>
      <a:lvl9pPr marL="3657600" algn="l" rtl="0" eaLnBrk="1" fontAlgn="base" hangingPunct="1">
        <a:lnSpc>
          <a:spcPct val="90000"/>
        </a:lnSpc>
        <a:spcBef>
          <a:spcPct val="25000"/>
        </a:spcBef>
        <a:spcAft>
          <a:spcPct val="0"/>
        </a:spcAft>
        <a:buSzPct val="100000"/>
        <a:buChar char=" "/>
        <a:defRPr sz="14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8919CE-350A-4008-89C7-82F4E18B398B}" type="slidenum">
              <a:rPr lang="en-US" smtClean="0"/>
              <a:t>‹#›</a:t>
            </a:fld>
            <a:endParaRPr lang="en-US"/>
          </a:p>
        </p:txBody>
      </p:sp>
    </p:spTree>
    <p:extLst>
      <p:ext uri="{BB962C8B-B14F-4D97-AF65-F5344CB8AC3E}">
        <p14:creationId xmlns:p14="http://schemas.microsoft.com/office/powerpoint/2010/main" val="28354771"/>
      </p:ext>
    </p:extLst>
  </p:cSld>
  <p:clrMap bg1="lt1" tx1="dk1" bg2="lt2" tx2="dk2" accent1="accent1" accent2="accent2" accent3="accent3" accent4="accent4" accent5="accent5" accent6="accent6" hlink="hlink" folHlink="folHlink"/>
  <p:sldLayoutIdLst>
    <p:sldLayoutId id="2147485158" r:id="rId1"/>
    <p:sldLayoutId id="2147485159" r:id="rId2"/>
    <p:sldLayoutId id="2147485160" r:id="rId3"/>
    <p:sldLayoutId id="2147485161" r:id="rId4"/>
    <p:sldLayoutId id="2147485162" r:id="rId5"/>
    <p:sldLayoutId id="2147485163" r:id="rId6"/>
    <p:sldLayoutId id="2147485164" r:id="rId7"/>
    <p:sldLayoutId id="2147485165" r:id="rId8"/>
    <p:sldLayoutId id="2147485166" r:id="rId9"/>
    <p:sldLayoutId id="2147485167" r:id="rId10"/>
    <p:sldLayoutId id="2147485168"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427C771-E7F9-4EA5-A862-761722BE7F9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112" r:id="rId1"/>
    <p:sldLayoutId id="2147485113" r:id="rId2"/>
    <p:sldLayoutId id="2147485114" r:id="rId3"/>
    <p:sldLayoutId id="2147485115" r:id="rId4"/>
    <p:sldLayoutId id="2147485116" r:id="rId5"/>
    <p:sldLayoutId id="2147485117" r:id="rId6"/>
    <p:sldLayoutId id="2147485118" r:id="rId7"/>
    <p:sldLayoutId id="2147485119" r:id="rId8"/>
    <p:sldLayoutId id="2147485120" r:id="rId9"/>
    <p:sldLayoutId id="2147485121" r:id="rId10"/>
    <p:sldLayoutId id="2147485122" r:id="rId11"/>
  </p:sldLayoutIdLst>
  <p:hf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76A00BFE-1A39-45C8-A26F-5480DFF80B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123" r:id="rId1"/>
    <p:sldLayoutId id="2147485124" r:id="rId2"/>
    <p:sldLayoutId id="2147485125" r:id="rId3"/>
    <p:sldLayoutId id="2147485126" r:id="rId4"/>
    <p:sldLayoutId id="2147485127" r:id="rId5"/>
    <p:sldLayoutId id="2147485128" r:id="rId6"/>
    <p:sldLayoutId id="2147485129" r:id="rId7"/>
    <p:sldLayoutId id="2147485130" r:id="rId8"/>
    <p:sldLayoutId id="2147485131" r:id="rId9"/>
    <p:sldLayoutId id="2147485132" r:id="rId10"/>
    <p:sldLayoutId id="2147485133" r:id="rId11"/>
  </p:sldLayoutIdLst>
  <p:hf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EC3531E0-5B48-432A-BA0C-BAC0F2D232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146" r:id="rId1"/>
    <p:sldLayoutId id="2147485147" r:id="rId2"/>
    <p:sldLayoutId id="2147485148" r:id="rId3"/>
    <p:sldLayoutId id="2147485149" r:id="rId4"/>
    <p:sldLayoutId id="2147485150" r:id="rId5"/>
    <p:sldLayoutId id="2147485151" r:id="rId6"/>
    <p:sldLayoutId id="2147485152" r:id="rId7"/>
    <p:sldLayoutId id="2147485153" r:id="rId8"/>
    <p:sldLayoutId id="2147485154" r:id="rId9"/>
    <p:sldLayoutId id="2147485155" r:id="rId10"/>
    <p:sldLayoutId id="2147485156" r:id="rId11"/>
  </p:sldLayoutIdLst>
  <p:hf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5123"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9E6B312-C0F5-4946-A06E-066ACDBA617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134" r:id="rId1"/>
    <p:sldLayoutId id="2147485135" r:id="rId2"/>
    <p:sldLayoutId id="2147485136" r:id="rId3"/>
    <p:sldLayoutId id="2147485137" r:id="rId4"/>
    <p:sldLayoutId id="2147485138" r:id="rId5"/>
    <p:sldLayoutId id="2147485139" r:id="rId6"/>
    <p:sldLayoutId id="2147485140" r:id="rId7"/>
    <p:sldLayoutId id="2147485141" r:id="rId8"/>
    <p:sldLayoutId id="2147485142" r:id="rId9"/>
    <p:sldLayoutId id="2147485143" r:id="rId10"/>
    <p:sldLayoutId id="2147485144" r:id="rId11"/>
  </p:sldLayoutIdLst>
  <p:hf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81000" y="2514600"/>
            <a:ext cx="8458200" cy="1222375"/>
          </a:xfrm>
        </p:spPr>
        <p:txBody>
          <a:bodyPr rtlCol="0">
            <a:normAutofit fontScale="90000"/>
          </a:bodyPr>
          <a:lstStyle/>
          <a:p>
            <a:pPr eaLnBrk="1" fontAlgn="auto" hangingPunct="1">
              <a:spcAft>
                <a:spcPts val="0"/>
              </a:spcAft>
              <a:defRPr/>
            </a:pPr>
            <a:r>
              <a:rPr lang="en-US" dirty="0"/>
              <a:t>Board of Assessors</a:t>
            </a:r>
            <a:br>
              <a:rPr lang="en-US" dirty="0"/>
            </a:br>
            <a:r>
              <a:rPr lang="en-US" dirty="0"/>
              <a:t>FY2022</a:t>
            </a:r>
            <a:br>
              <a:rPr lang="en-US" dirty="0"/>
            </a:br>
            <a:r>
              <a:rPr lang="en-US" dirty="0"/>
              <a:t>Classification Meeting with the</a:t>
            </a:r>
            <a:br>
              <a:rPr lang="en-US" dirty="0"/>
            </a:br>
            <a:r>
              <a:rPr lang="en-US" dirty="0"/>
              <a:t>Select Board</a:t>
            </a:r>
            <a:br>
              <a:rPr lang="en-US" dirty="0"/>
            </a:br>
            <a:endParaRPr lang="en-US" dirty="0"/>
          </a:p>
        </p:txBody>
      </p:sp>
      <p:sp>
        <p:nvSpPr>
          <p:cNvPr id="18435" name="Subtitle 2"/>
          <p:cNvSpPr>
            <a:spLocks noGrp="1"/>
          </p:cNvSpPr>
          <p:nvPr>
            <p:ph type="subTitle" idx="1"/>
          </p:nvPr>
        </p:nvSpPr>
        <p:spPr>
          <a:xfrm>
            <a:off x="381000" y="5257800"/>
            <a:ext cx="8458200" cy="914400"/>
          </a:xfrm>
          <a:ln w="9525"/>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pPr eaLnBrk="1" hangingPunct="1"/>
            <a:r>
              <a:rPr lang="en-US" altLang="en-US" dirty="0"/>
              <a:t>November 22, 2021</a:t>
            </a:r>
          </a:p>
        </p:txBody>
      </p:sp>
      <p:sp>
        <p:nvSpPr>
          <p:cNvPr id="3" name="TextBox 2">
            <a:extLst>
              <a:ext uri="{FF2B5EF4-FFF2-40B4-BE49-F238E27FC236}">
                <a16:creationId xmlns:a16="http://schemas.microsoft.com/office/drawing/2014/main" id="{9C157B24-97E2-4051-A399-D924569F44C8}"/>
              </a:ext>
            </a:extLst>
          </p:cNvPr>
          <p:cNvSpPr txBox="1"/>
          <p:nvPr/>
        </p:nvSpPr>
        <p:spPr>
          <a:xfrm>
            <a:off x="4226668" y="2976664"/>
            <a:ext cx="914400" cy="914400"/>
          </a:xfrm>
          <a:prstGeom prst="rect">
            <a:avLst/>
          </a:prstGeom>
          <a:noFill/>
        </p:spPr>
        <p:txBody>
          <a:bodyPr wrap="square" rtlCol="0">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066800" y="0"/>
            <a:ext cx="7848600" cy="762000"/>
          </a:xfrm>
        </p:spPr>
        <p:txBody>
          <a:bodyPr/>
          <a:lstStyle/>
          <a:p>
            <a:pPr eaLnBrk="1" hangingPunct="1"/>
            <a:r>
              <a:rPr lang="en-US" altLang="en-US"/>
              <a:t>Classification Issue – Open Space Discount</a:t>
            </a:r>
          </a:p>
        </p:txBody>
      </p:sp>
      <p:sp>
        <p:nvSpPr>
          <p:cNvPr id="27651" name="Content Placeholder 2"/>
          <p:cNvSpPr>
            <a:spLocks noGrp="1"/>
          </p:cNvSpPr>
          <p:nvPr>
            <p:ph idx="1"/>
          </p:nvPr>
        </p:nvSpPr>
        <p:spPr>
          <a:xfrm>
            <a:off x="685800" y="1295400"/>
            <a:ext cx="7772400" cy="3048000"/>
          </a:xfrm>
        </p:spPr>
        <p:txBody>
          <a:bodyPr/>
          <a:lstStyle/>
          <a:p>
            <a:pPr eaLnBrk="1" hangingPunct="1"/>
            <a:r>
              <a:rPr lang="en-US" altLang="en-US" dirty="0"/>
              <a:t>There are no parcels currently classified as open space</a:t>
            </a:r>
          </a:p>
          <a:p>
            <a:pPr eaLnBrk="1" hangingPunct="1"/>
            <a:r>
              <a:rPr lang="en-US" altLang="en-US" dirty="0"/>
              <a:t>Most large landowners participate in chapter land discounts under 61, 61A and 61B resulting in more savings than if they were designated as “Open Space” </a:t>
            </a:r>
          </a:p>
          <a:p>
            <a:pPr eaLnBrk="1" hangingPunct="1"/>
            <a:r>
              <a:rPr lang="en-US" altLang="en-US" dirty="0"/>
              <a:t>Under Chapter the discount ranges from 75% to 98%</a:t>
            </a:r>
          </a:p>
          <a:p>
            <a:pPr eaLnBrk="1" hangingPunct="1"/>
            <a:r>
              <a:rPr lang="en-US" altLang="en-US" dirty="0"/>
              <a:t>The open space discount has a maximum discount of 25%</a:t>
            </a:r>
          </a:p>
          <a:p>
            <a:pPr lvl="1" eaLnBrk="1" hangingPunct="1"/>
            <a:endParaRPr lang="en-US" altLang="en-US" dirty="0"/>
          </a:p>
        </p:txBody>
      </p:sp>
      <p:sp>
        <p:nvSpPr>
          <p:cNvPr id="6" name="Rounded Rectangle 5"/>
          <p:cNvSpPr/>
          <p:nvPr/>
        </p:nvSpPr>
        <p:spPr bwMode="auto">
          <a:xfrm>
            <a:off x="1676400" y="4905375"/>
            <a:ext cx="5715000" cy="762000"/>
          </a:xfrm>
          <a:prstGeom prst="roundRect">
            <a:avLst/>
          </a:prstGeom>
          <a:solidFill>
            <a:schemeClr val="accent3">
              <a:lumMod val="85000"/>
            </a:schemeClr>
          </a:solidFill>
          <a:ln w="12700" cap="flat" cmpd="sng" algn="ctr">
            <a:solidFill>
              <a:schemeClr val="tx1"/>
            </a:solidFill>
            <a:prstDash val="solid"/>
            <a:round/>
            <a:headEnd type="none" w="sm" len="sm"/>
            <a:tailEnd type="none" w="sm" len="sm"/>
          </a:ln>
          <a:effectLst>
            <a:outerShdw blurRad="50800" dist="38100" dir="18900000" algn="bl" rotWithShape="0">
              <a:prstClr val="black">
                <a:alpha val="40000"/>
              </a:prstClr>
            </a:outerShdw>
          </a:effectLst>
        </p:spPr>
        <p:txBody>
          <a:bodyPr/>
          <a:lstStyle/>
          <a:p>
            <a:pPr eaLnBrk="0" hangingPunct="0">
              <a:defRPr/>
            </a:pPr>
            <a:r>
              <a:rPr lang="en-US" sz="1800" b="1" dirty="0">
                <a:cs typeface="+mn-cs"/>
              </a:rPr>
              <a:t>The Board of Assessors recommends that the </a:t>
            </a:r>
            <a:r>
              <a:rPr lang="en-US" sz="1800" b="1">
                <a:cs typeface="+mn-cs"/>
              </a:rPr>
              <a:t>Select Board </a:t>
            </a:r>
            <a:r>
              <a:rPr lang="en-US" sz="1800" b="1" dirty="0">
                <a:cs typeface="+mn-cs"/>
              </a:rPr>
              <a:t>not adopt an open space discount.</a:t>
            </a:r>
            <a:endParaRPr lang="en-US" sz="2000" dirty="0">
              <a:cs typeface="+mn-cs"/>
            </a:endParaRPr>
          </a:p>
        </p:txBody>
      </p:sp>
      <p:sp>
        <p:nvSpPr>
          <p:cNvPr id="27653" name="TextBox 8"/>
          <p:cNvSpPr txBox="1">
            <a:spLocks noChangeArrowheads="1"/>
          </p:cNvSpPr>
          <p:nvPr/>
        </p:nvSpPr>
        <p:spPr bwMode="auto">
          <a:xfrm>
            <a:off x="457200" y="4406900"/>
            <a:ext cx="287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2400"/>
              <a:t>Recommendation: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066800" y="0"/>
            <a:ext cx="7848600" cy="762000"/>
          </a:xfrm>
        </p:spPr>
        <p:txBody>
          <a:bodyPr/>
          <a:lstStyle/>
          <a:p>
            <a:pPr eaLnBrk="1" hangingPunct="1"/>
            <a:r>
              <a:rPr lang="en-US" altLang="en-US"/>
              <a:t>Classification Issue – Residential Exemption</a:t>
            </a:r>
          </a:p>
        </p:txBody>
      </p:sp>
      <p:sp>
        <p:nvSpPr>
          <p:cNvPr id="14339" name="Content Placeholder 2"/>
          <p:cNvSpPr>
            <a:spLocks noGrp="1"/>
          </p:cNvSpPr>
          <p:nvPr>
            <p:ph idx="1"/>
          </p:nvPr>
        </p:nvSpPr>
        <p:spPr>
          <a:xfrm>
            <a:off x="685800" y="1066800"/>
            <a:ext cx="8077200" cy="3581400"/>
          </a:xfrm>
        </p:spPr>
        <p:txBody>
          <a:bodyPr/>
          <a:lstStyle/>
          <a:p>
            <a:pPr marL="0" indent="0" eaLnBrk="1" hangingPunct="1">
              <a:buNone/>
              <a:defRPr/>
            </a:pPr>
            <a:endParaRPr lang="en-US" dirty="0"/>
          </a:p>
          <a:p>
            <a:pPr eaLnBrk="1" hangingPunct="1">
              <a:defRPr/>
            </a:pPr>
            <a:r>
              <a:rPr lang="en-US" dirty="0"/>
              <a:t>“Exemption” is a misnomer since it is actually a tax SHIFT among residential properties.  </a:t>
            </a:r>
          </a:p>
          <a:p>
            <a:pPr marL="0" indent="0" eaLnBrk="1" hangingPunct="1">
              <a:buNone/>
              <a:defRPr/>
            </a:pPr>
            <a:endParaRPr lang="en-US" dirty="0"/>
          </a:p>
          <a:p>
            <a:pPr eaLnBrk="1" hangingPunct="1">
              <a:defRPr/>
            </a:pPr>
            <a:r>
              <a:rPr lang="en-US" dirty="0"/>
              <a:t>Difficult to implement since most homes are owner occupied</a:t>
            </a:r>
          </a:p>
          <a:p>
            <a:pPr marL="0" indent="0" eaLnBrk="1" hangingPunct="1">
              <a:buNone/>
              <a:defRPr/>
            </a:pPr>
            <a:endParaRPr lang="en-US" dirty="0"/>
          </a:p>
          <a:p>
            <a:pPr eaLnBrk="1" hangingPunct="1">
              <a:defRPr/>
            </a:pPr>
            <a:r>
              <a:rPr lang="en-US" dirty="0"/>
              <a:t>Difficult to implement  since there are minimal apartment buildings to shift the taxes on to. </a:t>
            </a:r>
          </a:p>
          <a:p>
            <a:pPr marL="0" indent="0" eaLnBrk="1" hangingPunct="1">
              <a:buNone/>
              <a:defRPr/>
            </a:pPr>
            <a:r>
              <a:rPr lang="en-US" dirty="0"/>
              <a:t> </a:t>
            </a:r>
          </a:p>
          <a:p>
            <a:pPr eaLnBrk="1" hangingPunct="1">
              <a:defRPr/>
            </a:pPr>
            <a:r>
              <a:rPr lang="en-US" dirty="0"/>
              <a:t>Only 13 out of 351 communities in Massachusetts have adopted the exemption (9 inner city, 3 Cape, 1 south coast)</a:t>
            </a:r>
          </a:p>
          <a:p>
            <a:pPr eaLnBrk="1" hangingPunct="1">
              <a:defRPr/>
            </a:pPr>
            <a:endParaRPr lang="en-US" dirty="0"/>
          </a:p>
          <a:p>
            <a:pPr marL="0" indent="0" eaLnBrk="1" hangingPunct="1">
              <a:buFontTx/>
              <a:buNone/>
              <a:defRPr/>
            </a:pPr>
            <a:endParaRPr lang="en-US" dirty="0"/>
          </a:p>
        </p:txBody>
      </p:sp>
      <p:sp>
        <p:nvSpPr>
          <p:cNvPr id="6" name="Rounded Rectangle 5"/>
          <p:cNvSpPr/>
          <p:nvPr/>
        </p:nvSpPr>
        <p:spPr bwMode="auto">
          <a:xfrm>
            <a:off x="1447800" y="5100638"/>
            <a:ext cx="5791200" cy="838200"/>
          </a:xfrm>
          <a:prstGeom prst="roundRect">
            <a:avLst/>
          </a:prstGeom>
          <a:solidFill>
            <a:schemeClr val="accent3">
              <a:lumMod val="85000"/>
            </a:schemeClr>
          </a:solidFill>
          <a:ln w="12700" cap="flat" cmpd="sng" algn="ctr">
            <a:solidFill>
              <a:schemeClr val="tx1"/>
            </a:solidFill>
            <a:prstDash val="solid"/>
            <a:round/>
            <a:headEnd type="none" w="sm" len="sm"/>
            <a:tailEnd type="none" w="sm" len="sm"/>
          </a:ln>
          <a:effectLst>
            <a:outerShdw blurRad="50800" dist="38100" dir="18900000" algn="bl" rotWithShape="0">
              <a:prstClr val="black">
                <a:alpha val="40000"/>
              </a:prstClr>
            </a:outerShdw>
          </a:effectLst>
        </p:spPr>
        <p:txBody>
          <a:bodyPr/>
          <a:lstStyle/>
          <a:p>
            <a:pPr eaLnBrk="0" hangingPunct="0">
              <a:defRPr/>
            </a:pPr>
            <a:r>
              <a:rPr lang="en-US" sz="1800" b="1" dirty="0">
                <a:cs typeface="+mn-cs"/>
              </a:rPr>
              <a:t>The Board of Assessors does not support adoption of a residential exemption.</a:t>
            </a:r>
            <a:endParaRPr lang="en-US" sz="2000" dirty="0">
              <a:cs typeface="+mn-cs"/>
            </a:endParaRPr>
          </a:p>
        </p:txBody>
      </p:sp>
      <p:sp>
        <p:nvSpPr>
          <p:cNvPr id="28677" name="TextBox 8"/>
          <p:cNvSpPr txBox="1">
            <a:spLocks noChangeArrowheads="1"/>
          </p:cNvSpPr>
          <p:nvPr/>
        </p:nvSpPr>
        <p:spPr bwMode="auto">
          <a:xfrm>
            <a:off x="609600" y="4648200"/>
            <a:ext cx="287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2400"/>
              <a:t>Recommendation: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066800" y="76200"/>
            <a:ext cx="7848600" cy="762000"/>
          </a:xfrm>
        </p:spPr>
        <p:txBody>
          <a:bodyPr/>
          <a:lstStyle/>
          <a:p>
            <a:pPr eaLnBrk="1" hangingPunct="1"/>
            <a:r>
              <a:rPr lang="en-US" altLang="en-US"/>
              <a:t>Classification Issue – Small Commercial Exemption</a:t>
            </a:r>
          </a:p>
        </p:txBody>
      </p:sp>
      <p:sp>
        <p:nvSpPr>
          <p:cNvPr id="29699" name="Content Placeholder 2"/>
          <p:cNvSpPr>
            <a:spLocks noGrp="1"/>
          </p:cNvSpPr>
          <p:nvPr>
            <p:ph idx="1"/>
          </p:nvPr>
        </p:nvSpPr>
        <p:spPr>
          <a:xfrm>
            <a:off x="685800" y="1143000"/>
            <a:ext cx="7772400" cy="3048000"/>
          </a:xfrm>
        </p:spPr>
        <p:txBody>
          <a:bodyPr/>
          <a:lstStyle/>
          <a:p>
            <a:pPr eaLnBrk="1" hangingPunct="1"/>
            <a:r>
              <a:rPr lang="en-US" altLang="en-US" dirty="0"/>
              <a:t>The intent of the exemption is to give a tax reduction to small commercial property owners at the expense of the larger commercial and industrial parcels  </a:t>
            </a:r>
          </a:p>
          <a:p>
            <a:pPr eaLnBrk="1" hangingPunct="1"/>
            <a:r>
              <a:rPr lang="en-US" altLang="en-US" dirty="0"/>
              <a:t>The question of fairness arises since the legislation is based upon the assumption that the owners of higher valued properties are financially healthier than the owners of properties with lower values</a:t>
            </a:r>
          </a:p>
          <a:p>
            <a:pPr marL="0" indent="0" eaLnBrk="1" hangingPunct="1">
              <a:buNone/>
            </a:pPr>
            <a:endParaRPr lang="en-US" altLang="en-US" dirty="0">
              <a:highlight>
                <a:srgbClr val="FFFF00"/>
              </a:highlight>
            </a:endParaRPr>
          </a:p>
          <a:p>
            <a:pPr eaLnBrk="1" hangingPunct="1"/>
            <a:endParaRPr lang="en-US" altLang="en-US" dirty="0"/>
          </a:p>
        </p:txBody>
      </p:sp>
      <p:sp>
        <p:nvSpPr>
          <p:cNvPr id="29700" name="TextBox 8"/>
          <p:cNvSpPr txBox="1">
            <a:spLocks noChangeArrowheads="1"/>
          </p:cNvSpPr>
          <p:nvPr/>
        </p:nvSpPr>
        <p:spPr bwMode="auto">
          <a:xfrm>
            <a:off x="457200" y="4114800"/>
            <a:ext cx="287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2400"/>
              <a:t>Recommendation:</a:t>
            </a:r>
          </a:p>
        </p:txBody>
      </p:sp>
      <p:sp>
        <p:nvSpPr>
          <p:cNvPr id="7" name="Rounded Rectangle 6"/>
          <p:cNvSpPr/>
          <p:nvPr/>
        </p:nvSpPr>
        <p:spPr bwMode="auto">
          <a:xfrm>
            <a:off x="1666875" y="4686300"/>
            <a:ext cx="5715000" cy="838200"/>
          </a:xfrm>
          <a:prstGeom prst="roundRect">
            <a:avLst/>
          </a:prstGeom>
          <a:solidFill>
            <a:schemeClr val="accent3">
              <a:lumMod val="85000"/>
            </a:schemeClr>
          </a:solidFill>
          <a:ln w="12700" cap="flat" cmpd="sng" algn="ctr">
            <a:solidFill>
              <a:schemeClr val="tx1"/>
            </a:solidFill>
            <a:prstDash val="solid"/>
            <a:round/>
            <a:headEnd type="none" w="sm" len="sm"/>
            <a:tailEnd type="none" w="sm" len="sm"/>
          </a:ln>
          <a:effectLst>
            <a:outerShdw blurRad="50800" dist="38100" dir="18900000" algn="bl" rotWithShape="0">
              <a:prstClr val="black">
                <a:alpha val="40000"/>
              </a:prstClr>
            </a:outerShdw>
          </a:effectLst>
        </p:spPr>
        <p:txBody>
          <a:bodyPr/>
          <a:lstStyle/>
          <a:p>
            <a:pPr eaLnBrk="0" hangingPunct="0">
              <a:defRPr/>
            </a:pPr>
            <a:r>
              <a:rPr lang="en-US" sz="1800" b="1" dirty="0">
                <a:cs typeface="+mn-cs"/>
              </a:rPr>
              <a:t>The Board of Assessors does not support adoption of the small commercial exemption.</a:t>
            </a:r>
            <a:endParaRPr lang="en-US" sz="2000" dirty="0">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altLang="en-US"/>
              <a:t>Summary</a:t>
            </a:r>
          </a:p>
        </p:txBody>
      </p:sp>
      <p:sp>
        <p:nvSpPr>
          <p:cNvPr id="28675" name="Content Placeholder 2"/>
          <p:cNvSpPr>
            <a:spLocks noGrp="1"/>
          </p:cNvSpPr>
          <p:nvPr>
            <p:ph idx="1"/>
          </p:nvPr>
        </p:nvSpPr>
        <p:spPr>
          <a:xfrm>
            <a:off x="609600" y="1066800"/>
            <a:ext cx="7848600" cy="5410200"/>
          </a:xfrm>
        </p:spPr>
        <p:txBody>
          <a:bodyPr/>
          <a:lstStyle/>
          <a:p>
            <a:pPr eaLnBrk="1" hangingPunct="1">
              <a:defRPr/>
            </a:pPr>
            <a:r>
              <a:rPr lang="en-US" dirty="0"/>
              <a:t>The Board of Assessors recommendation is to have a single Tax Rate by adopting a Minimum Residential Factor of 1.000</a:t>
            </a:r>
          </a:p>
          <a:p>
            <a:pPr marL="0" indent="0" eaLnBrk="1" hangingPunct="1">
              <a:buNone/>
              <a:defRPr/>
            </a:pPr>
            <a:br>
              <a:rPr lang="en-US" dirty="0">
                <a:solidFill>
                  <a:schemeClr val="tx2"/>
                </a:solidFill>
              </a:rPr>
            </a:br>
            <a:endParaRPr lang="en-US" dirty="0">
              <a:solidFill>
                <a:schemeClr val="tx2"/>
              </a:solidFill>
            </a:endParaRPr>
          </a:p>
          <a:p>
            <a:pPr eaLnBrk="1" hangingPunct="1">
              <a:defRPr/>
            </a:pPr>
            <a:r>
              <a:rPr lang="en-US" dirty="0"/>
              <a:t>The Board of Assessors does not recommend adoption of the </a:t>
            </a:r>
          </a:p>
          <a:p>
            <a:pPr lvl="1" eaLnBrk="1" hangingPunct="1">
              <a:defRPr/>
            </a:pPr>
            <a:r>
              <a:rPr lang="en-US" sz="2000" dirty="0"/>
              <a:t>Open Space Discount</a:t>
            </a:r>
          </a:p>
          <a:p>
            <a:pPr lvl="1" eaLnBrk="1" hangingPunct="1">
              <a:defRPr/>
            </a:pPr>
            <a:r>
              <a:rPr lang="en-US" sz="2000" dirty="0"/>
              <a:t>Residential Exemption </a:t>
            </a:r>
          </a:p>
          <a:p>
            <a:pPr lvl="1" eaLnBrk="1" hangingPunct="1">
              <a:defRPr/>
            </a:pPr>
            <a:r>
              <a:rPr lang="en-US" sz="2000" dirty="0"/>
              <a:t>Small Business Exemption</a:t>
            </a:r>
          </a:p>
          <a:p>
            <a:pPr marL="520700" lvl="1" indent="0" eaLnBrk="1" hangingPunct="1">
              <a:buNone/>
              <a:defRPr/>
            </a:pPr>
            <a:endParaRPr lang="en-US" sz="2000" dirty="0"/>
          </a:p>
          <a:p>
            <a:pPr marL="520700" lvl="1" indent="0" eaLnBrk="1" hangingPunct="1">
              <a:buNone/>
              <a:defRPr/>
            </a:pPr>
            <a:r>
              <a:rPr lang="en-US" sz="2000" dirty="0"/>
              <a:t>*Senior Means Tested Exemption: Town is still funding  this from Town Meeting appropriation due to the timing of legislation.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altLang="en-US"/>
              <a:t>Outline</a:t>
            </a:r>
          </a:p>
        </p:txBody>
      </p:sp>
      <p:sp>
        <p:nvSpPr>
          <p:cNvPr id="19459" name="Content Placeholder 2"/>
          <p:cNvSpPr>
            <a:spLocks noGrp="1"/>
          </p:cNvSpPr>
          <p:nvPr>
            <p:ph idx="1"/>
          </p:nvPr>
        </p:nvSpPr>
        <p:spPr>
          <a:xfrm>
            <a:off x="685800" y="1433512"/>
            <a:ext cx="7772400" cy="4433887"/>
          </a:xfrm>
        </p:spPr>
        <p:txBody>
          <a:bodyPr/>
          <a:lstStyle/>
          <a:p>
            <a:pPr eaLnBrk="1" hangingPunct="1"/>
            <a:r>
              <a:rPr lang="en-US" altLang="en-US" dirty="0"/>
              <a:t>Tax Classification for FY2022</a:t>
            </a:r>
          </a:p>
          <a:p>
            <a:pPr eaLnBrk="1" hangingPunct="1"/>
            <a:r>
              <a:rPr lang="en-US" altLang="en-US" dirty="0"/>
              <a:t>Recertification</a:t>
            </a:r>
          </a:p>
          <a:p>
            <a:pPr eaLnBrk="1" hangingPunct="1"/>
            <a:r>
              <a:rPr lang="en-US" altLang="en-US" dirty="0"/>
              <a:t>New Growth</a:t>
            </a:r>
          </a:p>
          <a:p>
            <a:pPr eaLnBrk="1" hangingPunct="1"/>
            <a:r>
              <a:rPr lang="en-US" altLang="en-US" dirty="0"/>
              <a:t>Total Taxable Value</a:t>
            </a:r>
          </a:p>
          <a:p>
            <a:pPr eaLnBrk="1" hangingPunct="1"/>
            <a:r>
              <a:rPr lang="en-US" altLang="en-US" dirty="0"/>
              <a:t>Tax Levy Calculation</a:t>
            </a:r>
          </a:p>
          <a:p>
            <a:pPr eaLnBrk="1" hangingPunct="1"/>
            <a:r>
              <a:rPr lang="en-US" altLang="en-US" dirty="0"/>
              <a:t>Tax Rate Calculation</a:t>
            </a:r>
          </a:p>
          <a:p>
            <a:pPr eaLnBrk="1" hangingPunct="1"/>
            <a:r>
              <a:rPr lang="en-US" altLang="en-US" dirty="0"/>
              <a:t>Classification Issues</a:t>
            </a:r>
          </a:p>
          <a:p>
            <a:pPr lvl="1" eaLnBrk="1" hangingPunct="1"/>
            <a:r>
              <a:rPr lang="en-US" altLang="en-US" dirty="0"/>
              <a:t>Residential Factor</a:t>
            </a:r>
          </a:p>
          <a:p>
            <a:pPr lvl="1" eaLnBrk="1" hangingPunct="1"/>
            <a:r>
              <a:rPr lang="en-US" altLang="en-US" dirty="0"/>
              <a:t>Open Space Discount</a:t>
            </a:r>
          </a:p>
          <a:p>
            <a:pPr lvl="1" eaLnBrk="1" hangingPunct="1"/>
            <a:r>
              <a:rPr lang="en-US" altLang="en-US" dirty="0"/>
              <a:t>Residential Exemption</a:t>
            </a:r>
          </a:p>
          <a:p>
            <a:pPr lvl="1" eaLnBrk="1" hangingPunct="1"/>
            <a:r>
              <a:rPr lang="en-US" altLang="en-US" dirty="0"/>
              <a:t>Small Commercial Exemption</a:t>
            </a:r>
          </a:p>
          <a:p>
            <a:pPr eaLnBrk="1" hangingPunct="1"/>
            <a:r>
              <a:rPr lang="en-US" altLang="en-US" dirty="0"/>
              <a:t>Summary &amp; Senior Means </a:t>
            </a:r>
            <a:r>
              <a:rPr lang="en-US" altLang="en-US"/>
              <a:t>Tested Exemption</a:t>
            </a:r>
            <a:endParaRPr lang="en-US" altLang="en-US" dirty="0"/>
          </a:p>
          <a:p>
            <a:pPr eaLnBrk="1" hangingPunct="1"/>
            <a:endParaRPr lang="en-US"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altLang="en-US" dirty="0"/>
              <a:t>Tax Classification for FY2022</a:t>
            </a:r>
          </a:p>
        </p:txBody>
      </p:sp>
      <p:sp>
        <p:nvSpPr>
          <p:cNvPr id="6" name="Content Placeholder 2"/>
          <p:cNvSpPr txBox="1">
            <a:spLocks/>
          </p:cNvSpPr>
          <p:nvPr/>
        </p:nvSpPr>
        <p:spPr bwMode="auto">
          <a:xfrm>
            <a:off x="4495800" y="1828800"/>
            <a:ext cx="3581400" cy="4114800"/>
          </a:xfrm>
          <a:prstGeom prst="rect">
            <a:avLst/>
          </a:prstGeom>
          <a:noFill/>
          <a:ln w="9525">
            <a:noFill/>
            <a:miter lim="800000"/>
            <a:headEnd/>
            <a:tailEnd/>
          </a:ln>
          <a:effectLst/>
        </p:spPr>
        <p:txBody>
          <a:bodyPr lIns="92064" tIns="46033" rIns="92064" bIns="46033"/>
          <a:lstStyle/>
          <a:p>
            <a:pPr marL="342900" indent="-342900">
              <a:spcBef>
                <a:spcPct val="20000"/>
              </a:spcBef>
              <a:buFont typeface="Arial" charset="0"/>
              <a:buChar char="•"/>
              <a:defRPr/>
            </a:pPr>
            <a:r>
              <a:rPr lang="en-US" b="1" dirty="0">
                <a:latin typeface="+mn-lt"/>
                <a:cs typeface="+mn-cs"/>
              </a:rPr>
              <a:t>Report distributed to the Select Board members</a:t>
            </a:r>
          </a:p>
          <a:p>
            <a:pPr marL="342900" indent="-342900">
              <a:spcBef>
                <a:spcPct val="20000"/>
              </a:spcBef>
              <a:buFont typeface="Arial" charset="0"/>
              <a:buChar char="•"/>
              <a:defRPr/>
            </a:pPr>
            <a:r>
              <a:rPr lang="en-US" b="1" dirty="0">
                <a:latin typeface="+mn-lt"/>
                <a:cs typeface="+mn-cs"/>
              </a:rPr>
              <a:t>Details:</a:t>
            </a:r>
          </a:p>
          <a:p>
            <a:pPr marL="742950" lvl="1" indent="-285750">
              <a:spcBef>
                <a:spcPct val="20000"/>
              </a:spcBef>
              <a:buFont typeface="Arial" charset="0"/>
              <a:buChar char="–"/>
              <a:defRPr/>
            </a:pPr>
            <a:r>
              <a:rPr lang="en-US" sz="2000" dirty="0">
                <a:latin typeface="+mn-lt"/>
                <a:cs typeface="+mn-cs"/>
              </a:rPr>
              <a:t>Assessed Values</a:t>
            </a:r>
          </a:p>
          <a:p>
            <a:pPr marL="742950" lvl="1" indent="-285750">
              <a:spcBef>
                <a:spcPct val="20000"/>
              </a:spcBef>
              <a:buFont typeface="Arial" charset="0"/>
              <a:buChar char="–"/>
              <a:defRPr/>
            </a:pPr>
            <a:r>
              <a:rPr lang="en-US" sz="2000" dirty="0">
                <a:latin typeface="+mn-lt"/>
                <a:cs typeface="+mn-cs"/>
              </a:rPr>
              <a:t>Tax Levy</a:t>
            </a:r>
          </a:p>
          <a:p>
            <a:pPr marL="742950" lvl="1" indent="-285750">
              <a:spcBef>
                <a:spcPct val="20000"/>
              </a:spcBef>
              <a:buFont typeface="Arial" charset="0"/>
              <a:buChar char="–"/>
              <a:defRPr/>
            </a:pPr>
            <a:r>
              <a:rPr lang="en-US" sz="2000" dirty="0">
                <a:latin typeface="+mn-lt"/>
                <a:cs typeface="+mn-cs"/>
              </a:rPr>
              <a:t>Tax Rate</a:t>
            </a:r>
          </a:p>
          <a:p>
            <a:pPr marL="742950" lvl="1" indent="-285750">
              <a:spcBef>
                <a:spcPct val="20000"/>
              </a:spcBef>
              <a:buFont typeface="Arial" charset="0"/>
              <a:buChar char="–"/>
              <a:defRPr/>
            </a:pPr>
            <a:r>
              <a:rPr lang="en-US" sz="2000" dirty="0">
                <a:latin typeface="+mn-lt"/>
                <a:cs typeface="+mn-cs"/>
              </a:rPr>
              <a:t>BOA recommendations on classification</a:t>
            </a:r>
          </a:p>
        </p:txBody>
      </p:sp>
      <p:sp>
        <p:nvSpPr>
          <p:cNvPr id="3" name="TextBox 2">
            <a:extLst>
              <a:ext uri="{FF2B5EF4-FFF2-40B4-BE49-F238E27FC236}">
                <a16:creationId xmlns:a16="http://schemas.microsoft.com/office/drawing/2014/main" id="{EF7A2A36-CF79-4342-AC74-A2E76BCF79F3}"/>
              </a:ext>
            </a:extLst>
          </p:cNvPr>
          <p:cNvSpPr txBox="1"/>
          <p:nvPr/>
        </p:nvSpPr>
        <p:spPr>
          <a:xfrm>
            <a:off x="685800" y="1295400"/>
            <a:ext cx="3581400" cy="4093428"/>
          </a:xfrm>
          <a:prstGeom prst="rect">
            <a:avLst/>
          </a:prstGeom>
          <a:noFill/>
        </p:spPr>
        <p:txBody>
          <a:bodyPr wrap="square" rtlCol="0">
            <a:spAutoFit/>
          </a:bodyPr>
          <a:lstStyle/>
          <a:p>
            <a:pPr algn="ctr"/>
            <a:endParaRPr lang="en-US" sz="2000" dirty="0">
              <a:highlight>
                <a:srgbClr val="FFFF00"/>
              </a:highlight>
            </a:endParaRPr>
          </a:p>
          <a:p>
            <a:pPr algn="ctr"/>
            <a:r>
              <a:rPr lang="en-US" sz="1800" dirty="0"/>
              <a:t>Report of the </a:t>
            </a:r>
          </a:p>
          <a:p>
            <a:pPr algn="ctr"/>
            <a:r>
              <a:rPr lang="en-US" sz="1800" dirty="0"/>
              <a:t>Concord Board of Assessors</a:t>
            </a:r>
          </a:p>
          <a:p>
            <a:pPr algn="ctr"/>
            <a:endParaRPr lang="en-US" sz="2000" dirty="0"/>
          </a:p>
          <a:p>
            <a:pPr algn="ctr"/>
            <a:r>
              <a:rPr lang="en-US" sz="1600" dirty="0"/>
              <a:t>Thomas Matthews, Chair</a:t>
            </a:r>
          </a:p>
          <a:p>
            <a:pPr algn="ctr"/>
            <a:r>
              <a:rPr lang="en-US" sz="1600" dirty="0"/>
              <a:t>Susan Livingston</a:t>
            </a:r>
          </a:p>
          <a:p>
            <a:pPr algn="ctr"/>
            <a:r>
              <a:rPr lang="en-US" sz="1600" dirty="0"/>
              <a:t>Brendan </a:t>
            </a:r>
            <a:r>
              <a:rPr lang="en-US" sz="1600" dirty="0" err="1"/>
              <a:t>Kemeza</a:t>
            </a:r>
            <a:endParaRPr lang="en-US" sz="1600" dirty="0"/>
          </a:p>
          <a:p>
            <a:pPr algn="ctr"/>
            <a:r>
              <a:rPr lang="en-US" sz="1600" dirty="0" err="1"/>
              <a:t>Mera</a:t>
            </a:r>
            <a:r>
              <a:rPr lang="en-US" sz="1600" dirty="0"/>
              <a:t> Tilley</a:t>
            </a:r>
          </a:p>
          <a:p>
            <a:pPr algn="ctr"/>
            <a:endParaRPr lang="en-US" sz="2000" dirty="0"/>
          </a:p>
          <a:p>
            <a:pPr algn="ctr"/>
            <a:r>
              <a:rPr lang="en-US" sz="2000" dirty="0"/>
              <a:t>To</a:t>
            </a:r>
          </a:p>
          <a:p>
            <a:pPr algn="ctr"/>
            <a:r>
              <a:rPr lang="en-US" sz="2000" dirty="0"/>
              <a:t>Concord Select Board</a:t>
            </a:r>
          </a:p>
          <a:p>
            <a:pPr algn="ctr"/>
            <a:endParaRPr lang="en-US" sz="2000" dirty="0"/>
          </a:p>
          <a:p>
            <a:pPr algn="ctr"/>
            <a:r>
              <a:rPr lang="en-US" sz="2000" dirty="0"/>
              <a:t>For Public Hearing </a:t>
            </a:r>
          </a:p>
          <a:p>
            <a:pPr algn="ctr"/>
            <a:r>
              <a:rPr lang="en-US" sz="2000" dirty="0"/>
              <a:t>November 22, 2021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altLang="en-US" dirty="0"/>
              <a:t>This is Not A Re-Certification Year</a:t>
            </a:r>
          </a:p>
        </p:txBody>
      </p:sp>
      <p:sp>
        <p:nvSpPr>
          <p:cNvPr id="21507" name="Content Placeholder 2"/>
          <p:cNvSpPr>
            <a:spLocks noGrp="1"/>
          </p:cNvSpPr>
          <p:nvPr>
            <p:ph idx="1"/>
          </p:nvPr>
        </p:nvSpPr>
        <p:spPr>
          <a:xfrm>
            <a:off x="457200" y="1066800"/>
            <a:ext cx="8382000" cy="2590800"/>
          </a:xfrm>
        </p:spPr>
        <p:txBody>
          <a:bodyPr/>
          <a:lstStyle/>
          <a:p>
            <a:pPr eaLnBrk="1" hangingPunct="1"/>
            <a:endParaRPr lang="en-US" altLang="en-US" dirty="0"/>
          </a:p>
          <a:p>
            <a:pPr eaLnBrk="1" hangingPunct="1"/>
            <a:r>
              <a:rPr lang="en-US" altLang="en-US" dirty="0"/>
              <a:t>      DOR requires recertification every 5 Years</a:t>
            </a:r>
          </a:p>
          <a:p>
            <a:pPr eaLnBrk="1" hangingPunct="1"/>
            <a:endParaRPr lang="en-US" altLang="en-US" dirty="0"/>
          </a:p>
          <a:p>
            <a:pPr lvl="1" eaLnBrk="1" hangingPunct="1"/>
            <a:r>
              <a:rPr lang="en-US" altLang="en-US" dirty="0"/>
              <a:t>Fiscal 2022 is an Interim year</a:t>
            </a:r>
          </a:p>
          <a:p>
            <a:pPr lvl="1" eaLnBrk="1" hangingPunct="1"/>
            <a:r>
              <a:rPr lang="en-US" altLang="en-US" dirty="0"/>
              <a:t>Next Recertification year FY 2023</a:t>
            </a:r>
          </a:p>
          <a:p>
            <a:pPr lvl="1" eaLnBrk="1" hangingPunct="1"/>
            <a:r>
              <a:rPr lang="en-US" altLang="en-US" dirty="0"/>
              <a:t>Interim year similar process for Town as a Recertification year</a:t>
            </a:r>
          </a:p>
          <a:p>
            <a:pPr lvl="1" eaLnBrk="1" hangingPunct="1"/>
            <a:r>
              <a:rPr lang="en-US" altLang="en-US" dirty="0"/>
              <a:t>Review of values and growth by DOR</a:t>
            </a:r>
          </a:p>
          <a:p>
            <a:pPr lvl="1" eaLnBrk="1" hangingPunct="1"/>
            <a:endParaRPr lang="en-US" altLang="en-US" dirty="0"/>
          </a:p>
          <a:p>
            <a:pPr eaLnBrk="1" hangingPunct="1"/>
            <a:endParaRPr lang="en-US" altLang="en-US" dirty="0"/>
          </a:p>
        </p:txBody>
      </p:sp>
      <p:sp>
        <p:nvSpPr>
          <p:cNvPr id="4" name="Content Placeholder 2"/>
          <p:cNvSpPr txBox="1">
            <a:spLocks/>
          </p:cNvSpPr>
          <p:nvPr/>
        </p:nvSpPr>
        <p:spPr bwMode="auto">
          <a:xfrm>
            <a:off x="457200" y="4343400"/>
            <a:ext cx="8382000" cy="1676400"/>
          </a:xfrm>
          <a:prstGeom prst="rect">
            <a:avLst/>
          </a:prstGeom>
          <a:noFill/>
          <a:ln w="9525">
            <a:noFill/>
            <a:miter lim="800000"/>
            <a:headEnd/>
            <a:tailEnd/>
          </a:ln>
          <a:effectLst/>
        </p:spPr>
        <p:txBody>
          <a:bodyPr lIns="92064" tIns="46033" rIns="92064" bIns="46033"/>
          <a:lstStyle/>
          <a:p>
            <a:pPr marL="342900" indent="-342900">
              <a:lnSpc>
                <a:spcPct val="90000"/>
              </a:lnSpc>
              <a:spcBef>
                <a:spcPct val="25000"/>
              </a:spcBef>
              <a:buSzPct val="125000"/>
              <a:buFontTx/>
              <a:buChar char="•"/>
              <a:defRPr/>
            </a:pPr>
            <a:endParaRPr lang="en-US" sz="2000" b="1" kern="0" dirty="0">
              <a:latin typeface="+mn-lt"/>
              <a:cs typeface="+mn-cs"/>
            </a:endParaRPr>
          </a:p>
          <a:p>
            <a:pPr marL="342900" indent="-342900">
              <a:lnSpc>
                <a:spcPct val="90000"/>
              </a:lnSpc>
              <a:spcBef>
                <a:spcPct val="25000"/>
              </a:spcBef>
              <a:buSzPct val="125000"/>
              <a:buFontTx/>
              <a:buChar char="•"/>
              <a:defRPr/>
            </a:pPr>
            <a:r>
              <a:rPr lang="en-US" sz="2000" b="1" kern="0" dirty="0">
                <a:latin typeface="+mn-lt"/>
                <a:cs typeface="+mn-cs"/>
              </a:rPr>
              <a:t>FY2022 Values Approved</a:t>
            </a:r>
          </a:p>
          <a:p>
            <a:pPr marL="342900" indent="-342900">
              <a:lnSpc>
                <a:spcPct val="90000"/>
              </a:lnSpc>
              <a:spcBef>
                <a:spcPct val="25000"/>
              </a:spcBef>
              <a:buSzPct val="125000"/>
              <a:buFontTx/>
              <a:buChar char="•"/>
              <a:defRPr/>
            </a:pPr>
            <a:r>
              <a:rPr lang="en-US" sz="2000" b="1" kern="0" dirty="0">
                <a:latin typeface="+mn-lt"/>
                <a:cs typeface="+mn-cs"/>
              </a:rPr>
              <a:t>FY2022 Growth Approved</a:t>
            </a:r>
          </a:p>
          <a:p>
            <a:pPr marL="342900" indent="-342900">
              <a:lnSpc>
                <a:spcPct val="90000"/>
              </a:lnSpc>
              <a:spcBef>
                <a:spcPct val="25000"/>
              </a:spcBef>
              <a:buSzPct val="125000"/>
              <a:buFontTx/>
              <a:buChar char="•"/>
              <a:defRPr/>
            </a:pPr>
            <a:r>
              <a:rPr lang="en-US" sz="2000" b="1" kern="0" dirty="0">
                <a:latin typeface="+mn-lt"/>
                <a:cs typeface="+mn-cs"/>
              </a:rPr>
              <a:t>Expect tax bills to go out with the approved rate and on time</a:t>
            </a:r>
          </a:p>
          <a:p>
            <a:pPr marL="342900" indent="-342900">
              <a:lnSpc>
                <a:spcPct val="90000"/>
              </a:lnSpc>
              <a:spcBef>
                <a:spcPct val="25000"/>
              </a:spcBef>
              <a:buSzPct val="125000"/>
              <a:buFontTx/>
              <a:buChar char="•"/>
              <a:defRPr/>
            </a:pPr>
            <a:endParaRPr lang="en-US" sz="2000" b="1" kern="0" dirty="0">
              <a:latin typeface="+mn-lt"/>
              <a:cs typeface="+mn-cs"/>
            </a:endParaRPr>
          </a:p>
        </p:txBody>
      </p:sp>
      <p:sp>
        <p:nvSpPr>
          <p:cNvPr id="6" name="TextBox 5"/>
          <p:cNvSpPr txBox="1"/>
          <p:nvPr/>
        </p:nvSpPr>
        <p:spPr>
          <a:xfrm>
            <a:off x="3505200" y="3733800"/>
            <a:ext cx="1057275" cy="461963"/>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pPr eaLnBrk="0" hangingPunct="0">
              <a:defRPr/>
            </a:pPr>
            <a:r>
              <a:rPr lang="en-US" dirty="0"/>
              <a:t>Status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altLang="en-US"/>
              <a:t>New Growth</a:t>
            </a:r>
          </a:p>
        </p:txBody>
      </p:sp>
      <p:sp>
        <p:nvSpPr>
          <p:cNvPr id="20483" name="Content Placeholder 2"/>
          <p:cNvSpPr>
            <a:spLocks noGrp="1"/>
          </p:cNvSpPr>
          <p:nvPr>
            <p:ph idx="1"/>
          </p:nvPr>
        </p:nvSpPr>
        <p:spPr>
          <a:xfrm>
            <a:off x="685800" y="1433512"/>
            <a:ext cx="8229600" cy="4281487"/>
          </a:xfrm>
        </p:spPr>
        <p:txBody>
          <a:bodyPr/>
          <a:lstStyle/>
          <a:p>
            <a:pPr eaLnBrk="1" hangingPunct="1">
              <a:defRPr/>
            </a:pPr>
            <a:r>
              <a:rPr lang="en-US" sz="1800" dirty="0"/>
              <a:t>Period: July 1, 2020 to June 30, 2021</a:t>
            </a:r>
            <a:br>
              <a:rPr lang="en-US" sz="1800" dirty="0"/>
            </a:br>
            <a:endParaRPr lang="en-US" sz="1800" dirty="0"/>
          </a:p>
          <a:p>
            <a:pPr eaLnBrk="1" hangingPunct="1">
              <a:defRPr/>
            </a:pPr>
            <a:r>
              <a:rPr lang="en-US" sz="1800" dirty="0">
                <a:solidFill>
                  <a:srgbClr val="FF0000"/>
                </a:solidFill>
              </a:rPr>
              <a:t>Residential: $54,574,245 (Value) @ $14.72/1,000 = $803,333(Taxes)</a:t>
            </a:r>
          </a:p>
          <a:p>
            <a:pPr lvl="1" eaLnBrk="1" hangingPunct="1">
              <a:defRPr/>
            </a:pPr>
            <a:r>
              <a:rPr lang="en-US" dirty="0"/>
              <a:t>$681,460 – Standard growth (New SFD, Additions)</a:t>
            </a:r>
          </a:p>
          <a:p>
            <a:pPr lvl="1" eaLnBrk="1" hangingPunct="1">
              <a:defRPr/>
            </a:pPr>
            <a:r>
              <a:rPr lang="en-US" dirty="0"/>
              <a:t>$71,550 – Condominiums (Sweet Birch, Renovations)</a:t>
            </a:r>
          </a:p>
          <a:p>
            <a:pPr lvl="1" eaLnBrk="1" hangingPunct="1">
              <a:defRPr/>
            </a:pPr>
            <a:r>
              <a:rPr lang="en-US" dirty="0"/>
              <a:t>$    9,574 -  Two and Three-Family’s, Apartments</a:t>
            </a:r>
          </a:p>
          <a:p>
            <a:pPr lvl="1" eaLnBrk="1" hangingPunct="1">
              <a:defRPr/>
            </a:pPr>
            <a:r>
              <a:rPr lang="en-US" dirty="0"/>
              <a:t>$   40,749  -  Land and Mixed use</a:t>
            </a:r>
          </a:p>
          <a:p>
            <a:pPr marL="520700" lvl="1" indent="0" eaLnBrk="1" hangingPunct="1">
              <a:buFontTx/>
              <a:buNone/>
              <a:defRPr/>
            </a:pPr>
            <a:endParaRPr lang="en-US" dirty="0"/>
          </a:p>
          <a:p>
            <a:pPr eaLnBrk="1" hangingPunct="1">
              <a:defRPr/>
            </a:pPr>
            <a:r>
              <a:rPr lang="en-US" sz="1800" dirty="0"/>
              <a:t>Commercial: $1,777,497 @ $14.72/1000 or $26,165</a:t>
            </a:r>
            <a:br>
              <a:rPr lang="en-US" sz="1800" dirty="0"/>
            </a:br>
            <a:r>
              <a:rPr lang="en-US" sz="1800" dirty="0"/>
              <a:t>Industrial:      $      0  @ $14.72/1000 or $0</a:t>
            </a:r>
            <a:br>
              <a:rPr lang="en-US" sz="1800" dirty="0"/>
            </a:br>
            <a:r>
              <a:rPr lang="en-US" sz="1800" dirty="0"/>
              <a:t>Personal Property: $9,604,980 @ $14.72/1000 or $141,385</a:t>
            </a:r>
          </a:p>
          <a:p>
            <a:pPr eaLnBrk="1" hangingPunct="1">
              <a:defRPr/>
            </a:pPr>
            <a:endParaRPr lang="en-US" sz="1800" dirty="0"/>
          </a:p>
          <a:p>
            <a:pPr eaLnBrk="1" hangingPunct="1">
              <a:defRPr/>
            </a:pPr>
            <a:endParaRPr lang="en-US" sz="1800" dirty="0"/>
          </a:p>
          <a:p>
            <a:pPr eaLnBrk="1" hangingPunct="1">
              <a:defRPr/>
            </a:pPr>
            <a:r>
              <a:rPr lang="en-US" sz="1800" dirty="0">
                <a:solidFill>
                  <a:srgbClr val="FF0000"/>
                </a:solidFill>
              </a:rPr>
              <a:t>Fiscal 2022 Total Growth: $65,956,722 @ $14.72/1000 or $970,883</a:t>
            </a:r>
          </a:p>
          <a:p>
            <a:pPr lvl="1" eaLnBrk="1" hangingPunct="1">
              <a:defRPr/>
            </a:pPr>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altLang="en-US"/>
              <a:t>Total Taxable Value</a:t>
            </a:r>
          </a:p>
        </p:txBody>
      </p:sp>
      <p:graphicFrame>
        <p:nvGraphicFramePr>
          <p:cNvPr id="4" name="Table 3"/>
          <p:cNvGraphicFramePr>
            <a:graphicFrameLocks noGrp="1"/>
          </p:cNvGraphicFramePr>
          <p:nvPr>
            <p:extLst>
              <p:ext uri="{D42A27DB-BD31-4B8C-83A1-F6EECF244321}">
                <p14:modId xmlns:p14="http://schemas.microsoft.com/office/powerpoint/2010/main" val="1398014656"/>
              </p:ext>
            </p:extLst>
          </p:nvPr>
        </p:nvGraphicFramePr>
        <p:xfrm>
          <a:off x="609600" y="1397000"/>
          <a:ext cx="8001000" cy="3698876"/>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676400">
                  <a:extLst>
                    <a:ext uri="{9D8B030D-6E8A-4147-A177-3AD203B41FA5}">
                      <a16:colId xmlns:a16="http://schemas.microsoft.com/office/drawing/2014/main" val="20003"/>
                    </a:ext>
                  </a:extLst>
                </a:gridCol>
                <a:gridCol w="1066800">
                  <a:extLst>
                    <a:ext uri="{9D8B030D-6E8A-4147-A177-3AD203B41FA5}">
                      <a16:colId xmlns:a16="http://schemas.microsoft.com/office/drawing/2014/main" val="20004"/>
                    </a:ext>
                  </a:extLst>
                </a:gridCol>
              </a:tblGrid>
              <a:tr h="924719">
                <a:tc>
                  <a:txBody>
                    <a:bodyPr/>
                    <a:lstStyle/>
                    <a:p>
                      <a:r>
                        <a:rPr lang="en-US" sz="1800" dirty="0"/>
                        <a:t>Class</a:t>
                      </a:r>
                    </a:p>
                  </a:txBody>
                  <a:tcPr marT="45728" marB="45728"/>
                </a:tc>
                <a:tc>
                  <a:txBody>
                    <a:bodyPr/>
                    <a:lstStyle/>
                    <a:p>
                      <a:r>
                        <a:rPr lang="en-US" sz="1800" dirty="0"/>
                        <a:t>FY2021 Valuation</a:t>
                      </a:r>
                    </a:p>
                  </a:txBody>
                  <a:tcPr marT="45728" marB="45728"/>
                </a:tc>
                <a:tc>
                  <a:txBody>
                    <a:bodyPr/>
                    <a:lstStyle/>
                    <a:p>
                      <a:r>
                        <a:rPr lang="en-US" sz="1800" dirty="0"/>
                        <a:t>FY2022</a:t>
                      </a:r>
                    </a:p>
                    <a:p>
                      <a:r>
                        <a:rPr lang="en-US" sz="1800" dirty="0"/>
                        <a:t>Valuation</a:t>
                      </a:r>
                    </a:p>
                  </a:txBody>
                  <a:tcPr marT="45728" marB="45728"/>
                </a:tc>
                <a:tc>
                  <a:txBody>
                    <a:bodyPr/>
                    <a:lstStyle/>
                    <a:p>
                      <a:r>
                        <a:rPr lang="en-US" sz="1800" dirty="0"/>
                        <a:t>Change</a:t>
                      </a:r>
                    </a:p>
                  </a:txBody>
                  <a:tcPr marT="45728" marB="45728"/>
                </a:tc>
                <a:tc>
                  <a:txBody>
                    <a:bodyPr/>
                    <a:lstStyle/>
                    <a:p>
                      <a:r>
                        <a:rPr lang="en-US" sz="1800" dirty="0"/>
                        <a:t>% Change</a:t>
                      </a:r>
                    </a:p>
                  </a:txBody>
                  <a:tcPr marT="45728" marB="45728"/>
                </a:tc>
                <a:extLst>
                  <a:ext uri="{0D108BD9-81ED-4DB2-BD59-A6C34878D82A}">
                    <a16:rowId xmlns:a16="http://schemas.microsoft.com/office/drawing/2014/main" val="10000"/>
                  </a:ext>
                </a:extLst>
              </a:tr>
              <a:tr h="924719">
                <a:tc>
                  <a:txBody>
                    <a:bodyPr/>
                    <a:lstStyle/>
                    <a:p>
                      <a:r>
                        <a:rPr lang="en-US" sz="1800" dirty="0"/>
                        <a:t>Residential</a:t>
                      </a:r>
                    </a:p>
                    <a:p>
                      <a:endParaRPr lang="en-US" sz="1800" dirty="0"/>
                    </a:p>
                  </a:txBody>
                  <a:tcPr marT="45728" marB="45728"/>
                </a:tc>
                <a:tc>
                  <a:txBody>
                    <a:bodyPr/>
                    <a:lstStyle/>
                    <a:p>
                      <a:r>
                        <a:rPr lang="en-US" sz="1800" dirty="0"/>
                        <a:t>$6,127,758,265</a:t>
                      </a:r>
                    </a:p>
                  </a:txBody>
                  <a:tcPr marT="45728" marB="45728"/>
                </a:tc>
                <a:tc>
                  <a:txBody>
                    <a:bodyPr/>
                    <a:lstStyle/>
                    <a:p>
                      <a:r>
                        <a:rPr lang="en-US" sz="1800" dirty="0"/>
                        <a:t>$6,273,795,195</a:t>
                      </a:r>
                    </a:p>
                  </a:txBody>
                  <a:tcPr marT="45728" marB="45728"/>
                </a:tc>
                <a:tc>
                  <a:txBody>
                    <a:bodyPr/>
                    <a:lstStyle/>
                    <a:p>
                      <a:r>
                        <a:rPr lang="en-US" sz="1800" dirty="0"/>
                        <a:t>$146,036,930</a:t>
                      </a:r>
                    </a:p>
                  </a:txBody>
                  <a:tcPr marT="45728" marB="45728"/>
                </a:tc>
                <a:tc>
                  <a:txBody>
                    <a:bodyPr/>
                    <a:lstStyle/>
                    <a:p>
                      <a:r>
                        <a:rPr lang="en-US" sz="1800" dirty="0"/>
                        <a:t>2.3%</a:t>
                      </a:r>
                    </a:p>
                  </a:txBody>
                  <a:tcPr marT="45728" marB="45728"/>
                </a:tc>
                <a:extLst>
                  <a:ext uri="{0D108BD9-81ED-4DB2-BD59-A6C34878D82A}">
                    <a16:rowId xmlns:a16="http://schemas.microsoft.com/office/drawing/2014/main" val="10001"/>
                  </a:ext>
                </a:extLst>
              </a:tr>
              <a:tr h="924719">
                <a:tc>
                  <a:txBody>
                    <a:bodyPr/>
                    <a:lstStyle/>
                    <a:p>
                      <a:r>
                        <a:rPr lang="en-US" sz="1800" dirty="0"/>
                        <a:t>Commercial/</a:t>
                      </a:r>
                    </a:p>
                    <a:p>
                      <a:r>
                        <a:rPr lang="en-US" sz="1800" dirty="0"/>
                        <a:t>Industrial/</a:t>
                      </a:r>
                    </a:p>
                    <a:p>
                      <a:r>
                        <a:rPr lang="en-US" sz="1800" dirty="0"/>
                        <a:t>P. Property</a:t>
                      </a:r>
                    </a:p>
                  </a:txBody>
                  <a:tcPr marT="45728" marB="45728"/>
                </a:tc>
                <a:tc>
                  <a:txBody>
                    <a:bodyPr/>
                    <a:lstStyle/>
                    <a:p>
                      <a:r>
                        <a:rPr lang="en-US" sz="1800" dirty="0"/>
                        <a:t>$542,749,385</a:t>
                      </a:r>
                    </a:p>
                  </a:txBody>
                  <a:tcPr marT="45728" marB="45728"/>
                </a:tc>
                <a:tc>
                  <a:txBody>
                    <a:bodyPr/>
                    <a:lstStyle/>
                    <a:p>
                      <a:r>
                        <a:rPr lang="en-US" sz="1800" dirty="0"/>
                        <a:t>$553,086,539</a:t>
                      </a:r>
                    </a:p>
                  </a:txBody>
                  <a:tcPr marT="45728" marB="45728"/>
                </a:tc>
                <a:tc>
                  <a:txBody>
                    <a:bodyPr/>
                    <a:lstStyle/>
                    <a:p>
                      <a:r>
                        <a:rPr lang="en-US" sz="1800" dirty="0"/>
                        <a:t>$10,337,154</a:t>
                      </a:r>
                    </a:p>
                  </a:txBody>
                  <a:tcPr marT="45728" marB="45728"/>
                </a:tc>
                <a:tc>
                  <a:txBody>
                    <a:bodyPr/>
                    <a:lstStyle/>
                    <a:p>
                      <a:r>
                        <a:rPr lang="en-US" sz="1800" dirty="0"/>
                        <a:t>1.9%</a:t>
                      </a:r>
                    </a:p>
                  </a:txBody>
                  <a:tcPr marT="45728" marB="45728"/>
                </a:tc>
                <a:extLst>
                  <a:ext uri="{0D108BD9-81ED-4DB2-BD59-A6C34878D82A}">
                    <a16:rowId xmlns:a16="http://schemas.microsoft.com/office/drawing/2014/main" val="10002"/>
                  </a:ext>
                </a:extLst>
              </a:tr>
              <a:tr h="924719">
                <a:tc>
                  <a:txBody>
                    <a:bodyPr/>
                    <a:lstStyle/>
                    <a:p>
                      <a:r>
                        <a:rPr lang="en-US" sz="1800" dirty="0"/>
                        <a:t>Total</a:t>
                      </a:r>
                    </a:p>
                  </a:txBody>
                  <a:tcPr marT="45728" marB="45728"/>
                </a:tc>
                <a:tc>
                  <a:txBody>
                    <a:bodyPr/>
                    <a:lstStyle/>
                    <a:p>
                      <a:r>
                        <a:rPr lang="en-US" sz="1800" dirty="0"/>
                        <a:t>$6,670,507,650</a:t>
                      </a:r>
                    </a:p>
                  </a:txBody>
                  <a:tcPr marT="45728" marB="45728"/>
                </a:tc>
                <a:tc>
                  <a:txBody>
                    <a:bodyPr/>
                    <a:lstStyle/>
                    <a:p>
                      <a:r>
                        <a:rPr lang="en-US" sz="1800" dirty="0"/>
                        <a:t>$6,826,881,734</a:t>
                      </a:r>
                    </a:p>
                  </a:txBody>
                  <a:tcPr marT="45728" marB="45728"/>
                </a:tc>
                <a:tc>
                  <a:txBody>
                    <a:bodyPr/>
                    <a:lstStyle/>
                    <a:p>
                      <a:r>
                        <a:rPr lang="en-US" sz="1800" dirty="0"/>
                        <a:t>$156,374,084</a:t>
                      </a:r>
                    </a:p>
                  </a:txBody>
                  <a:tcPr marT="45728" marB="45728"/>
                </a:tc>
                <a:tc>
                  <a:txBody>
                    <a:bodyPr/>
                    <a:lstStyle/>
                    <a:p>
                      <a:r>
                        <a:rPr lang="en-US" sz="1800" dirty="0"/>
                        <a:t>2.3%</a:t>
                      </a:r>
                    </a:p>
                  </a:txBody>
                  <a:tcPr marT="45728" marB="45728"/>
                </a:tc>
                <a:extLst>
                  <a:ext uri="{0D108BD9-81ED-4DB2-BD59-A6C34878D82A}">
                    <a16:rowId xmlns:a16="http://schemas.microsoft.com/office/drawing/2014/main" val="10003"/>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altLang="en-US"/>
              <a:t>Tax Levy Calculation</a:t>
            </a:r>
          </a:p>
        </p:txBody>
      </p:sp>
      <p:graphicFrame>
        <p:nvGraphicFramePr>
          <p:cNvPr id="4" name="Table 3"/>
          <p:cNvGraphicFramePr>
            <a:graphicFrameLocks noGrp="1"/>
          </p:cNvGraphicFramePr>
          <p:nvPr>
            <p:extLst>
              <p:ext uri="{D42A27DB-BD31-4B8C-83A1-F6EECF244321}">
                <p14:modId xmlns:p14="http://schemas.microsoft.com/office/powerpoint/2010/main" val="3502532278"/>
              </p:ext>
            </p:extLst>
          </p:nvPr>
        </p:nvGraphicFramePr>
        <p:xfrm>
          <a:off x="726331" y="906294"/>
          <a:ext cx="7620001" cy="5045411"/>
        </p:xfrm>
        <a:graphic>
          <a:graphicData uri="http://schemas.openxmlformats.org/drawingml/2006/table">
            <a:tbl>
              <a:tblPr firstRow="1" bandRow="1">
                <a:tableStyleId>{5C22544A-7EE6-4342-B048-85BDC9FD1C3A}</a:tableStyleId>
              </a:tblPr>
              <a:tblGrid>
                <a:gridCol w="3048001">
                  <a:extLst>
                    <a:ext uri="{9D8B030D-6E8A-4147-A177-3AD203B41FA5}">
                      <a16:colId xmlns:a16="http://schemas.microsoft.com/office/drawing/2014/main" val="20000"/>
                    </a:ext>
                  </a:extLst>
                </a:gridCol>
                <a:gridCol w="2514600">
                  <a:extLst>
                    <a:ext uri="{9D8B030D-6E8A-4147-A177-3AD203B41FA5}">
                      <a16:colId xmlns:a16="http://schemas.microsoft.com/office/drawing/2014/main" val="2494009224"/>
                    </a:ext>
                  </a:extLst>
                </a:gridCol>
                <a:gridCol w="2057400">
                  <a:extLst>
                    <a:ext uri="{9D8B030D-6E8A-4147-A177-3AD203B41FA5}">
                      <a16:colId xmlns:a16="http://schemas.microsoft.com/office/drawing/2014/main" val="20001"/>
                    </a:ext>
                  </a:extLst>
                </a:gridCol>
              </a:tblGrid>
              <a:tr h="394941">
                <a:tc>
                  <a:txBody>
                    <a:bodyPr/>
                    <a:lstStyle/>
                    <a:p>
                      <a:r>
                        <a:rPr lang="en-US" sz="1800" dirty="0"/>
                        <a:t>Item</a:t>
                      </a:r>
                    </a:p>
                  </a:txBody>
                  <a:tcPr marT="45739" marB="45739"/>
                </a:tc>
                <a:tc>
                  <a:txBody>
                    <a:bodyPr/>
                    <a:lstStyle/>
                    <a:p>
                      <a:pPr algn="ctr"/>
                      <a:r>
                        <a:rPr lang="en-US" sz="1800" dirty="0"/>
                        <a:t>2021</a:t>
                      </a:r>
                    </a:p>
                  </a:txBody>
                  <a:tcPr marT="45739" marB="45739"/>
                </a:tc>
                <a:tc>
                  <a:txBody>
                    <a:bodyPr/>
                    <a:lstStyle/>
                    <a:p>
                      <a:r>
                        <a:rPr lang="en-US" sz="1800" dirty="0"/>
                        <a:t>2022</a:t>
                      </a:r>
                    </a:p>
                  </a:txBody>
                  <a:tcPr marT="45739" marB="45739"/>
                </a:tc>
                <a:extLst>
                  <a:ext uri="{0D108BD9-81ED-4DB2-BD59-A6C34878D82A}">
                    <a16:rowId xmlns:a16="http://schemas.microsoft.com/office/drawing/2014/main" val="10000"/>
                  </a:ext>
                </a:extLst>
              </a:tr>
              <a:tr h="414257">
                <a:tc>
                  <a:txBody>
                    <a:bodyPr/>
                    <a:lstStyle/>
                    <a:p>
                      <a:r>
                        <a:rPr lang="en-US" sz="1800" dirty="0"/>
                        <a:t>Levy Limit </a:t>
                      </a:r>
                    </a:p>
                  </a:txBody>
                  <a:tcPr marT="45739" marB="4573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$ 92,281,116</a:t>
                      </a:r>
                    </a:p>
                  </a:txBody>
                  <a:tcPr marT="45739" marB="4573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$ 95,545,971</a:t>
                      </a:r>
                    </a:p>
                  </a:txBody>
                  <a:tcPr marT="45739" marB="45739"/>
                </a:tc>
                <a:extLst>
                  <a:ext uri="{0D108BD9-81ED-4DB2-BD59-A6C34878D82A}">
                    <a16:rowId xmlns:a16="http://schemas.microsoft.com/office/drawing/2014/main" val="10001"/>
                  </a:ext>
                </a:extLst>
              </a:tr>
              <a:tr h="68149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Amended</a:t>
                      </a:r>
                      <a:r>
                        <a:rPr lang="en-US" sz="1800" baseline="0" dirty="0"/>
                        <a:t> growth </a:t>
                      </a:r>
                      <a:endParaRPr lang="en-US" sz="1800" dirty="0"/>
                    </a:p>
                    <a:p>
                      <a:r>
                        <a:rPr lang="en-US" sz="1800" dirty="0"/>
                        <a:t>Add…2 ½ allowed increase</a:t>
                      </a:r>
                    </a:p>
                  </a:txBody>
                  <a:tcPr marT="45739" marB="4573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           0.00</a:t>
                      </a:r>
                      <a:r>
                        <a:rPr lang="en-US" sz="1800" baseline="0" dirty="0"/>
                        <a:t>                            </a:t>
                      </a:r>
                      <a:r>
                        <a:rPr lang="en-US" sz="1800" dirty="0"/>
                        <a:t> $  2,307,028</a:t>
                      </a:r>
                    </a:p>
                  </a:txBody>
                  <a:tcPr marT="45739" marB="45739"/>
                </a:tc>
                <a:tc>
                  <a:txBody>
                    <a:bodyPr/>
                    <a:lstStyle/>
                    <a:p>
                      <a:r>
                        <a:rPr lang="en-US" sz="1800" dirty="0"/>
                        <a:t>$            0.00</a:t>
                      </a:r>
                    </a:p>
                    <a:p>
                      <a:r>
                        <a:rPr lang="en-US" sz="1800" dirty="0"/>
                        <a:t>$   2,388,649</a:t>
                      </a:r>
                    </a:p>
                  </a:txBody>
                  <a:tcPr marT="45739" marB="45739"/>
                </a:tc>
                <a:extLst>
                  <a:ext uri="{0D108BD9-81ED-4DB2-BD59-A6C34878D82A}">
                    <a16:rowId xmlns:a16="http://schemas.microsoft.com/office/drawing/2014/main" val="10002"/>
                  </a:ext>
                </a:extLst>
              </a:tr>
              <a:tr h="646640">
                <a:tc>
                  <a:txBody>
                    <a:bodyPr/>
                    <a:lstStyle/>
                    <a:p>
                      <a:r>
                        <a:rPr lang="en-US" sz="1800" dirty="0"/>
                        <a:t>Add…New growth</a:t>
                      </a:r>
                    </a:p>
                  </a:txBody>
                  <a:tcPr marT="45739" marB="4573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     957,827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dirty="0"/>
                    </a:p>
                  </a:txBody>
                  <a:tcPr marT="45739" marB="45739"/>
                </a:tc>
                <a:tc>
                  <a:txBody>
                    <a:bodyPr/>
                    <a:lstStyle/>
                    <a:p>
                      <a:r>
                        <a:rPr lang="en-US" sz="1800" dirty="0"/>
                        <a:t>$      970,883</a:t>
                      </a:r>
                    </a:p>
                  </a:txBody>
                  <a:tcPr marT="45739" marB="45739"/>
                </a:tc>
                <a:extLst>
                  <a:ext uri="{0D108BD9-81ED-4DB2-BD59-A6C34878D82A}">
                    <a16:rowId xmlns:a16="http://schemas.microsoft.com/office/drawing/2014/main" val="10003"/>
                  </a:ext>
                </a:extLst>
              </a:tr>
              <a:tr h="681678">
                <a:tc>
                  <a:txBody>
                    <a:bodyPr/>
                    <a:lstStyle/>
                    <a:p>
                      <a:r>
                        <a:rPr lang="en-US" sz="1800" dirty="0"/>
                        <a:t>Total before any debt exclusion and override</a:t>
                      </a:r>
                    </a:p>
                  </a:txBody>
                  <a:tcPr marT="45739" marB="4573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 $ 95,545,971</a:t>
                      </a:r>
                    </a:p>
                    <a:p>
                      <a:pPr algn="ctr"/>
                      <a:endParaRPr lang="en-US" sz="1800" dirty="0"/>
                    </a:p>
                  </a:txBody>
                  <a:tcPr marT="45739" marB="45739"/>
                </a:tc>
                <a:tc>
                  <a:txBody>
                    <a:bodyPr/>
                    <a:lstStyle/>
                    <a:p>
                      <a:r>
                        <a:rPr lang="en-US" sz="1800" dirty="0"/>
                        <a:t>$ 98,905,503</a:t>
                      </a:r>
                    </a:p>
                  </a:txBody>
                  <a:tcPr marT="45739" marB="45739"/>
                </a:tc>
                <a:extLst>
                  <a:ext uri="{0D108BD9-81ED-4DB2-BD59-A6C34878D82A}">
                    <a16:rowId xmlns:a16="http://schemas.microsoft.com/office/drawing/2014/main" val="10004"/>
                  </a:ext>
                </a:extLst>
              </a:tr>
              <a:tr h="394941">
                <a:tc>
                  <a:txBody>
                    <a:bodyPr/>
                    <a:lstStyle/>
                    <a:p>
                      <a:r>
                        <a:rPr lang="en-US" sz="1800" dirty="0"/>
                        <a:t>Add…Debt</a:t>
                      </a:r>
                      <a:r>
                        <a:rPr lang="en-US" sz="1800" baseline="0" dirty="0"/>
                        <a:t> exclusion</a:t>
                      </a:r>
                      <a:endParaRPr lang="en-US" sz="1800" dirty="0"/>
                    </a:p>
                  </a:txBody>
                  <a:tcPr marT="45739" marB="4573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 $   7,034,743</a:t>
                      </a:r>
                    </a:p>
                  </a:txBody>
                  <a:tcPr marT="45739" marB="45739"/>
                </a:tc>
                <a:tc>
                  <a:txBody>
                    <a:bodyPr/>
                    <a:lstStyle/>
                    <a:p>
                      <a:r>
                        <a:rPr lang="en-US" sz="1800" dirty="0"/>
                        <a:t>$   6,869,345</a:t>
                      </a:r>
                    </a:p>
                  </a:txBody>
                  <a:tcPr marT="45739" marB="45739"/>
                </a:tc>
                <a:extLst>
                  <a:ext uri="{0D108BD9-81ED-4DB2-BD59-A6C34878D82A}">
                    <a16:rowId xmlns:a16="http://schemas.microsoft.com/office/drawing/2014/main" val="10005"/>
                  </a:ext>
                </a:extLst>
              </a:tr>
              <a:tr h="394941">
                <a:tc>
                  <a:txBody>
                    <a:bodyPr/>
                    <a:lstStyle/>
                    <a:p>
                      <a:r>
                        <a:rPr lang="en-US" sz="1800" dirty="0"/>
                        <a:t>Add…Any override</a:t>
                      </a:r>
                    </a:p>
                  </a:txBody>
                  <a:tcPr marT="45739" marB="45739"/>
                </a:tc>
                <a:tc>
                  <a:txBody>
                    <a:bodyPr/>
                    <a:lstStyle/>
                    <a:p>
                      <a:pPr algn="ctr"/>
                      <a:r>
                        <a:rPr lang="en-US" sz="1800" dirty="0"/>
                        <a:t>                  0</a:t>
                      </a:r>
                    </a:p>
                  </a:txBody>
                  <a:tcPr marT="45739" marB="45739"/>
                </a:tc>
                <a:tc>
                  <a:txBody>
                    <a:bodyPr/>
                    <a:lstStyle/>
                    <a:p>
                      <a:endParaRPr lang="en-US" sz="1800" dirty="0"/>
                    </a:p>
                  </a:txBody>
                  <a:tcPr marT="45739" marB="45739"/>
                </a:tc>
                <a:extLst>
                  <a:ext uri="{0D108BD9-81ED-4DB2-BD59-A6C34878D82A}">
                    <a16:rowId xmlns:a16="http://schemas.microsoft.com/office/drawing/2014/main" val="10006"/>
                  </a:ext>
                </a:extLst>
              </a:tr>
              <a:tr h="394941">
                <a:tc>
                  <a:txBody>
                    <a:bodyPr/>
                    <a:lstStyle/>
                    <a:p>
                      <a:r>
                        <a:rPr lang="en-US" sz="1800" dirty="0"/>
                        <a:t>Maximum permitted</a:t>
                      </a:r>
                      <a:r>
                        <a:rPr lang="en-US" sz="1800" baseline="0" dirty="0"/>
                        <a:t> levy</a:t>
                      </a:r>
                      <a:endParaRPr lang="en-US" sz="1800" dirty="0"/>
                    </a:p>
                  </a:txBody>
                  <a:tcPr marT="45739" marB="4573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$102,580,714</a:t>
                      </a:r>
                    </a:p>
                  </a:txBody>
                  <a:tcPr marT="45739" marB="45739"/>
                </a:tc>
                <a:tc>
                  <a:txBody>
                    <a:bodyPr/>
                    <a:lstStyle/>
                    <a:p>
                      <a:r>
                        <a:rPr lang="en-US" sz="1800" dirty="0">
                          <a:solidFill>
                            <a:schemeClr val="tx1"/>
                          </a:solidFill>
                        </a:rPr>
                        <a:t>$105,774,848</a:t>
                      </a:r>
                    </a:p>
                  </a:txBody>
                  <a:tcPr marT="45739" marB="45739"/>
                </a:tc>
                <a:extLst>
                  <a:ext uri="{0D108BD9-81ED-4DB2-BD59-A6C34878D82A}">
                    <a16:rowId xmlns:a16="http://schemas.microsoft.com/office/drawing/2014/main" val="10007"/>
                  </a:ext>
                </a:extLst>
              </a:tr>
              <a:tr h="646640">
                <a:tc>
                  <a:txBody>
                    <a:bodyPr/>
                    <a:lstStyle/>
                    <a:p>
                      <a:r>
                        <a:rPr lang="en-US" sz="1800" dirty="0"/>
                        <a:t>Property tax levy</a:t>
                      </a:r>
                    </a:p>
                  </a:txBody>
                  <a:tcPr marT="45739" marB="4573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  98,128,300</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0" u="none" dirty="0"/>
                    </a:p>
                  </a:txBody>
                  <a:tcPr marT="45739" marB="45739"/>
                </a:tc>
                <a:tc>
                  <a:txBody>
                    <a:bodyPr/>
                    <a:lstStyle/>
                    <a:p>
                      <a:r>
                        <a:rPr lang="en-US" sz="1800" b="0" u="none" dirty="0">
                          <a:solidFill>
                            <a:schemeClr val="tx1"/>
                          </a:solidFill>
                        </a:rPr>
                        <a:t>$100,764,774</a:t>
                      </a:r>
                    </a:p>
                  </a:txBody>
                  <a:tcPr marT="45739" marB="45739"/>
                </a:tc>
                <a:extLst>
                  <a:ext uri="{0D108BD9-81ED-4DB2-BD59-A6C34878D82A}">
                    <a16:rowId xmlns:a16="http://schemas.microsoft.com/office/drawing/2014/main" val="10008"/>
                  </a:ext>
                </a:extLst>
              </a:tr>
              <a:tr h="394941">
                <a:tc>
                  <a:txBody>
                    <a:bodyPr/>
                    <a:lstStyle/>
                    <a:p>
                      <a:r>
                        <a:rPr lang="en-US" sz="1800" dirty="0"/>
                        <a:t>Unused levy limit</a:t>
                      </a:r>
                    </a:p>
                  </a:txBody>
                  <a:tcPr marT="45739" marB="45739"/>
                </a:tc>
                <a:tc>
                  <a:txBody>
                    <a:bodyPr/>
                    <a:lstStyle/>
                    <a:p>
                      <a:pPr algn="ctr"/>
                      <a:r>
                        <a:rPr lang="en-US" sz="1800" dirty="0"/>
                        <a:t>$4,452,414*</a:t>
                      </a:r>
                    </a:p>
                  </a:txBody>
                  <a:tcPr marT="45739" marB="45739"/>
                </a:tc>
                <a:tc>
                  <a:txBody>
                    <a:bodyPr/>
                    <a:lstStyle/>
                    <a:p>
                      <a:r>
                        <a:rPr lang="en-US" sz="1800" dirty="0">
                          <a:solidFill>
                            <a:schemeClr val="tx1"/>
                          </a:solidFill>
                        </a:rPr>
                        <a:t>$5,010,074*</a:t>
                      </a:r>
                    </a:p>
                  </a:txBody>
                  <a:tcPr marT="45739" marB="45739"/>
                </a:tc>
                <a:extLst>
                  <a:ext uri="{0D108BD9-81ED-4DB2-BD59-A6C34878D82A}">
                    <a16:rowId xmlns:a16="http://schemas.microsoft.com/office/drawing/2014/main" val="10009"/>
                  </a:ext>
                </a:extLst>
              </a:tr>
            </a:tbl>
          </a:graphicData>
        </a:graphic>
      </p:graphicFrame>
      <p:sp>
        <p:nvSpPr>
          <p:cNvPr id="6" name="Rounded Rectangle 5"/>
          <p:cNvSpPr/>
          <p:nvPr/>
        </p:nvSpPr>
        <p:spPr bwMode="auto">
          <a:xfrm>
            <a:off x="838200" y="5899823"/>
            <a:ext cx="7315200" cy="422527"/>
          </a:xfrm>
          <a:prstGeom prst="roundRect">
            <a:avLst/>
          </a:prstGeom>
          <a:solidFill>
            <a:schemeClr val="accent3">
              <a:lumMod val="95000"/>
            </a:schemeClr>
          </a:solidFill>
          <a:ln w="12700" cap="flat" cmpd="sng" algn="ctr">
            <a:solidFill>
              <a:schemeClr val="tx1"/>
            </a:solidFill>
            <a:prstDash val="solid"/>
            <a:round/>
            <a:headEnd type="none" w="sm" len="sm"/>
            <a:tailEnd type="none" w="sm" len="sm"/>
          </a:ln>
          <a:effectLst>
            <a:innerShdw blurRad="63500" dist="50800" dir="18900000">
              <a:prstClr val="black">
                <a:alpha val="50000"/>
              </a:prstClr>
            </a:innerShdw>
          </a:effectLst>
        </p:spPr>
        <p:txBody>
          <a:bodyPr/>
          <a:lstStyle/>
          <a:p>
            <a:pPr eaLnBrk="0" hangingPunct="0">
              <a:defRPr/>
            </a:pPr>
            <a:r>
              <a:rPr lang="en-US" dirty="0">
                <a:cs typeface="+mn-cs"/>
              </a:rPr>
              <a:t>* Unused levy limit used in fiscal planning for future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altLang="en-US"/>
              <a:t>Tax Rate Calculation</a:t>
            </a:r>
          </a:p>
        </p:txBody>
      </p:sp>
      <p:sp>
        <p:nvSpPr>
          <p:cNvPr id="25603" name="TextBox 4"/>
          <p:cNvSpPr txBox="1">
            <a:spLocks noChangeArrowheads="1"/>
          </p:cNvSpPr>
          <p:nvPr/>
        </p:nvSpPr>
        <p:spPr bwMode="auto">
          <a:xfrm>
            <a:off x="1219200" y="2776538"/>
            <a:ext cx="304012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1800" dirty="0"/>
              <a:t>FY2022 Property Tax Levy</a:t>
            </a:r>
          </a:p>
        </p:txBody>
      </p:sp>
      <p:sp>
        <p:nvSpPr>
          <p:cNvPr id="25604" name="TextBox 5"/>
          <p:cNvSpPr txBox="1">
            <a:spLocks noChangeArrowheads="1"/>
          </p:cNvSpPr>
          <p:nvPr/>
        </p:nvSpPr>
        <p:spPr bwMode="auto">
          <a:xfrm>
            <a:off x="1236663" y="3209925"/>
            <a:ext cx="27670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1800"/>
              <a:t>Town Taxable Valuation</a:t>
            </a:r>
          </a:p>
        </p:txBody>
      </p:sp>
      <p:cxnSp>
        <p:nvCxnSpPr>
          <p:cNvPr id="8" name="Straight Connector 7"/>
          <p:cNvCxnSpPr/>
          <p:nvPr/>
        </p:nvCxnSpPr>
        <p:spPr>
          <a:xfrm>
            <a:off x="1284288" y="3200400"/>
            <a:ext cx="2438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5606" name="TextBox 8"/>
          <p:cNvSpPr txBox="1">
            <a:spLocks noChangeArrowheads="1"/>
          </p:cNvSpPr>
          <p:nvPr/>
        </p:nvSpPr>
        <p:spPr bwMode="auto">
          <a:xfrm>
            <a:off x="4572001" y="2776538"/>
            <a:ext cx="1676400" cy="341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buNone/>
            </a:pPr>
            <a:r>
              <a:rPr lang="en-US" altLang="en-US" sz="1800" dirty="0"/>
              <a:t>$100,764,774    </a:t>
            </a:r>
            <a:r>
              <a:rPr lang="en-US" altLang="en-US" sz="1800" dirty="0">
                <a:solidFill>
                  <a:srgbClr val="C00000"/>
                </a:solidFill>
              </a:rPr>
              <a:t>              </a:t>
            </a:r>
            <a:r>
              <a:rPr lang="en-US" altLang="en-US" sz="1800" dirty="0"/>
              <a:t> </a:t>
            </a:r>
            <a:endParaRPr lang="en-US" sz="1800" dirty="0"/>
          </a:p>
        </p:txBody>
      </p:sp>
      <p:sp>
        <p:nvSpPr>
          <p:cNvPr id="25607" name="TextBox 9"/>
          <p:cNvSpPr txBox="1">
            <a:spLocks noChangeArrowheads="1"/>
          </p:cNvSpPr>
          <p:nvPr/>
        </p:nvSpPr>
        <p:spPr bwMode="auto">
          <a:xfrm>
            <a:off x="4446588" y="3243263"/>
            <a:ext cx="193992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1800" dirty="0"/>
              <a:t>$6,826,881,734</a:t>
            </a:r>
          </a:p>
          <a:p>
            <a:pPr>
              <a:lnSpc>
                <a:spcPct val="100000"/>
              </a:lnSpc>
              <a:spcBef>
                <a:spcPct val="0"/>
              </a:spcBef>
              <a:buSzTx/>
              <a:buFontTx/>
              <a:buNone/>
            </a:pPr>
            <a:endParaRPr lang="en-US" altLang="en-US" sz="1800" dirty="0"/>
          </a:p>
        </p:txBody>
      </p:sp>
      <p:cxnSp>
        <p:nvCxnSpPr>
          <p:cNvPr id="11" name="Straight Connector 10"/>
          <p:cNvCxnSpPr/>
          <p:nvPr/>
        </p:nvCxnSpPr>
        <p:spPr>
          <a:xfrm>
            <a:off x="4532313" y="3200400"/>
            <a:ext cx="1654175"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5609" name="TextBox 13"/>
          <p:cNvSpPr txBox="1">
            <a:spLocks noChangeArrowheads="1"/>
          </p:cNvSpPr>
          <p:nvPr/>
        </p:nvSpPr>
        <p:spPr bwMode="auto">
          <a:xfrm>
            <a:off x="6477000" y="2971800"/>
            <a:ext cx="1217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1800" dirty="0"/>
              <a:t>= 0.01476</a:t>
            </a:r>
          </a:p>
        </p:txBody>
      </p:sp>
      <p:sp>
        <p:nvSpPr>
          <p:cNvPr id="25610" name="TextBox 14"/>
          <p:cNvSpPr txBox="1">
            <a:spLocks noChangeArrowheads="1"/>
          </p:cNvSpPr>
          <p:nvPr/>
        </p:nvSpPr>
        <p:spPr bwMode="auto">
          <a:xfrm>
            <a:off x="4267200" y="3592512"/>
            <a:ext cx="415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1800" dirty="0"/>
              <a:t>or</a:t>
            </a:r>
          </a:p>
        </p:txBody>
      </p:sp>
      <p:sp>
        <p:nvSpPr>
          <p:cNvPr id="25611" name="TextBox 15"/>
          <p:cNvSpPr txBox="1">
            <a:spLocks noChangeArrowheads="1"/>
          </p:cNvSpPr>
          <p:nvPr/>
        </p:nvSpPr>
        <p:spPr bwMode="auto">
          <a:xfrm>
            <a:off x="1524000" y="4068822"/>
            <a:ext cx="70866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dirty="0"/>
              <a:t>$14.76  per thousand dollars of assessed value</a:t>
            </a:r>
          </a:p>
        </p:txBody>
      </p:sp>
      <p:sp>
        <p:nvSpPr>
          <p:cNvPr id="17" name="Rounded Rectangle 16"/>
          <p:cNvSpPr/>
          <p:nvPr/>
        </p:nvSpPr>
        <p:spPr>
          <a:xfrm>
            <a:off x="2209800" y="1111249"/>
            <a:ext cx="4724400" cy="1401763"/>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n-US" dirty="0">
                <a:solidFill>
                  <a:schemeClr val="tx1"/>
                </a:solidFill>
              </a:rPr>
              <a:t>Recommended FY2022 Tax Rate is  $14.76/$1,000</a:t>
            </a:r>
          </a:p>
          <a:p>
            <a:pPr algn="ctr" eaLnBrk="0" hangingPunct="0">
              <a:defRPr/>
            </a:pPr>
            <a:endParaRPr lang="en-US" dirty="0"/>
          </a:p>
        </p:txBody>
      </p:sp>
      <p:sp>
        <p:nvSpPr>
          <p:cNvPr id="4" name="TextBox 3">
            <a:extLst>
              <a:ext uri="{FF2B5EF4-FFF2-40B4-BE49-F238E27FC236}">
                <a16:creationId xmlns:a16="http://schemas.microsoft.com/office/drawing/2014/main" id="{44824DA9-6F60-4438-A211-825B2B1C836E}"/>
              </a:ext>
            </a:extLst>
          </p:cNvPr>
          <p:cNvSpPr txBox="1"/>
          <p:nvPr/>
        </p:nvSpPr>
        <p:spPr>
          <a:xfrm>
            <a:off x="762000" y="4586644"/>
            <a:ext cx="8305800" cy="1169551"/>
          </a:xfrm>
          <a:prstGeom prst="rect">
            <a:avLst/>
          </a:prstGeom>
          <a:noFill/>
        </p:spPr>
        <p:txBody>
          <a:bodyPr wrap="square" rtlCol="0">
            <a:spAutoFit/>
          </a:bodyPr>
          <a:lstStyle/>
          <a:p>
            <a:r>
              <a:rPr lang="en-US" sz="1400" dirty="0"/>
              <a:t>                                                                                  	</a:t>
            </a:r>
            <a:r>
              <a:rPr lang="en-US" sz="1400" b="1" dirty="0"/>
              <a:t>FY21 </a:t>
            </a:r>
            <a:r>
              <a:rPr lang="en-US" sz="1400" dirty="0"/>
              <a:t>                          </a:t>
            </a:r>
            <a:r>
              <a:rPr lang="en-US" sz="1400" b="1" dirty="0"/>
              <a:t>FY22</a:t>
            </a:r>
            <a:r>
              <a:rPr lang="en-US" sz="1400" dirty="0"/>
              <a:t>   </a:t>
            </a:r>
          </a:p>
          <a:p>
            <a:r>
              <a:rPr lang="en-US" sz="1400" dirty="0"/>
              <a:t>Average Assessed Value 101-Single Family:</a:t>
            </a:r>
            <a:r>
              <a:rPr lang="en-US" sz="1200" dirty="0"/>
              <a:t>       	</a:t>
            </a:r>
            <a:r>
              <a:rPr lang="en-US" sz="1400" b="1" dirty="0"/>
              <a:t>$1,101,800                 $1,125,400                                                                                             </a:t>
            </a:r>
          </a:p>
          <a:p>
            <a:r>
              <a:rPr lang="en-US" sz="1400" dirty="0"/>
              <a:t>Median Assessed Value 101-Single Family</a:t>
            </a:r>
            <a:r>
              <a:rPr lang="en-US" sz="1400" b="1" dirty="0"/>
              <a:t>:     		$928,100                    $971,200                    </a:t>
            </a:r>
          </a:p>
          <a:p>
            <a:r>
              <a:rPr lang="en-US" sz="1400" dirty="0"/>
              <a:t>Average Assessed Value 102-Condominium:		</a:t>
            </a:r>
            <a:r>
              <a:rPr lang="en-US" sz="1400" b="1" dirty="0"/>
              <a:t>$560,500                    $587,400 </a:t>
            </a:r>
          </a:p>
          <a:p>
            <a:r>
              <a:rPr lang="en-US" sz="1400" dirty="0"/>
              <a:t>Median Assessed Value 102-Condominium</a:t>
            </a:r>
            <a:r>
              <a:rPr lang="en-US" sz="1400" b="1" dirty="0"/>
              <a:t>:  		$485,600                    $488,600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altLang="en-US"/>
              <a:t>Classification Issue – Residential Factor</a:t>
            </a:r>
          </a:p>
        </p:txBody>
      </p:sp>
      <p:sp>
        <p:nvSpPr>
          <p:cNvPr id="26627" name="Content Placeholder 2"/>
          <p:cNvSpPr>
            <a:spLocks noGrp="1"/>
          </p:cNvSpPr>
          <p:nvPr>
            <p:ph idx="1"/>
          </p:nvPr>
        </p:nvSpPr>
        <p:spPr>
          <a:xfrm>
            <a:off x="609600" y="1295400"/>
            <a:ext cx="7848600" cy="3733800"/>
          </a:xfrm>
        </p:spPr>
        <p:txBody>
          <a:bodyPr/>
          <a:lstStyle/>
          <a:p>
            <a:pPr eaLnBrk="1" hangingPunct="1"/>
            <a:r>
              <a:rPr lang="en-US" altLang="en-US" dirty="0"/>
              <a:t>Setting residential factor at 1 provides uniform tax rate for all classes (Residential, Open space (R/O), Commercial, Industrial and Personal property (C/I/P))</a:t>
            </a:r>
          </a:p>
          <a:p>
            <a:pPr eaLnBrk="1" hangingPunct="1"/>
            <a:r>
              <a:rPr lang="en-US" altLang="en-US" dirty="0"/>
              <a:t>Setting residential factor other than 1 results in differential tax rate between the “R/O” group and the “C/I/P” group</a:t>
            </a:r>
          </a:p>
          <a:p>
            <a:pPr eaLnBrk="1" hangingPunct="1"/>
            <a:r>
              <a:rPr lang="en-US" altLang="en-US" dirty="0"/>
              <a:t>92% of Concord revenue comes from Residential, a slight reduction (savings) in the “R/O” group would put a large increase (burden) on the “C/I/P” group</a:t>
            </a:r>
          </a:p>
          <a:p>
            <a:pPr eaLnBrk="1" hangingPunct="1"/>
            <a:r>
              <a:rPr lang="en-US" altLang="en-US" dirty="0"/>
              <a:t>Concord has used a uniform rate since FY1998</a:t>
            </a:r>
          </a:p>
          <a:p>
            <a:pPr eaLnBrk="1" hangingPunct="1"/>
            <a:endParaRPr lang="en-US" altLang="en-US" dirty="0"/>
          </a:p>
          <a:p>
            <a:pPr lvl="1" eaLnBrk="1" hangingPunct="1"/>
            <a:endParaRPr lang="en-US" altLang="en-US" dirty="0"/>
          </a:p>
        </p:txBody>
      </p:sp>
      <p:sp>
        <p:nvSpPr>
          <p:cNvPr id="6" name="Rounded Rectangle 5"/>
          <p:cNvSpPr/>
          <p:nvPr/>
        </p:nvSpPr>
        <p:spPr bwMode="auto">
          <a:xfrm>
            <a:off x="1066800" y="5336381"/>
            <a:ext cx="7391400" cy="759619"/>
          </a:xfrm>
          <a:prstGeom prst="roundRect">
            <a:avLst/>
          </a:prstGeom>
          <a:solidFill>
            <a:schemeClr val="accent3">
              <a:lumMod val="85000"/>
            </a:schemeClr>
          </a:solidFill>
          <a:ln w="12700" cap="flat" cmpd="sng" algn="ctr">
            <a:solidFill>
              <a:schemeClr val="tx1"/>
            </a:solidFill>
            <a:prstDash val="solid"/>
            <a:round/>
            <a:headEnd type="none" w="sm" len="sm"/>
            <a:tailEnd type="none" w="sm" len="sm"/>
          </a:ln>
          <a:effectLst>
            <a:outerShdw blurRad="50800" dist="38100" dir="18900000" algn="bl" rotWithShape="0">
              <a:prstClr val="black">
                <a:alpha val="40000"/>
              </a:prstClr>
            </a:outerShdw>
          </a:effectLst>
        </p:spPr>
        <p:txBody>
          <a:bodyPr/>
          <a:lstStyle/>
          <a:p>
            <a:pPr eaLnBrk="0" hangingPunct="0">
              <a:defRPr/>
            </a:pPr>
            <a:r>
              <a:rPr lang="en-US" sz="1800" b="1" dirty="0">
                <a:cs typeface="+mn-cs"/>
              </a:rPr>
              <a:t>The Board of Assessors supports a single tax rate for all classes, achieved by the adoption of a residential factor of </a:t>
            </a:r>
            <a:r>
              <a:rPr lang="en-US" sz="1800" b="1" dirty="0">
                <a:highlight>
                  <a:srgbClr val="C0C0C0"/>
                </a:highlight>
                <a:cs typeface="+mn-cs"/>
              </a:rPr>
              <a:t>1.000.</a:t>
            </a:r>
            <a:endParaRPr lang="en-US" sz="1800" dirty="0">
              <a:highlight>
                <a:srgbClr val="C0C0C0"/>
              </a:highlight>
              <a:cs typeface="+mn-cs"/>
            </a:endParaRPr>
          </a:p>
          <a:p>
            <a:pPr eaLnBrk="0" hangingPunct="0">
              <a:defRPr/>
            </a:pPr>
            <a:endParaRPr lang="en-US" sz="2000" dirty="0">
              <a:cs typeface="+mn-cs"/>
            </a:endParaRPr>
          </a:p>
        </p:txBody>
      </p:sp>
      <p:sp>
        <p:nvSpPr>
          <p:cNvPr id="26629" name="TextBox 8"/>
          <p:cNvSpPr txBox="1">
            <a:spLocks noChangeArrowheads="1"/>
          </p:cNvSpPr>
          <p:nvPr/>
        </p:nvSpPr>
        <p:spPr bwMode="auto">
          <a:xfrm>
            <a:off x="473075" y="4874418"/>
            <a:ext cx="287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2400" dirty="0"/>
              <a:t>Recommendation:</a:t>
            </a:r>
          </a:p>
        </p:txBody>
      </p:sp>
    </p:spTree>
  </p:cSld>
  <p:clrMapOvr>
    <a:masterClrMapping/>
  </p:clrMapOvr>
</p:sld>
</file>

<file path=ppt/theme/theme1.xml><?xml version="1.0" encoding="utf-8"?>
<a:theme xmlns:a="http://schemas.openxmlformats.org/drawingml/2006/main" name="NC-Whit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NC-White</Template>
  <TotalTime>20908</TotalTime>
  <Pages>1</Pages>
  <Words>973</Words>
  <Application>Microsoft Office PowerPoint</Application>
  <PresentationFormat>On-screen Show (4:3)</PresentationFormat>
  <Paragraphs>189</Paragraphs>
  <Slides>13</Slides>
  <Notes>9</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13</vt:i4>
      </vt:variant>
    </vt:vector>
  </HeadingPairs>
  <TitlesOfParts>
    <vt:vector size="22" baseType="lpstr">
      <vt:lpstr>Arial</vt:lpstr>
      <vt:lpstr>Calibri</vt:lpstr>
      <vt:lpstr>Times New Roman</vt:lpstr>
      <vt:lpstr>NC-White</vt:lpstr>
      <vt:lpstr>4_Custom Design</vt:lpstr>
      <vt:lpstr>3_Custom Design</vt:lpstr>
      <vt:lpstr>2_Custom Design</vt:lpstr>
      <vt:lpstr>1_Custom Design</vt:lpstr>
      <vt:lpstr>Custom Design</vt:lpstr>
      <vt:lpstr>Board of Assessors FY2022 Classification Meeting with the Select Board </vt:lpstr>
      <vt:lpstr>Outline</vt:lpstr>
      <vt:lpstr>Tax Classification for FY2022</vt:lpstr>
      <vt:lpstr>This is Not A Re-Certification Year</vt:lpstr>
      <vt:lpstr>New Growth</vt:lpstr>
      <vt:lpstr>Total Taxable Value</vt:lpstr>
      <vt:lpstr>Tax Levy Calculation</vt:lpstr>
      <vt:lpstr>Tax Rate Calculation</vt:lpstr>
      <vt:lpstr>Classification Issue – Residential Factor</vt:lpstr>
      <vt:lpstr>Classification Issue – Open Space Discount</vt:lpstr>
      <vt:lpstr>Classification Issue – Residential Exemption</vt:lpstr>
      <vt:lpstr>Classification Issue – Small Commercial Exemption</vt:lpstr>
      <vt:lpstr>Summary</vt:lpstr>
    </vt:vector>
  </TitlesOfParts>
  <Company>MIT Lincoln Laboratory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Board of Assessors FY2012 Classification Meeting with the Board of Selectmen</dc:title>
  <dc:creator>William Jaros</dc:creator>
  <cp:lastModifiedBy>Carolyn Dee</cp:lastModifiedBy>
  <cp:revision>311</cp:revision>
  <cp:lastPrinted>2021-11-17T17:24:59Z</cp:lastPrinted>
  <dcterms:created xsi:type="dcterms:W3CDTF">2011-11-09T15:22:03Z</dcterms:created>
  <dcterms:modified xsi:type="dcterms:W3CDTF">2021-11-19T15:59:52Z</dcterms:modified>
</cp:coreProperties>
</file>