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9" r:id="rId3"/>
    <p:sldId id="272" r:id="rId4"/>
    <p:sldId id="268" r:id="rId5"/>
    <p:sldId id="270" r:id="rId6"/>
    <p:sldId id="271" r:id="rId7"/>
    <p:sldId id="273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CD9EAC-3897-1142-A8F8-419869702DE3}" name="Amanda Kohn" initials="AK" userId="S::akohn@concordma.gov::f79ba24e-0b44-4deb-8cb5-9e2bf96290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28B"/>
    <a:srgbClr val="0C2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0"/>
    <p:restoredTop sz="94674"/>
  </p:normalViewPr>
  <p:slideViewPr>
    <p:cSldViewPr>
      <p:cViewPr varScale="1">
        <p:scale>
          <a:sx n="142" d="100"/>
          <a:sy n="142" d="100"/>
        </p:scale>
        <p:origin x="11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73D05-6575-4EDC-B64A-CFB6DC1CF85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49471-CD9B-4060-9245-E5C00C25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9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361950"/>
            <a:ext cx="8382000" cy="42672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7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7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361950"/>
            <a:ext cx="8382000" cy="42672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5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5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1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3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5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361950"/>
            <a:ext cx="8382000" cy="42672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3" descr="Town Seal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2895"/>
            <a:ext cx="10668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24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773728"/>
            <a:ext cx="8229600" cy="762000"/>
          </a:xfrm>
        </p:spPr>
        <p:txBody>
          <a:bodyPr>
            <a:noAutofit/>
          </a:bodyPr>
          <a:lstStyle/>
          <a:p>
            <a:r>
              <a:rPr lang="en-US" sz="3600" b="1" dirty="0"/>
              <a:t>CMS Solar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35728"/>
            <a:ext cx="7162800" cy="2941022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Goal: Net Zero Building or generating as much energy as being used on site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Cost will be separate from proposed article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CMLP is leading the design and financing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8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773728"/>
            <a:ext cx="4179277" cy="762000"/>
          </a:xfrm>
        </p:spPr>
        <p:txBody>
          <a:bodyPr>
            <a:noAutofit/>
          </a:bodyPr>
          <a:lstStyle/>
          <a:p>
            <a:r>
              <a:rPr lang="en-US" sz="3600" b="1" dirty="0"/>
              <a:t>CURRENT STATUS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35728"/>
            <a:ext cx="4876800" cy="2941022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CMLP hired a consultant to assist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Completed feasibility study of maximum installation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Rooftop and ground canopies are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46D489-9791-4FA7-B0CC-8A6B49E2E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22"/>
          <a:stretch/>
        </p:blipFill>
        <p:spPr>
          <a:xfrm>
            <a:off x="5867400" y="849928"/>
            <a:ext cx="2667000" cy="367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7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9C701-2A26-4C2B-924C-74B033A8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46039C-08AD-4F9F-AE0D-1D0656C67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61950"/>
            <a:ext cx="5638800" cy="42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3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773728"/>
            <a:ext cx="8229600" cy="762000"/>
          </a:xfrm>
        </p:spPr>
        <p:txBody>
          <a:bodyPr>
            <a:noAutofit/>
          </a:bodyPr>
          <a:lstStyle/>
          <a:p>
            <a:r>
              <a:rPr lang="en-US" sz="3600" b="1" dirty="0"/>
              <a:t>CMSBC AND CMLP COORDINATION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383328"/>
            <a:ext cx="7734300" cy="2941022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Designers have been collaborating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CMLP has met with CMSBC on several occasions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Project has been presented to the Light Board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Estimated energy use intensity (EUI) &lt; CCHS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CCHS approximately uses less than 1 MW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Max capacity is approximately 4MW so even if half are installed, we should be able to meet need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2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773728"/>
            <a:ext cx="8229600" cy="762000"/>
          </a:xfrm>
        </p:spPr>
        <p:txBody>
          <a:bodyPr>
            <a:noAutofit/>
          </a:bodyPr>
          <a:lstStyle/>
          <a:p>
            <a:r>
              <a:rPr lang="en-US" sz="3600" b="1" dirty="0"/>
              <a:t>CMLP NEXT STEPS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35728"/>
            <a:ext cx="7734300" cy="2941022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If the CMS warrant article is approved: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CMLP consultant will work with CMS designers to design a system meeting or exceeding energy needs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With size and capacity numbers, CMLP will determine the financing to ensure equitable benefits to customer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6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773728"/>
            <a:ext cx="8229600" cy="762000"/>
          </a:xfrm>
        </p:spPr>
        <p:txBody>
          <a:bodyPr>
            <a:noAutofit/>
          </a:bodyPr>
          <a:lstStyle/>
          <a:p>
            <a:r>
              <a:rPr lang="en-US" sz="3600" b="1" dirty="0"/>
              <a:t>TIMING OF SOLAR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35728"/>
            <a:ext cx="7734300" cy="2941022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Will aim to work in tandem with CMSBC timeline: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1.5 of design and bid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1.5 years of construction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Exact timing of construction will need to be assessed during future design phase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7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773728"/>
            <a:ext cx="8229600" cy="762000"/>
          </a:xfrm>
        </p:spPr>
        <p:txBody>
          <a:bodyPr>
            <a:noAutofit/>
          </a:bodyPr>
          <a:lstStyle/>
          <a:p>
            <a:r>
              <a:rPr lang="en-US" sz="3600" b="1" dirty="0"/>
              <a:t>COST </a:t>
            </a:r>
            <a:r>
              <a:rPr lang="en-US" sz="3600" b="1" u="sng" dirty="0"/>
              <a:t>ESTIMATES</a:t>
            </a:r>
            <a:r>
              <a:rPr lang="en-US" sz="3600" b="1" dirty="0"/>
              <a:t> OF SOLAR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35728"/>
            <a:ext cx="7734300" cy="2941022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Rooftop Panels	$1,900,000</a:t>
            </a:r>
          </a:p>
          <a:p>
            <a:pPr algn="l"/>
            <a:r>
              <a:rPr lang="en-US" sz="2800" dirty="0"/>
              <a:t>Canopy 	         +</a:t>
            </a:r>
            <a:r>
              <a:rPr lang="en-US" sz="2800" u="sng" dirty="0"/>
              <a:t>$2,000,000</a:t>
            </a:r>
          </a:p>
          <a:p>
            <a:pPr algn="l"/>
            <a:endParaRPr lang="en-US" sz="1400" b="1" i="1" dirty="0"/>
          </a:p>
          <a:p>
            <a:pPr algn="l"/>
            <a:r>
              <a:rPr lang="en-US" sz="2800" b="1" dirty="0"/>
              <a:t>Total for Solar 	$3,900,000</a:t>
            </a:r>
          </a:p>
          <a:p>
            <a:pPr algn="l"/>
            <a:endParaRPr lang="en-US" sz="2800" b="1" dirty="0"/>
          </a:p>
          <a:p>
            <a:pPr algn="l"/>
            <a:r>
              <a:rPr lang="en-US" sz="2800" b="1" dirty="0"/>
              <a:t>Battery 		$4-6 million </a:t>
            </a:r>
            <a:r>
              <a:rPr lang="en-US" sz="1800" dirty="0"/>
              <a:t>(depending upon size)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01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Electronic Presentation Guidelines 2019</Template>
  <TotalTime>1900</TotalTime>
  <Words>229</Words>
  <Application>Microsoft Office PowerPoint</Application>
  <PresentationFormat>On-screen Show (16:9)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CMS Solar Project</vt:lpstr>
      <vt:lpstr>CURRENT STATUS</vt:lpstr>
      <vt:lpstr>PowerPoint Presentation</vt:lpstr>
      <vt:lpstr>CMSBC AND CMLP COORDINATION</vt:lpstr>
      <vt:lpstr>CMLP NEXT STEPS</vt:lpstr>
      <vt:lpstr>TIMING OF SOLAR</vt:lpstr>
      <vt:lpstr>COST ESTIMATES OF SOLAR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Presentation Guidelines</dc:title>
  <dc:creator>Carmin Reiss</dc:creator>
  <cp:lastModifiedBy>Christopher Carmody</cp:lastModifiedBy>
  <cp:revision>40</cp:revision>
  <dcterms:created xsi:type="dcterms:W3CDTF">2018-11-06T01:42:37Z</dcterms:created>
  <dcterms:modified xsi:type="dcterms:W3CDTF">2021-12-16T18:36:12Z</dcterms:modified>
</cp:coreProperties>
</file>