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5" r:id="rId2"/>
    <p:sldId id="257" r:id="rId3"/>
    <p:sldId id="259" r:id="rId4"/>
    <p:sldId id="269"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50"/>
    <p:restoredTop sz="94674"/>
  </p:normalViewPr>
  <p:slideViewPr>
    <p:cSldViewPr>
      <p:cViewPr varScale="1">
        <p:scale>
          <a:sx n="96" d="100"/>
          <a:sy n="96" d="100"/>
        </p:scale>
        <p:origin x="1109"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11/15/2022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73164"/>
            <a:ext cx="8229600" cy="762000"/>
          </a:xfrm>
        </p:spPr>
        <p:txBody>
          <a:bodyPr>
            <a:noAutofit/>
          </a:bodyPr>
          <a:lstStyle/>
          <a:p>
            <a:r>
              <a:rPr lang="en-US" sz="3200" b="1" dirty="0"/>
              <a:t>ARTICLE 04. Community Preservation Act </a:t>
            </a:r>
            <a:br>
              <a:rPr lang="en-US" sz="3200" b="1" dirty="0"/>
            </a:br>
            <a:r>
              <a:rPr lang="en-US" sz="3200" b="1" dirty="0"/>
              <a:t>Community Housing Reserve Fund</a:t>
            </a:r>
          </a:p>
        </p:txBody>
      </p:sp>
      <p:sp>
        <p:nvSpPr>
          <p:cNvPr id="3" name="Subtitle 2"/>
          <p:cNvSpPr>
            <a:spLocks noGrp="1"/>
          </p:cNvSpPr>
          <p:nvPr>
            <p:ph type="subTitle" idx="1"/>
          </p:nvPr>
        </p:nvSpPr>
        <p:spPr>
          <a:xfrm>
            <a:off x="534725" y="2233613"/>
            <a:ext cx="7924800" cy="2338387"/>
          </a:xfrm>
        </p:spPr>
        <p:txBody>
          <a:bodyPr>
            <a:noAutofit/>
          </a:bodyPr>
          <a:lstStyle/>
          <a:p>
            <a:pPr algn="l"/>
            <a:r>
              <a:rPr lang="en-US" sz="2000" dirty="0"/>
              <a:t>To determine whether the Town will vote to rescind prior appropriations in the sum of $1,044,255.76 from the Community Preservation Fund, appropriated at the 2015, 2017, 2018 and 2019 Annual Town Meetings for the Junction Village Assisted Living project, and to appropriate that amount to the Community Housing Reserve Fund, in accordance with Massachusetts General Laws Chapter 44B; to be appropriated for Community Housing projects; or take any other action relative thereto. </a:t>
            </a: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81600" y="449818"/>
            <a:ext cx="3505200" cy="707886"/>
          </a:xfrm>
          <a:prstGeom prst="rect">
            <a:avLst/>
          </a:prstGeom>
          <a:noFill/>
        </p:spPr>
        <p:txBody>
          <a:bodyPr wrap="square" rtlCol="0">
            <a:spAutoFit/>
          </a:bodyPr>
          <a:lstStyle/>
          <a:p>
            <a:r>
              <a:rPr lang="en-US" sz="2000" dirty="0"/>
              <a:t>ARTICLE 04: CPA Community  Housing Reserve Fund</a:t>
            </a:r>
          </a:p>
        </p:txBody>
      </p:sp>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1733550"/>
            <a:ext cx="6858000" cy="2438400"/>
          </a:xfrm>
        </p:spPr>
        <p:txBody>
          <a:bodyPr>
            <a:normAutofit/>
          </a:bodyPr>
          <a:lstStyle/>
          <a:p>
            <a:pPr marL="342900" indent="-342900" algn="l">
              <a:buFont typeface="Arial" panose="020B0604020202020204" pitchFamily="34" charset="0"/>
              <a:buChar char="•"/>
            </a:pPr>
            <a:r>
              <a:rPr lang="en-US" sz="2000" dirty="0"/>
              <a:t>This article proposes to rescind a total of $1,044,255.76 in Community Housing funds originally appropriated for the Junction Village Assisted Living project. </a:t>
            </a:r>
          </a:p>
          <a:p>
            <a:pPr marL="342900" indent="-342900" algn="l">
              <a:buFont typeface="Arial" panose="020B0604020202020204" pitchFamily="34" charset="0"/>
              <a:buChar char="•"/>
            </a:pPr>
            <a:r>
              <a:rPr lang="en-US" sz="2000" dirty="0"/>
              <a:t>That project is not moving forward and the funds will not be used. </a:t>
            </a:r>
          </a:p>
          <a:p>
            <a:pPr marL="342900" indent="-342900" algn="l">
              <a:buFont typeface="Arial" panose="020B0604020202020204" pitchFamily="34" charset="0"/>
              <a:buChar char="•"/>
            </a:pPr>
            <a:r>
              <a:rPr lang="en-US" sz="2000" dirty="0"/>
              <a:t>To meet this appropriation, Community Housing funds will be transferred to the Community Housing Reserve Fund.</a:t>
            </a: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6" name="TextBox 5"/>
          <p:cNvSpPr txBox="1"/>
          <p:nvPr/>
        </p:nvSpPr>
        <p:spPr>
          <a:xfrm>
            <a:off x="5410200" y="449818"/>
            <a:ext cx="3276600" cy="707886"/>
          </a:xfrm>
          <a:prstGeom prst="rect">
            <a:avLst/>
          </a:prstGeom>
          <a:noFill/>
        </p:spPr>
        <p:txBody>
          <a:bodyPr wrap="square" rtlCol="0">
            <a:spAutoFit/>
          </a:bodyPr>
          <a:lstStyle/>
          <a:p>
            <a:r>
              <a:rPr lang="en-US" sz="2000" dirty="0"/>
              <a:t>ARTICLE 04: CPA Community  Housing Reserve Fund</a:t>
            </a:r>
          </a:p>
        </p:txBody>
      </p:sp>
    </p:spTree>
    <p:extLst>
      <p:ext uri="{BB962C8B-B14F-4D97-AF65-F5344CB8AC3E}">
        <p14:creationId xmlns:p14="http://schemas.microsoft.com/office/powerpoint/2010/main" val="115340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graphicFrame>
        <p:nvGraphicFramePr>
          <p:cNvPr id="11" name="Table 11">
            <a:extLst>
              <a:ext uri="{FF2B5EF4-FFF2-40B4-BE49-F238E27FC236}">
                <a16:creationId xmlns:a16="http://schemas.microsoft.com/office/drawing/2014/main" id="{38053EE3-F1DA-35EC-A7B7-D526442B116A}"/>
              </a:ext>
            </a:extLst>
          </p:cNvPr>
          <p:cNvGraphicFramePr>
            <a:graphicFrameLocks noGrp="1"/>
          </p:cNvGraphicFramePr>
          <p:nvPr>
            <p:extLst>
              <p:ext uri="{D42A27DB-BD31-4B8C-83A1-F6EECF244321}">
                <p14:modId xmlns:p14="http://schemas.microsoft.com/office/powerpoint/2010/main" val="560339436"/>
              </p:ext>
            </p:extLst>
          </p:nvPr>
        </p:nvGraphicFramePr>
        <p:xfrm>
          <a:off x="457200" y="1200150"/>
          <a:ext cx="8077200" cy="3291840"/>
        </p:xfrm>
        <a:graphic>
          <a:graphicData uri="http://schemas.openxmlformats.org/drawingml/2006/table">
            <a:tbl>
              <a:tblPr firstRow="1" bandRow="1">
                <a:tableStyleId>{5C22544A-7EE6-4342-B048-85BDC9FD1C3A}</a:tableStyleId>
              </a:tblPr>
              <a:tblGrid>
                <a:gridCol w="5867400">
                  <a:extLst>
                    <a:ext uri="{9D8B030D-6E8A-4147-A177-3AD203B41FA5}">
                      <a16:colId xmlns:a16="http://schemas.microsoft.com/office/drawing/2014/main" val="2442900174"/>
                    </a:ext>
                  </a:extLst>
                </a:gridCol>
                <a:gridCol w="2209800">
                  <a:extLst>
                    <a:ext uri="{9D8B030D-6E8A-4147-A177-3AD203B41FA5}">
                      <a16:colId xmlns:a16="http://schemas.microsoft.com/office/drawing/2014/main" val="3421686417"/>
                    </a:ext>
                  </a:extLst>
                </a:gridCol>
              </a:tblGrid>
              <a:tr h="0">
                <a:tc>
                  <a:txBody>
                    <a:bodyPr/>
                    <a:lstStyle/>
                    <a:p>
                      <a:r>
                        <a:rPr lang="en-US" sz="2000" dirty="0"/>
                        <a:t>Warrant Article</a:t>
                      </a:r>
                    </a:p>
                  </a:txBody>
                  <a:tcPr/>
                </a:tc>
                <a:tc>
                  <a:txBody>
                    <a:bodyPr/>
                    <a:lstStyle/>
                    <a:p>
                      <a:r>
                        <a:rPr lang="en-US" dirty="0"/>
                        <a:t> </a:t>
                      </a:r>
                      <a:r>
                        <a:rPr lang="en-US" sz="2000" dirty="0"/>
                        <a:t>Amount </a:t>
                      </a:r>
                    </a:p>
                  </a:txBody>
                  <a:tcPr/>
                </a:tc>
                <a:extLst>
                  <a:ext uri="{0D108BD9-81ED-4DB2-BD59-A6C34878D82A}">
                    <a16:rowId xmlns:a16="http://schemas.microsoft.com/office/drawing/2014/main" val="3258001868"/>
                  </a:ext>
                </a:extLst>
              </a:tr>
              <a:tr h="370840">
                <a:tc>
                  <a:txBody>
                    <a:bodyPr/>
                    <a:lstStyle/>
                    <a:p>
                      <a:r>
                        <a:rPr lang="en-US" sz="2000" dirty="0"/>
                        <a:t>Warrant Article 30 from 2015 Annual Town Meeting totaled $45,000 from which $744.24 was spent for planning and development work, leaving the following amount to be rescinded:</a:t>
                      </a:r>
                    </a:p>
                  </a:txBody>
                  <a:tcPr/>
                </a:tc>
                <a:tc>
                  <a:txBody>
                    <a:bodyPr/>
                    <a:lstStyle/>
                    <a:p>
                      <a:r>
                        <a:rPr lang="en-US" sz="2000" dirty="0"/>
                        <a:t>$    44,255.76</a:t>
                      </a:r>
                    </a:p>
                  </a:txBody>
                  <a:tcPr/>
                </a:tc>
                <a:extLst>
                  <a:ext uri="{0D108BD9-81ED-4DB2-BD59-A6C34878D82A}">
                    <a16:rowId xmlns:a16="http://schemas.microsoft.com/office/drawing/2014/main" val="274930686"/>
                  </a:ext>
                </a:extLst>
              </a:tr>
              <a:tr h="370840">
                <a:tc>
                  <a:txBody>
                    <a:bodyPr/>
                    <a:lstStyle/>
                    <a:p>
                      <a:r>
                        <a:rPr lang="en-US" sz="2000" dirty="0"/>
                        <a:t>Warrant Article 30 from 2017 Annual Town Meeting</a:t>
                      </a:r>
                    </a:p>
                  </a:txBody>
                  <a:tcPr/>
                </a:tc>
                <a:tc>
                  <a:txBody>
                    <a:bodyPr/>
                    <a:lstStyle/>
                    <a:p>
                      <a:r>
                        <a:rPr lang="en-US" sz="2000" dirty="0"/>
                        <a:t>$   350,000.00</a:t>
                      </a:r>
                    </a:p>
                  </a:txBody>
                  <a:tcPr/>
                </a:tc>
                <a:extLst>
                  <a:ext uri="{0D108BD9-81ED-4DB2-BD59-A6C34878D82A}">
                    <a16:rowId xmlns:a16="http://schemas.microsoft.com/office/drawing/2014/main" val="3793355419"/>
                  </a:ext>
                </a:extLst>
              </a:tr>
              <a:tr h="370840">
                <a:tc>
                  <a:txBody>
                    <a:bodyPr/>
                    <a:lstStyle/>
                    <a:p>
                      <a:r>
                        <a:rPr lang="en-US" sz="2000" dirty="0"/>
                        <a:t>Warrant Article 26 from 2018 Annual Town Meeting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   350,000.00</a:t>
                      </a:r>
                    </a:p>
                  </a:txBody>
                  <a:tcPr/>
                </a:tc>
                <a:extLst>
                  <a:ext uri="{0D108BD9-81ED-4DB2-BD59-A6C34878D82A}">
                    <a16:rowId xmlns:a16="http://schemas.microsoft.com/office/drawing/2014/main" val="2960097441"/>
                  </a:ext>
                </a:extLst>
              </a:tr>
              <a:tr h="370840">
                <a:tc>
                  <a:txBody>
                    <a:bodyPr/>
                    <a:lstStyle/>
                    <a:p>
                      <a:r>
                        <a:rPr lang="en-US" sz="2000" dirty="0"/>
                        <a:t>Warrant Article 22 from 2019 Annual Town Meeting</a:t>
                      </a:r>
                    </a:p>
                  </a:txBody>
                  <a:tcPr/>
                </a:tc>
                <a:tc>
                  <a:txBody>
                    <a:bodyPr/>
                    <a:lstStyle/>
                    <a:p>
                      <a:r>
                        <a:rPr lang="en-US" sz="2000" dirty="0"/>
                        <a:t>$   300,000.00</a:t>
                      </a:r>
                    </a:p>
                  </a:txBody>
                  <a:tcPr/>
                </a:tc>
                <a:extLst>
                  <a:ext uri="{0D108BD9-81ED-4DB2-BD59-A6C34878D82A}">
                    <a16:rowId xmlns:a16="http://schemas.microsoft.com/office/drawing/2014/main" val="1361195196"/>
                  </a:ext>
                </a:extLst>
              </a:tr>
              <a:tr h="370840">
                <a:tc>
                  <a:txBody>
                    <a:bodyPr/>
                    <a:lstStyle/>
                    <a:p>
                      <a:r>
                        <a:rPr lang="en-US" sz="2000" dirty="0"/>
                        <a:t>TOTAL</a:t>
                      </a:r>
                    </a:p>
                  </a:txBody>
                  <a:tcPr/>
                </a:tc>
                <a:tc>
                  <a:txBody>
                    <a:bodyPr/>
                    <a:lstStyle/>
                    <a:p>
                      <a:r>
                        <a:rPr lang="en-US" sz="2000" dirty="0"/>
                        <a:t>$1,044,255.76</a:t>
                      </a:r>
                    </a:p>
                  </a:txBody>
                  <a:tcPr/>
                </a:tc>
                <a:extLst>
                  <a:ext uri="{0D108BD9-81ED-4DB2-BD59-A6C34878D82A}">
                    <a16:rowId xmlns:a16="http://schemas.microsoft.com/office/drawing/2014/main" val="2518970095"/>
                  </a:ext>
                </a:extLst>
              </a:tr>
            </a:tbl>
          </a:graphicData>
        </a:graphic>
      </p:graphicFrame>
      <p:sp>
        <p:nvSpPr>
          <p:cNvPr id="12" name="TextBox 11">
            <a:extLst>
              <a:ext uri="{FF2B5EF4-FFF2-40B4-BE49-F238E27FC236}">
                <a16:creationId xmlns:a16="http://schemas.microsoft.com/office/drawing/2014/main" id="{F83F7ABD-562D-E17A-C925-89694C5703C4}"/>
              </a:ext>
            </a:extLst>
          </p:cNvPr>
          <p:cNvSpPr txBox="1"/>
          <p:nvPr/>
        </p:nvSpPr>
        <p:spPr>
          <a:xfrm>
            <a:off x="5465197" y="461995"/>
            <a:ext cx="3200400" cy="707886"/>
          </a:xfrm>
          <a:prstGeom prst="rect">
            <a:avLst/>
          </a:prstGeom>
          <a:noFill/>
        </p:spPr>
        <p:txBody>
          <a:bodyPr wrap="square" rtlCol="0">
            <a:spAutoFit/>
          </a:bodyPr>
          <a:lstStyle/>
          <a:p>
            <a:r>
              <a:rPr lang="en-US" sz="2000" dirty="0"/>
              <a:t>ARTICLE 04: CPA Community  Housing Reserve Fund</a:t>
            </a:r>
          </a:p>
        </p:txBody>
      </p:sp>
      <p:sp>
        <p:nvSpPr>
          <p:cNvPr id="16" name="TextBox 15">
            <a:extLst>
              <a:ext uri="{FF2B5EF4-FFF2-40B4-BE49-F238E27FC236}">
                <a16:creationId xmlns:a16="http://schemas.microsoft.com/office/drawing/2014/main" id="{72A4C196-C4E2-033B-6F80-8CBA5341B5A9}"/>
              </a:ext>
            </a:extLst>
          </p:cNvPr>
          <p:cNvSpPr txBox="1"/>
          <p:nvPr/>
        </p:nvSpPr>
        <p:spPr>
          <a:xfrm>
            <a:off x="478403" y="523550"/>
            <a:ext cx="4779397" cy="707886"/>
          </a:xfrm>
          <a:prstGeom prst="rect">
            <a:avLst/>
          </a:prstGeom>
          <a:noFill/>
        </p:spPr>
        <p:txBody>
          <a:bodyPr wrap="square">
            <a:spAutoFit/>
          </a:bodyPr>
          <a:lstStyle/>
          <a:p>
            <a:r>
              <a:rPr lang="en-US" sz="2000" i="1" dirty="0"/>
              <a:t>The breakdown of the funds being reappropriated:</a:t>
            </a:r>
          </a:p>
        </p:txBody>
      </p:sp>
    </p:spTree>
    <p:extLst>
      <p:ext uri="{BB962C8B-B14F-4D97-AF65-F5344CB8AC3E}">
        <p14:creationId xmlns:p14="http://schemas.microsoft.com/office/powerpoint/2010/main" val="217103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73164"/>
            <a:ext cx="8229600" cy="762000"/>
          </a:xfrm>
        </p:spPr>
        <p:txBody>
          <a:bodyPr>
            <a:noAutofit/>
          </a:bodyPr>
          <a:lstStyle/>
          <a:p>
            <a:r>
              <a:rPr lang="en-US" sz="3200" b="1" dirty="0"/>
              <a:t>ARTICLE 04. Community Preservation Act </a:t>
            </a:r>
            <a:br>
              <a:rPr lang="en-US" sz="3200" b="1" dirty="0"/>
            </a:br>
            <a:r>
              <a:rPr lang="en-US" sz="3200" b="1" dirty="0"/>
              <a:t>Community Housing Reserve Fund</a:t>
            </a:r>
          </a:p>
        </p:txBody>
      </p:sp>
      <p:sp>
        <p:nvSpPr>
          <p:cNvPr id="3" name="Subtitle 2"/>
          <p:cNvSpPr>
            <a:spLocks noGrp="1"/>
          </p:cNvSpPr>
          <p:nvPr>
            <p:ph type="subTitle" idx="1"/>
          </p:nvPr>
        </p:nvSpPr>
        <p:spPr>
          <a:xfrm>
            <a:off x="534725" y="2233613"/>
            <a:ext cx="7924800" cy="2338387"/>
          </a:xfrm>
        </p:spPr>
        <p:txBody>
          <a:bodyPr>
            <a:noAutofit/>
          </a:bodyPr>
          <a:lstStyle/>
          <a:p>
            <a:pPr algn="l"/>
            <a:r>
              <a:rPr lang="en-US" sz="2000" dirty="0"/>
              <a:t>To determine whether the Town will vote to rescind prior appropriations in the sum of $1,044,255.76 from the Community Preservation Fund, appropriated at the 2015, 2017, 2018 and 2019 Annual Town Meetings for the Junction Village Assisted Living project, and to appropriate that amount to the Community Housing Reserve Fund, in accordance with Massachusetts General Laws Chapter 44B; to be appropriated for Community Housing projects; or take any other action relative thereto. </a:t>
            </a:r>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181600" y="449818"/>
            <a:ext cx="3505200" cy="707886"/>
          </a:xfrm>
          <a:prstGeom prst="rect">
            <a:avLst/>
          </a:prstGeom>
          <a:noFill/>
        </p:spPr>
        <p:txBody>
          <a:bodyPr wrap="square" rtlCol="0">
            <a:spAutoFit/>
          </a:bodyPr>
          <a:lstStyle/>
          <a:p>
            <a:r>
              <a:rPr lang="en-US" sz="2000" dirty="0"/>
              <a:t>ARTICLE 04: CPA Community  Housing Reserve Fund</a:t>
            </a:r>
          </a:p>
        </p:txBody>
      </p:sp>
    </p:spTree>
    <p:extLst>
      <p:ext uri="{BB962C8B-B14F-4D97-AF65-F5344CB8AC3E}">
        <p14:creationId xmlns:p14="http://schemas.microsoft.com/office/powerpoint/2010/main" val="329014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158151-1D2E-429D-978A-DEB3AA08ED2E}"/>
</file>

<file path=customXml/itemProps2.xml><?xml version="1.0" encoding="utf-8"?>
<ds:datastoreItem xmlns:ds="http://schemas.openxmlformats.org/officeDocument/2006/customXml" ds:itemID="{7F9C0687-5C04-4F3B-B8B8-E76E8DE158B0}"/>
</file>

<file path=docProps/app.xml><?xml version="1.0" encoding="utf-8"?>
<Properties xmlns="http://schemas.openxmlformats.org/officeDocument/2006/extended-properties" xmlns:vt="http://schemas.openxmlformats.org/officeDocument/2006/docPropsVTypes">
  <Template>Electronic Presentation Guidelines 2019</Template>
  <TotalTime>1787</TotalTime>
  <Words>354</Words>
  <Application>Microsoft Office PowerPoint</Application>
  <PresentationFormat>On-screen Show (16:9)</PresentationFormat>
  <Paragraphs>28</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ARTICLE 04. Community Preservation Act  Community Housing Reserve Fund</vt:lpstr>
      <vt:lpstr>PowerPoint Presentation</vt:lpstr>
      <vt:lpstr>PowerPoint Presentation</vt:lpstr>
      <vt:lpstr>ARTICLE 04. Community Preservation Act  Community Housing Reserve Fund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Ann Clifford</cp:lastModifiedBy>
  <cp:revision>35</cp:revision>
  <dcterms:created xsi:type="dcterms:W3CDTF">2018-11-06T01:42:37Z</dcterms:created>
  <dcterms:modified xsi:type="dcterms:W3CDTF">2022-11-15T18:42:18Z</dcterms:modified>
</cp:coreProperties>
</file>