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4"/>
  </p:sldMasterIdLst>
  <p:notesMasterIdLst>
    <p:notesMasterId r:id="rId24"/>
  </p:notesMasterIdLst>
  <p:handoutMasterIdLst>
    <p:handoutMasterId r:id="rId25"/>
  </p:handoutMasterIdLst>
  <p:sldIdLst>
    <p:sldId id="277" r:id="rId5"/>
    <p:sldId id="337" r:id="rId6"/>
    <p:sldId id="351" r:id="rId7"/>
    <p:sldId id="347" r:id="rId8"/>
    <p:sldId id="344" r:id="rId9"/>
    <p:sldId id="353" r:id="rId10"/>
    <p:sldId id="339" r:id="rId11"/>
    <p:sldId id="266" r:id="rId12"/>
    <p:sldId id="305" r:id="rId13"/>
    <p:sldId id="341" r:id="rId14"/>
    <p:sldId id="349" r:id="rId15"/>
    <p:sldId id="356" r:id="rId16"/>
    <p:sldId id="292" r:id="rId17"/>
    <p:sldId id="271" r:id="rId18"/>
    <p:sldId id="274" r:id="rId19"/>
    <p:sldId id="350" r:id="rId20"/>
    <p:sldId id="276" r:id="rId21"/>
    <p:sldId id="336" r:id="rId22"/>
    <p:sldId id="345" r:id="rId23"/>
  </p:sldIdLst>
  <p:sldSz cx="12192000" cy="6858000"/>
  <p:notesSz cx="7011988" cy="92979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2B2543-99AC-4722-B995-5714061EB2B6}" v="13" dt="2022-11-09T21:32:46.282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94595" autoAdjust="0"/>
  </p:normalViewPr>
  <p:slideViewPr>
    <p:cSldViewPr snapToGrid="0">
      <p:cViewPr varScale="1">
        <p:scale>
          <a:sx n="119" d="100"/>
          <a:sy n="119" d="100"/>
        </p:scale>
        <p:origin x="108" y="12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B4936-0D93-454C-B86A-1CC0522E7C0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9F5284E-F983-4FC3-B51D-7336FB518CD3}">
      <dgm:prSet/>
      <dgm:spPr/>
      <dgm:t>
        <a:bodyPr/>
        <a:lstStyle/>
        <a:p>
          <a:pPr>
            <a:defRPr cap="all"/>
          </a:pPr>
          <a:r>
            <a:rPr lang="en-US"/>
            <a:t>Communities decide to tax Residential and Commercial, Industrial &amp; Personal Property (CIP) differently.</a:t>
          </a:r>
        </a:p>
      </dgm:t>
    </dgm:pt>
    <dgm:pt modelId="{952A5DD4-A377-4F20-8DBE-9E69933BF23F}" type="parTrans" cxnId="{2D50DAC1-F631-4314-92CA-01BE8A5C168F}">
      <dgm:prSet/>
      <dgm:spPr/>
      <dgm:t>
        <a:bodyPr/>
        <a:lstStyle/>
        <a:p>
          <a:endParaRPr lang="en-US"/>
        </a:p>
      </dgm:t>
    </dgm:pt>
    <dgm:pt modelId="{B227F904-F77D-4095-9E5E-F73794180BB0}" type="sibTrans" cxnId="{2D50DAC1-F631-4314-92CA-01BE8A5C168F}">
      <dgm:prSet/>
      <dgm:spPr/>
      <dgm:t>
        <a:bodyPr/>
        <a:lstStyle/>
        <a:p>
          <a:endParaRPr lang="en-US"/>
        </a:p>
      </dgm:t>
    </dgm:pt>
    <dgm:pt modelId="{7B677849-1095-42B7-B5E2-22EC2EF72576}">
      <dgm:prSet/>
      <dgm:spPr/>
      <dgm:t>
        <a:bodyPr/>
        <a:lstStyle/>
        <a:p>
          <a:pPr>
            <a:defRPr cap="all"/>
          </a:pPr>
          <a:r>
            <a:rPr lang="en-US"/>
            <a:t>Statute allows an increase in CIP’s share of the tax levy up to 50% higher than residential</a:t>
          </a:r>
        </a:p>
      </dgm:t>
    </dgm:pt>
    <dgm:pt modelId="{B1CB43D1-527E-44F9-BCC8-7AC91056B69A}" type="parTrans" cxnId="{6EE41A67-A1EB-4E78-80A4-CD32A63C907B}">
      <dgm:prSet/>
      <dgm:spPr/>
      <dgm:t>
        <a:bodyPr/>
        <a:lstStyle/>
        <a:p>
          <a:endParaRPr lang="en-US"/>
        </a:p>
      </dgm:t>
    </dgm:pt>
    <dgm:pt modelId="{AD48E6CE-433B-408D-884D-43F32D0F736F}" type="sibTrans" cxnId="{6EE41A67-A1EB-4E78-80A4-CD32A63C907B}">
      <dgm:prSet/>
      <dgm:spPr/>
      <dgm:t>
        <a:bodyPr/>
        <a:lstStyle/>
        <a:p>
          <a:endParaRPr lang="en-US"/>
        </a:p>
      </dgm:t>
    </dgm:pt>
    <dgm:pt modelId="{12119535-3E0D-4DA2-A42B-7A46E2628FD8}">
      <dgm:prSet/>
      <dgm:spPr/>
      <dgm:t>
        <a:bodyPr/>
        <a:lstStyle/>
        <a:p>
          <a:pPr>
            <a:defRPr cap="all"/>
          </a:pPr>
          <a:r>
            <a:rPr lang="en-US"/>
            <a:t>Does not generate new revenue; reallocates levy burden</a:t>
          </a:r>
        </a:p>
      </dgm:t>
    </dgm:pt>
    <dgm:pt modelId="{443D576C-4413-4114-8176-6D51D63EBC78}" type="parTrans" cxnId="{B01A49BE-A5EA-45F3-8435-AB702A6F8CD9}">
      <dgm:prSet/>
      <dgm:spPr/>
      <dgm:t>
        <a:bodyPr/>
        <a:lstStyle/>
        <a:p>
          <a:endParaRPr lang="en-US"/>
        </a:p>
      </dgm:t>
    </dgm:pt>
    <dgm:pt modelId="{AB8CBF59-95E3-43D3-9A15-41EDB4AC39DA}" type="sibTrans" cxnId="{B01A49BE-A5EA-45F3-8435-AB702A6F8CD9}">
      <dgm:prSet/>
      <dgm:spPr/>
      <dgm:t>
        <a:bodyPr/>
        <a:lstStyle/>
        <a:p>
          <a:endParaRPr lang="en-US"/>
        </a:p>
      </dgm:t>
    </dgm:pt>
    <dgm:pt modelId="{58F78610-2D5D-4B84-B73E-55B7D049FED6}">
      <dgm:prSet/>
      <dgm:spPr/>
      <dgm:t>
        <a:bodyPr/>
        <a:lstStyle/>
        <a:p>
          <a:pPr>
            <a:defRPr cap="all"/>
          </a:pPr>
          <a:r>
            <a:rPr lang="en-US" dirty="0"/>
            <a:t>Concord has used a uniform tax rate since 1998.  A Tax Rate Split has been adopted in the Town of Concord before. </a:t>
          </a:r>
        </a:p>
      </dgm:t>
    </dgm:pt>
    <dgm:pt modelId="{F6151A94-2E77-470E-95EB-4349DB956093}" type="parTrans" cxnId="{C4D1B8D2-252D-4A56-9066-355E8DAD2945}">
      <dgm:prSet/>
      <dgm:spPr/>
      <dgm:t>
        <a:bodyPr/>
        <a:lstStyle/>
        <a:p>
          <a:endParaRPr lang="en-US"/>
        </a:p>
      </dgm:t>
    </dgm:pt>
    <dgm:pt modelId="{878199B6-BCB2-4DD7-A5AB-39F19688239C}" type="sibTrans" cxnId="{C4D1B8D2-252D-4A56-9066-355E8DAD2945}">
      <dgm:prSet/>
      <dgm:spPr/>
      <dgm:t>
        <a:bodyPr/>
        <a:lstStyle/>
        <a:p>
          <a:endParaRPr lang="en-US"/>
        </a:p>
      </dgm:t>
    </dgm:pt>
    <dgm:pt modelId="{A45F49AF-72A3-4730-A860-FD3A624A146A}" type="pres">
      <dgm:prSet presAssocID="{B2FB4936-0D93-454C-B86A-1CC0522E7C06}" presName="diagram" presStyleCnt="0">
        <dgm:presLayoutVars>
          <dgm:dir/>
          <dgm:resizeHandles val="exact"/>
        </dgm:presLayoutVars>
      </dgm:prSet>
      <dgm:spPr/>
    </dgm:pt>
    <dgm:pt modelId="{DE3AABFB-8A13-43BA-9B14-FD16D4A7529F}" type="pres">
      <dgm:prSet presAssocID="{09F5284E-F983-4FC3-B51D-7336FB518CD3}" presName="node" presStyleLbl="node1" presStyleIdx="0" presStyleCnt="4">
        <dgm:presLayoutVars>
          <dgm:bulletEnabled val="1"/>
        </dgm:presLayoutVars>
      </dgm:prSet>
      <dgm:spPr/>
    </dgm:pt>
    <dgm:pt modelId="{6C8E2D2E-9836-43E7-88AD-6B7B10B60C3A}" type="pres">
      <dgm:prSet presAssocID="{B227F904-F77D-4095-9E5E-F73794180BB0}" presName="sibTrans" presStyleCnt="0"/>
      <dgm:spPr/>
    </dgm:pt>
    <dgm:pt modelId="{CF6ED72D-A9A5-45A5-89CB-0FF022947BAC}" type="pres">
      <dgm:prSet presAssocID="{7B677849-1095-42B7-B5E2-22EC2EF72576}" presName="node" presStyleLbl="node1" presStyleIdx="1" presStyleCnt="4">
        <dgm:presLayoutVars>
          <dgm:bulletEnabled val="1"/>
        </dgm:presLayoutVars>
      </dgm:prSet>
      <dgm:spPr/>
    </dgm:pt>
    <dgm:pt modelId="{9EA58C1D-5560-4F83-A688-E066FBD6BE75}" type="pres">
      <dgm:prSet presAssocID="{AD48E6CE-433B-408D-884D-43F32D0F736F}" presName="sibTrans" presStyleCnt="0"/>
      <dgm:spPr/>
    </dgm:pt>
    <dgm:pt modelId="{E21DBF93-F515-487A-B979-EBA8AF174EDC}" type="pres">
      <dgm:prSet presAssocID="{12119535-3E0D-4DA2-A42B-7A46E2628FD8}" presName="node" presStyleLbl="node1" presStyleIdx="2" presStyleCnt="4">
        <dgm:presLayoutVars>
          <dgm:bulletEnabled val="1"/>
        </dgm:presLayoutVars>
      </dgm:prSet>
      <dgm:spPr/>
    </dgm:pt>
    <dgm:pt modelId="{961CCFCC-3148-4618-9BF0-96D779F7CCF9}" type="pres">
      <dgm:prSet presAssocID="{AB8CBF59-95E3-43D3-9A15-41EDB4AC39DA}" presName="sibTrans" presStyleCnt="0"/>
      <dgm:spPr/>
    </dgm:pt>
    <dgm:pt modelId="{6DAB8E0F-45C1-4B4F-BECC-EC2995A3D7F9}" type="pres">
      <dgm:prSet presAssocID="{58F78610-2D5D-4B84-B73E-55B7D049FED6}" presName="node" presStyleLbl="node1" presStyleIdx="3" presStyleCnt="4">
        <dgm:presLayoutVars>
          <dgm:bulletEnabled val="1"/>
        </dgm:presLayoutVars>
      </dgm:prSet>
      <dgm:spPr/>
    </dgm:pt>
  </dgm:ptLst>
  <dgm:cxnLst>
    <dgm:cxn modelId="{02E94B35-55C0-499D-9AAA-FBA76B1ABC1C}" type="presOf" srcId="{58F78610-2D5D-4B84-B73E-55B7D049FED6}" destId="{6DAB8E0F-45C1-4B4F-BECC-EC2995A3D7F9}" srcOrd="0" destOrd="0" presId="urn:microsoft.com/office/officeart/2005/8/layout/default"/>
    <dgm:cxn modelId="{6EE41A67-A1EB-4E78-80A4-CD32A63C907B}" srcId="{B2FB4936-0D93-454C-B86A-1CC0522E7C06}" destId="{7B677849-1095-42B7-B5E2-22EC2EF72576}" srcOrd="1" destOrd="0" parTransId="{B1CB43D1-527E-44F9-BCC8-7AC91056B69A}" sibTransId="{AD48E6CE-433B-408D-884D-43F32D0F736F}"/>
    <dgm:cxn modelId="{AE3B7F68-5102-401D-8548-F8A1C22A54F3}" type="presOf" srcId="{B2FB4936-0D93-454C-B86A-1CC0522E7C06}" destId="{A45F49AF-72A3-4730-A860-FD3A624A146A}" srcOrd="0" destOrd="0" presId="urn:microsoft.com/office/officeart/2005/8/layout/default"/>
    <dgm:cxn modelId="{09F31AA5-FCB8-4A96-9EE9-66EC9A0113AF}" type="presOf" srcId="{09F5284E-F983-4FC3-B51D-7336FB518CD3}" destId="{DE3AABFB-8A13-43BA-9B14-FD16D4A7529F}" srcOrd="0" destOrd="0" presId="urn:microsoft.com/office/officeart/2005/8/layout/default"/>
    <dgm:cxn modelId="{B01A49BE-A5EA-45F3-8435-AB702A6F8CD9}" srcId="{B2FB4936-0D93-454C-B86A-1CC0522E7C06}" destId="{12119535-3E0D-4DA2-A42B-7A46E2628FD8}" srcOrd="2" destOrd="0" parTransId="{443D576C-4413-4114-8176-6D51D63EBC78}" sibTransId="{AB8CBF59-95E3-43D3-9A15-41EDB4AC39DA}"/>
    <dgm:cxn modelId="{2D50DAC1-F631-4314-92CA-01BE8A5C168F}" srcId="{B2FB4936-0D93-454C-B86A-1CC0522E7C06}" destId="{09F5284E-F983-4FC3-B51D-7336FB518CD3}" srcOrd="0" destOrd="0" parTransId="{952A5DD4-A377-4F20-8DBE-9E69933BF23F}" sibTransId="{B227F904-F77D-4095-9E5E-F73794180BB0}"/>
    <dgm:cxn modelId="{C4D1B8D2-252D-4A56-9066-355E8DAD2945}" srcId="{B2FB4936-0D93-454C-B86A-1CC0522E7C06}" destId="{58F78610-2D5D-4B84-B73E-55B7D049FED6}" srcOrd="3" destOrd="0" parTransId="{F6151A94-2E77-470E-95EB-4349DB956093}" sibTransId="{878199B6-BCB2-4DD7-A5AB-39F19688239C}"/>
    <dgm:cxn modelId="{185522F1-C95B-4CDA-9AEA-D65E0B5EFA89}" type="presOf" srcId="{12119535-3E0D-4DA2-A42B-7A46E2628FD8}" destId="{E21DBF93-F515-487A-B979-EBA8AF174EDC}" srcOrd="0" destOrd="0" presId="urn:microsoft.com/office/officeart/2005/8/layout/default"/>
    <dgm:cxn modelId="{E6EFEBFE-6408-4846-9393-C54CB32AE410}" type="presOf" srcId="{7B677849-1095-42B7-B5E2-22EC2EF72576}" destId="{CF6ED72D-A9A5-45A5-89CB-0FF022947BAC}" srcOrd="0" destOrd="0" presId="urn:microsoft.com/office/officeart/2005/8/layout/default"/>
    <dgm:cxn modelId="{CDD75515-F2F1-45FB-B622-CB6DEE8A33F7}" type="presParOf" srcId="{A45F49AF-72A3-4730-A860-FD3A624A146A}" destId="{DE3AABFB-8A13-43BA-9B14-FD16D4A7529F}" srcOrd="0" destOrd="0" presId="urn:microsoft.com/office/officeart/2005/8/layout/default"/>
    <dgm:cxn modelId="{2975CE77-B141-49C3-9274-6BCA80FE8AA7}" type="presParOf" srcId="{A45F49AF-72A3-4730-A860-FD3A624A146A}" destId="{6C8E2D2E-9836-43E7-88AD-6B7B10B60C3A}" srcOrd="1" destOrd="0" presId="urn:microsoft.com/office/officeart/2005/8/layout/default"/>
    <dgm:cxn modelId="{F3934E4A-270C-4C49-916D-7FAC85DB79FE}" type="presParOf" srcId="{A45F49AF-72A3-4730-A860-FD3A624A146A}" destId="{CF6ED72D-A9A5-45A5-89CB-0FF022947BAC}" srcOrd="2" destOrd="0" presId="urn:microsoft.com/office/officeart/2005/8/layout/default"/>
    <dgm:cxn modelId="{8AC0A536-87D3-4B5E-B91E-8AACC40D9B45}" type="presParOf" srcId="{A45F49AF-72A3-4730-A860-FD3A624A146A}" destId="{9EA58C1D-5560-4F83-A688-E066FBD6BE75}" srcOrd="3" destOrd="0" presId="urn:microsoft.com/office/officeart/2005/8/layout/default"/>
    <dgm:cxn modelId="{4D7A38D3-F69E-4436-B14B-E73C199EA118}" type="presParOf" srcId="{A45F49AF-72A3-4730-A860-FD3A624A146A}" destId="{E21DBF93-F515-487A-B979-EBA8AF174EDC}" srcOrd="4" destOrd="0" presId="urn:microsoft.com/office/officeart/2005/8/layout/default"/>
    <dgm:cxn modelId="{57E77371-8C3C-454D-8C83-A97C5EA814FA}" type="presParOf" srcId="{A45F49AF-72A3-4730-A860-FD3A624A146A}" destId="{961CCFCC-3148-4618-9BF0-96D779F7CCF9}" srcOrd="5" destOrd="0" presId="urn:microsoft.com/office/officeart/2005/8/layout/default"/>
    <dgm:cxn modelId="{B94A31BC-1D87-41E6-BDC8-704C766C6CD3}" type="presParOf" srcId="{A45F49AF-72A3-4730-A860-FD3A624A146A}" destId="{6DAB8E0F-45C1-4B4F-BECC-EC2995A3D7F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11DB4A-7626-4171-BD16-6298A9BCACD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088D42-A101-490A-8524-457609998722}">
      <dgm:prSet/>
      <dgm:spPr/>
      <dgm:t>
        <a:bodyPr/>
        <a:lstStyle/>
        <a:p>
          <a:r>
            <a:rPr lang="en-US" dirty="0"/>
            <a:t>Selection of a Minimum Residential single or split</a:t>
          </a:r>
        </a:p>
      </dgm:t>
    </dgm:pt>
    <dgm:pt modelId="{E91725BB-816C-49C9-9432-87B22713AFA3}" type="parTrans" cxnId="{2983F8BA-D433-4967-8DE5-D3F0F577AF50}">
      <dgm:prSet/>
      <dgm:spPr/>
      <dgm:t>
        <a:bodyPr/>
        <a:lstStyle/>
        <a:p>
          <a:endParaRPr lang="en-US"/>
        </a:p>
      </dgm:t>
    </dgm:pt>
    <dgm:pt modelId="{91DD0096-05F3-49F5-A221-71D5E8930131}" type="sibTrans" cxnId="{2983F8BA-D433-4967-8DE5-D3F0F577AF50}">
      <dgm:prSet/>
      <dgm:spPr/>
      <dgm:t>
        <a:bodyPr/>
        <a:lstStyle/>
        <a:p>
          <a:endParaRPr lang="en-US"/>
        </a:p>
      </dgm:t>
    </dgm:pt>
    <dgm:pt modelId="{3475945B-A683-4EAC-897E-2BEAEB241E1B}">
      <dgm:prSet/>
      <dgm:spPr/>
      <dgm:t>
        <a:bodyPr/>
        <a:lstStyle/>
        <a:p>
          <a:r>
            <a:rPr lang="en-US" dirty="0"/>
            <a:t>Selection of an Open Space Discount-or not</a:t>
          </a:r>
        </a:p>
      </dgm:t>
    </dgm:pt>
    <dgm:pt modelId="{61C64A1B-75D8-45AF-8FCC-66E88BBDE7DA}" type="parTrans" cxnId="{E7A0CE9D-22D8-4AD3-8214-86190206BFC1}">
      <dgm:prSet/>
      <dgm:spPr/>
      <dgm:t>
        <a:bodyPr/>
        <a:lstStyle/>
        <a:p>
          <a:endParaRPr lang="en-US"/>
        </a:p>
      </dgm:t>
    </dgm:pt>
    <dgm:pt modelId="{18676D78-4F77-4DB0-BB5E-0FBD43158392}" type="sibTrans" cxnId="{E7A0CE9D-22D8-4AD3-8214-86190206BFC1}">
      <dgm:prSet/>
      <dgm:spPr/>
      <dgm:t>
        <a:bodyPr/>
        <a:lstStyle/>
        <a:p>
          <a:endParaRPr lang="en-US"/>
        </a:p>
      </dgm:t>
    </dgm:pt>
    <dgm:pt modelId="{00FB19AC-B7EE-4500-B528-84610163B727}">
      <dgm:prSet/>
      <dgm:spPr/>
      <dgm:t>
        <a:bodyPr/>
        <a:lstStyle/>
        <a:p>
          <a:r>
            <a:rPr lang="en-US" dirty="0"/>
            <a:t>Granting of a Residential Exemption or not</a:t>
          </a:r>
        </a:p>
      </dgm:t>
    </dgm:pt>
    <dgm:pt modelId="{4BF3BB10-9459-4DC7-B086-673C3A185537}" type="parTrans" cxnId="{73C06438-A11B-4B29-9B99-C8923EE34272}">
      <dgm:prSet/>
      <dgm:spPr/>
      <dgm:t>
        <a:bodyPr/>
        <a:lstStyle/>
        <a:p>
          <a:endParaRPr lang="en-US"/>
        </a:p>
      </dgm:t>
    </dgm:pt>
    <dgm:pt modelId="{CBF27FBC-441E-4F71-9031-1C9E44C34ACD}" type="sibTrans" cxnId="{73C06438-A11B-4B29-9B99-C8923EE34272}">
      <dgm:prSet/>
      <dgm:spPr/>
      <dgm:t>
        <a:bodyPr/>
        <a:lstStyle/>
        <a:p>
          <a:endParaRPr lang="en-US"/>
        </a:p>
      </dgm:t>
    </dgm:pt>
    <dgm:pt modelId="{21784E21-3B9D-4D8C-BC19-2F5F144C44E6}">
      <dgm:prSet/>
      <dgm:spPr/>
      <dgm:t>
        <a:bodyPr/>
        <a:lstStyle/>
        <a:p>
          <a:r>
            <a:rPr lang="en-US" dirty="0"/>
            <a:t>Granting of a Small Commercial Exemption or not</a:t>
          </a:r>
        </a:p>
      </dgm:t>
    </dgm:pt>
    <dgm:pt modelId="{84A4C631-4B51-4538-9276-7058C479441D}" type="parTrans" cxnId="{4CA999B6-3D73-445C-9EEF-923996C9B9AA}">
      <dgm:prSet/>
      <dgm:spPr/>
      <dgm:t>
        <a:bodyPr/>
        <a:lstStyle/>
        <a:p>
          <a:endParaRPr lang="en-US"/>
        </a:p>
      </dgm:t>
    </dgm:pt>
    <dgm:pt modelId="{6EA223DC-26A3-4810-AC49-3C3D08D5A7D8}" type="sibTrans" cxnId="{4CA999B6-3D73-445C-9EEF-923996C9B9AA}">
      <dgm:prSet/>
      <dgm:spPr/>
      <dgm:t>
        <a:bodyPr/>
        <a:lstStyle/>
        <a:p>
          <a:endParaRPr lang="en-US"/>
        </a:p>
      </dgm:t>
    </dgm:pt>
    <dgm:pt modelId="{CA08505D-B038-4C1B-9391-B3B58CDFDCCE}" type="pres">
      <dgm:prSet presAssocID="{D511DB4A-7626-4171-BD16-6298A9BCACDD}" presName="linear" presStyleCnt="0">
        <dgm:presLayoutVars>
          <dgm:animLvl val="lvl"/>
          <dgm:resizeHandles val="exact"/>
        </dgm:presLayoutVars>
      </dgm:prSet>
      <dgm:spPr/>
    </dgm:pt>
    <dgm:pt modelId="{10C9349F-F13A-416B-86DF-6C977E9151A2}" type="pres">
      <dgm:prSet presAssocID="{5F088D42-A101-490A-8524-45760999872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77EDD2E-51C3-48E0-9525-737A812E1243}" type="pres">
      <dgm:prSet presAssocID="{91DD0096-05F3-49F5-A221-71D5E8930131}" presName="spacer" presStyleCnt="0"/>
      <dgm:spPr/>
    </dgm:pt>
    <dgm:pt modelId="{0AD7BCF3-C6F3-4BEE-826D-749435174173}" type="pres">
      <dgm:prSet presAssocID="{3475945B-A683-4EAC-897E-2BEAEB241E1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3C3E886-CC58-4AFB-A22E-E9BC1C5C9F81}" type="pres">
      <dgm:prSet presAssocID="{18676D78-4F77-4DB0-BB5E-0FBD43158392}" presName="spacer" presStyleCnt="0"/>
      <dgm:spPr/>
    </dgm:pt>
    <dgm:pt modelId="{4E3B44DC-BDE9-432F-BE5B-38E167B2DB9C}" type="pres">
      <dgm:prSet presAssocID="{00FB19AC-B7EE-4500-B528-84610163B72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55D881F-0479-44C1-90BF-084CA09E7E8C}" type="pres">
      <dgm:prSet presAssocID="{CBF27FBC-441E-4F71-9031-1C9E44C34ACD}" presName="spacer" presStyleCnt="0"/>
      <dgm:spPr/>
    </dgm:pt>
    <dgm:pt modelId="{E9F86FF0-101A-4EFC-BAD5-020E3593108B}" type="pres">
      <dgm:prSet presAssocID="{21784E21-3B9D-4D8C-BC19-2F5F144C44E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0211D0D-6860-4050-845D-8A1B50A5A44D}" type="presOf" srcId="{3475945B-A683-4EAC-897E-2BEAEB241E1B}" destId="{0AD7BCF3-C6F3-4BEE-826D-749435174173}" srcOrd="0" destOrd="0" presId="urn:microsoft.com/office/officeart/2005/8/layout/vList2"/>
    <dgm:cxn modelId="{73C06438-A11B-4B29-9B99-C8923EE34272}" srcId="{D511DB4A-7626-4171-BD16-6298A9BCACDD}" destId="{00FB19AC-B7EE-4500-B528-84610163B727}" srcOrd="2" destOrd="0" parTransId="{4BF3BB10-9459-4DC7-B086-673C3A185537}" sibTransId="{CBF27FBC-441E-4F71-9031-1C9E44C34ACD}"/>
    <dgm:cxn modelId="{1E99354A-2039-4543-82AE-DAEA34C23F60}" type="presOf" srcId="{5F088D42-A101-490A-8524-457609998722}" destId="{10C9349F-F13A-416B-86DF-6C977E9151A2}" srcOrd="0" destOrd="0" presId="urn:microsoft.com/office/officeart/2005/8/layout/vList2"/>
    <dgm:cxn modelId="{60F6A886-ACAE-4000-A0A0-059B4FDD3D1E}" type="presOf" srcId="{00FB19AC-B7EE-4500-B528-84610163B727}" destId="{4E3B44DC-BDE9-432F-BE5B-38E167B2DB9C}" srcOrd="0" destOrd="0" presId="urn:microsoft.com/office/officeart/2005/8/layout/vList2"/>
    <dgm:cxn modelId="{E7A0CE9D-22D8-4AD3-8214-86190206BFC1}" srcId="{D511DB4A-7626-4171-BD16-6298A9BCACDD}" destId="{3475945B-A683-4EAC-897E-2BEAEB241E1B}" srcOrd="1" destOrd="0" parTransId="{61C64A1B-75D8-45AF-8FCC-66E88BBDE7DA}" sibTransId="{18676D78-4F77-4DB0-BB5E-0FBD43158392}"/>
    <dgm:cxn modelId="{4CA999B6-3D73-445C-9EEF-923996C9B9AA}" srcId="{D511DB4A-7626-4171-BD16-6298A9BCACDD}" destId="{21784E21-3B9D-4D8C-BC19-2F5F144C44E6}" srcOrd="3" destOrd="0" parTransId="{84A4C631-4B51-4538-9276-7058C479441D}" sibTransId="{6EA223DC-26A3-4810-AC49-3C3D08D5A7D8}"/>
    <dgm:cxn modelId="{2983F8BA-D433-4967-8DE5-D3F0F577AF50}" srcId="{D511DB4A-7626-4171-BD16-6298A9BCACDD}" destId="{5F088D42-A101-490A-8524-457609998722}" srcOrd="0" destOrd="0" parTransId="{E91725BB-816C-49C9-9432-87B22713AFA3}" sibTransId="{91DD0096-05F3-49F5-A221-71D5E8930131}"/>
    <dgm:cxn modelId="{3B8107CC-B62F-433C-9C1E-CD1C5887EF40}" type="presOf" srcId="{D511DB4A-7626-4171-BD16-6298A9BCACDD}" destId="{CA08505D-B038-4C1B-9391-B3B58CDFDCCE}" srcOrd="0" destOrd="0" presId="urn:microsoft.com/office/officeart/2005/8/layout/vList2"/>
    <dgm:cxn modelId="{9850DDDE-6498-4CEC-8D0B-2B76631A9314}" type="presOf" srcId="{21784E21-3B9D-4D8C-BC19-2F5F144C44E6}" destId="{E9F86FF0-101A-4EFC-BAD5-020E3593108B}" srcOrd="0" destOrd="0" presId="urn:microsoft.com/office/officeart/2005/8/layout/vList2"/>
    <dgm:cxn modelId="{9596D9AA-6CD9-4D3F-B7D4-A59CEF45A64C}" type="presParOf" srcId="{CA08505D-B038-4C1B-9391-B3B58CDFDCCE}" destId="{10C9349F-F13A-416B-86DF-6C977E9151A2}" srcOrd="0" destOrd="0" presId="urn:microsoft.com/office/officeart/2005/8/layout/vList2"/>
    <dgm:cxn modelId="{4513BF10-92D9-4E61-B880-CF40B88E3AAA}" type="presParOf" srcId="{CA08505D-B038-4C1B-9391-B3B58CDFDCCE}" destId="{777EDD2E-51C3-48E0-9525-737A812E1243}" srcOrd="1" destOrd="0" presId="urn:microsoft.com/office/officeart/2005/8/layout/vList2"/>
    <dgm:cxn modelId="{DC96F873-BADD-4E9D-A22D-1515ED183AC2}" type="presParOf" srcId="{CA08505D-B038-4C1B-9391-B3B58CDFDCCE}" destId="{0AD7BCF3-C6F3-4BEE-826D-749435174173}" srcOrd="2" destOrd="0" presId="urn:microsoft.com/office/officeart/2005/8/layout/vList2"/>
    <dgm:cxn modelId="{6DF6DF9D-45CF-4459-89F1-6AA62500661F}" type="presParOf" srcId="{CA08505D-B038-4C1B-9391-B3B58CDFDCCE}" destId="{83C3E886-CC58-4AFB-A22E-E9BC1C5C9F81}" srcOrd="3" destOrd="0" presId="urn:microsoft.com/office/officeart/2005/8/layout/vList2"/>
    <dgm:cxn modelId="{FFEDC0DE-2362-462E-9A0F-3C862E95F61C}" type="presParOf" srcId="{CA08505D-B038-4C1B-9391-B3B58CDFDCCE}" destId="{4E3B44DC-BDE9-432F-BE5B-38E167B2DB9C}" srcOrd="4" destOrd="0" presId="urn:microsoft.com/office/officeart/2005/8/layout/vList2"/>
    <dgm:cxn modelId="{C7A29754-866F-4F56-8EBC-F890F4B65A11}" type="presParOf" srcId="{CA08505D-B038-4C1B-9391-B3B58CDFDCCE}" destId="{F55D881F-0479-44C1-90BF-084CA09E7E8C}" srcOrd="5" destOrd="0" presId="urn:microsoft.com/office/officeart/2005/8/layout/vList2"/>
    <dgm:cxn modelId="{7E8D3A7B-F008-421C-8906-DBBD1915873B}" type="presParOf" srcId="{CA08505D-B038-4C1B-9391-B3B58CDFDCCE}" destId="{E9F86FF0-101A-4EFC-BAD5-020E3593108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AABFB-8A13-43BA-9B14-FD16D4A7529F}">
      <dsp:nvSpPr>
        <dsp:cNvPr id="0" name=""/>
        <dsp:cNvSpPr/>
      </dsp:nvSpPr>
      <dsp:spPr>
        <a:xfrm>
          <a:off x="377190" y="3160"/>
          <a:ext cx="2907506" cy="1744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Communities decide to tax Residential and Commercial, Industrial &amp; Personal Property (CIP) differently.</a:t>
          </a:r>
        </a:p>
      </dsp:txBody>
      <dsp:txXfrm>
        <a:off x="377190" y="3160"/>
        <a:ext cx="2907506" cy="1744503"/>
      </dsp:txXfrm>
    </dsp:sp>
    <dsp:sp modelId="{CF6ED72D-A9A5-45A5-89CB-0FF022947BAC}">
      <dsp:nvSpPr>
        <dsp:cNvPr id="0" name=""/>
        <dsp:cNvSpPr/>
      </dsp:nvSpPr>
      <dsp:spPr>
        <a:xfrm>
          <a:off x="3575446" y="3160"/>
          <a:ext cx="2907506" cy="17445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Statute allows an increase in CIP’s share of the tax levy up to 50% higher than residential</a:t>
          </a:r>
        </a:p>
      </dsp:txBody>
      <dsp:txXfrm>
        <a:off x="3575446" y="3160"/>
        <a:ext cx="2907506" cy="1744503"/>
      </dsp:txXfrm>
    </dsp:sp>
    <dsp:sp modelId="{E21DBF93-F515-487A-B979-EBA8AF174EDC}">
      <dsp:nvSpPr>
        <dsp:cNvPr id="0" name=""/>
        <dsp:cNvSpPr/>
      </dsp:nvSpPr>
      <dsp:spPr>
        <a:xfrm>
          <a:off x="6773703" y="3160"/>
          <a:ext cx="2907506" cy="17445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Does not generate new revenue; reallocates levy burden</a:t>
          </a:r>
        </a:p>
      </dsp:txBody>
      <dsp:txXfrm>
        <a:off x="6773703" y="3160"/>
        <a:ext cx="2907506" cy="1744503"/>
      </dsp:txXfrm>
    </dsp:sp>
    <dsp:sp modelId="{6DAB8E0F-45C1-4B4F-BECC-EC2995A3D7F9}">
      <dsp:nvSpPr>
        <dsp:cNvPr id="0" name=""/>
        <dsp:cNvSpPr/>
      </dsp:nvSpPr>
      <dsp:spPr>
        <a:xfrm>
          <a:off x="3575446" y="2038415"/>
          <a:ext cx="2907506" cy="17445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Concord has used a uniform tax rate since 1998.  A Tax Rate Split has been adopted in the Town of Concord before. </a:t>
          </a:r>
        </a:p>
      </dsp:txBody>
      <dsp:txXfrm>
        <a:off x="3575446" y="2038415"/>
        <a:ext cx="2907506" cy="17445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9349F-F13A-416B-86DF-6C977E9151A2}">
      <dsp:nvSpPr>
        <dsp:cNvPr id="0" name=""/>
        <dsp:cNvSpPr/>
      </dsp:nvSpPr>
      <dsp:spPr>
        <a:xfrm>
          <a:off x="0" y="73609"/>
          <a:ext cx="5127171" cy="8353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Selection of a Minimum Residential single or split</a:t>
          </a:r>
        </a:p>
      </dsp:txBody>
      <dsp:txXfrm>
        <a:off x="40780" y="114389"/>
        <a:ext cx="5045611" cy="753819"/>
      </dsp:txXfrm>
    </dsp:sp>
    <dsp:sp modelId="{0AD7BCF3-C6F3-4BEE-826D-749435174173}">
      <dsp:nvSpPr>
        <dsp:cNvPr id="0" name=""/>
        <dsp:cNvSpPr/>
      </dsp:nvSpPr>
      <dsp:spPr>
        <a:xfrm>
          <a:off x="0" y="969469"/>
          <a:ext cx="5127171" cy="835379"/>
        </a:xfrm>
        <a:prstGeom prst="roundRect">
          <a:avLst/>
        </a:prstGeom>
        <a:gradFill rotWithShape="0">
          <a:gsLst>
            <a:gs pos="0">
              <a:schemeClr val="accent2">
                <a:hueOff val="377143"/>
                <a:satOff val="-21549"/>
                <a:lumOff val="392"/>
                <a:alphaOff val="0"/>
                <a:shade val="85000"/>
                <a:satMod val="130000"/>
              </a:schemeClr>
            </a:gs>
            <a:gs pos="34000">
              <a:schemeClr val="accent2">
                <a:hueOff val="377143"/>
                <a:satOff val="-21549"/>
                <a:lumOff val="392"/>
                <a:alphaOff val="0"/>
                <a:shade val="87000"/>
                <a:satMod val="125000"/>
              </a:schemeClr>
            </a:gs>
            <a:gs pos="70000">
              <a:schemeClr val="accent2">
                <a:hueOff val="377143"/>
                <a:satOff val="-21549"/>
                <a:lumOff val="39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377143"/>
                <a:satOff val="-21549"/>
                <a:lumOff val="39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Selection of an Open Space Discount-or not</a:t>
          </a:r>
        </a:p>
      </dsp:txBody>
      <dsp:txXfrm>
        <a:off x="40780" y="1010249"/>
        <a:ext cx="5045611" cy="753819"/>
      </dsp:txXfrm>
    </dsp:sp>
    <dsp:sp modelId="{4E3B44DC-BDE9-432F-BE5B-38E167B2DB9C}">
      <dsp:nvSpPr>
        <dsp:cNvPr id="0" name=""/>
        <dsp:cNvSpPr/>
      </dsp:nvSpPr>
      <dsp:spPr>
        <a:xfrm>
          <a:off x="0" y="1865329"/>
          <a:ext cx="5127171" cy="835379"/>
        </a:xfrm>
        <a:prstGeom prst="roundRect">
          <a:avLst/>
        </a:prstGeom>
        <a:gradFill rotWithShape="0">
          <a:gsLst>
            <a:gs pos="0">
              <a:schemeClr val="accent2">
                <a:hueOff val="754287"/>
                <a:satOff val="-43097"/>
                <a:lumOff val="785"/>
                <a:alphaOff val="0"/>
                <a:shade val="85000"/>
                <a:satMod val="130000"/>
              </a:schemeClr>
            </a:gs>
            <a:gs pos="34000">
              <a:schemeClr val="accent2">
                <a:hueOff val="754287"/>
                <a:satOff val="-43097"/>
                <a:lumOff val="785"/>
                <a:alphaOff val="0"/>
                <a:shade val="87000"/>
                <a:satMod val="125000"/>
              </a:schemeClr>
            </a:gs>
            <a:gs pos="70000">
              <a:schemeClr val="accent2">
                <a:hueOff val="754287"/>
                <a:satOff val="-43097"/>
                <a:lumOff val="78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754287"/>
                <a:satOff val="-43097"/>
                <a:lumOff val="78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Granting of a Residential Exemption or not</a:t>
          </a:r>
        </a:p>
      </dsp:txBody>
      <dsp:txXfrm>
        <a:off x="40780" y="1906109"/>
        <a:ext cx="5045611" cy="753819"/>
      </dsp:txXfrm>
    </dsp:sp>
    <dsp:sp modelId="{E9F86FF0-101A-4EFC-BAD5-020E3593108B}">
      <dsp:nvSpPr>
        <dsp:cNvPr id="0" name=""/>
        <dsp:cNvSpPr/>
      </dsp:nvSpPr>
      <dsp:spPr>
        <a:xfrm>
          <a:off x="0" y="2761190"/>
          <a:ext cx="5127171" cy="835379"/>
        </a:xfrm>
        <a:prstGeom prst="roundRect">
          <a:avLst/>
        </a:prstGeom>
        <a:gradFill rotWithShape="0">
          <a:gsLst>
            <a:gs pos="0">
              <a:schemeClr val="accent2">
                <a:hueOff val="1131430"/>
                <a:satOff val="-64646"/>
                <a:lumOff val="1177"/>
                <a:alphaOff val="0"/>
                <a:shade val="85000"/>
                <a:satMod val="130000"/>
              </a:schemeClr>
            </a:gs>
            <a:gs pos="34000">
              <a:schemeClr val="accent2">
                <a:hueOff val="1131430"/>
                <a:satOff val="-64646"/>
                <a:lumOff val="1177"/>
                <a:alphaOff val="0"/>
                <a:shade val="87000"/>
                <a:satMod val="125000"/>
              </a:schemeClr>
            </a:gs>
            <a:gs pos="70000">
              <a:schemeClr val="accent2">
                <a:hueOff val="1131430"/>
                <a:satOff val="-64646"/>
                <a:lumOff val="117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131430"/>
                <a:satOff val="-64646"/>
                <a:lumOff val="117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Granting of a Small Commercial Exemption or not</a:t>
          </a:r>
        </a:p>
      </dsp:txBody>
      <dsp:txXfrm>
        <a:off x="40780" y="2801970"/>
        <a:ext cx="5045611" cy="75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837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837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80062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96" tIns="46598" rIns="93196" bIns="465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199" y="4474657"/>
            <a:ext cx="5609590" cy="3138071"/>
          </a:xfrm>
          <a:prstGeom prst="rect">
            <a:avLst/>
          </a:prstGeom>
        </p:spPr>
        <p:txBody>
          <a:bodyPr vert="horz" lIns="93196" tIns="46598" rIns="93196" bIns="465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7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5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73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11/22/2021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593C61-EBBE-4D3E-B0EB-810C41EC667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0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Concord Assessors Office 24 Court Lane Concord Massachusetts 01742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0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76AF-4912-415A-9A93-446A9673A092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983B-8C9D-4869-9800-2E27DF195ED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61F80F0-876D-D781-C4B7-E05809F4FEF1}"/>
              </a:ext>
            </a:extLst>
          </p:cNvPr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1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3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76AF-4912-415A-9A93-446A9673A092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983B-8C9D-4869-9800-2E27DF195ED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8538C1C-DA92-921E-6125-F4006AD8868D}"/>
              </a:ext>
            </a:extLst>
          </p:cNvPr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182ED9-1FCF-5DA9-E86D-85C36150F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4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3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8B012C0-B102-441D-AA86-2C80DFA84E68}" type="datetime1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25C809-FA89-1095-4429-C692122494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CBFFC2-D9FA-453D-A5CF-47AE08415EA1}"/>
              </a:ext>
            </a:extLst>
          </p:cNvPr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5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744CC3-1086-5A3D-A7FE-4070BDBC0606}"/>
              </a:ext>
            </a:extLst>
          </p:cNvPr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6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488120A-8985-DD9C-AC8F-19AB4175A75E}"/>
              </a:ext>
            </a:extLst>
          </p:cNvPr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2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jfif"/><Relationship Id="rId5" Type="http://schemas.openxmlformats.org/officeDocument/2006/relationships/image" Target="../media/image33.jpg"/><Relationship Id="rId4" Type="http://schemas.openxmlformats.org/officeDocument/2006/relationships/image" Target="../media/image32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8" name="Rectangle 1383">
            <a:extLst>
              <a:ext uri="{FF2B5EF4-FFF2-40B4-BE49-F238E27FC236}">
                <a16:creationId xmlns:a16="http://schemas.microsoft.com/office/drawing/2014/main" id="{94C9A542-9EB5-408C-9FAC-9BE4FCC4D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Rectangle 1385">
            <a:extLst>
              <a:ext uri="{FF2B5EF4-FFF2-40B4-BE49-F238E27FC236}">
                <a16:creationId xmlns:a16="http://schemas.microsoft.com/office/drawing/2014/main" id="{24FFF642-5FD4-4E45-9ACA-8D526C901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13751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Town of Concord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100" y="2271860"/>
            <a:ext cx="3673570" cy="3780147"/>
          </a:xfrm>
        </p:spPr>
        <p:txBody>
          <a:bodyPr vert="horz" lIns="0" tIns="45720" rIns="0" bIns="45720" rtlCol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+mn-lt"/>
              </a:rPr>
              <a:t>TOWN CLASSIFICATION HEARING </a:t>
            </a:r>
          </a:p>
          <a:p>
            <a:endParaRPr lang="en-US" sz="1600" dirty="0">
              <a:solidFill>
                <a:srgbClr val="FFFFFF"/>
              </a:solidFill>
              <a:latin typeface="+mn-lt"/>
            </a:endParaRPr>
          </a:p>
          <a:p>
            <a:r>
              <a:rPr lang="en-US" sz="1600" b="1" dirty="0">
                <a:solidFill>
                  <a:srgbClr val="FFFFFF"/>
                </a:solidFill>
                <a:latin typeface="+mn-lt"/>
              </a:rPr>
              <a:t>FISCAL YEAR 2023</a:t>
            </a:r>
          </a:p>
          <a:p>
            <a:r>
              <a:rPr lang="en-US" sz="1600" b="1" dirty="0">
                <a:solidFill>
                  <a:srgbClr val="FFFFFF"/>
                </a:solidFill>
                <a:latin typeface="+mn-lt"/>
              </a:rPr>
              <a:t>November 28, 2022</a:t>
            </a:r>
          </a:p>
          <a:p>
            <a:r>
              <a:rPr lang="en-US" sz="1600" b="1" dirty="0">
                <a:solidFill>
                  <a:srgbClr val="FFFFFF"/>
                </a:solidFill>
                <a:latin typeface="+mn-lt"/>
              </a:rPr>
              <a:t>Presented by:</a:t>
            </a:r>
          </a:p>
          <a:p>
            <a:endParaRPr lang="en-US" sz="1600" b="1" dirty="0">
              <a:solidFill>
                <a:srgbClr val="FFFFFF"/>
              </a:solidFill>
              <a:latin typeface="+mn-lt"/>
            </a:endParaRPr>
          </a:p>
          <a:p>
            <a:r>
              <a:rPr lang="en-US" sz="1400" b="1" dirty="0">
                <a:solidFill>
                  <a:srgbClr val="FFFFFF"/>
                </a:solidFill>
                <a:latin typeface="+mn-lt"/>
              </a:rPr>
              <a:t>The concord board of assessors</a:t>
            </a:r>
          </a:p>
          <a:p>
            <a:r>
              <a:rPr lang="en-US" sz="1400" b="1" dirty="0">
                <a:solidFill>
                  <a:srgbClr val="FFFFFF"/>
                </a:solidFill>
                <a:latin typeface="+mn-lt"/>
              </a:rPr>
              <a:t>David Karr Chairman</a:t>
            </a:r>
          </a:p>
          <a:p>
            <a:r>
              <a:rPr lang="en-US" sz="1400" b="1" dirty="0">
                <a:solidFill>
                  <a:srgbClr val="FFFFFF"/>
                </a:solidFill>
                <a:latin typeface="+mn-lt"/>
              </a:rPr>
              <a:t>Meredith stone Town Assessor &amp; Staff</a:t>
            </a:r>
          </a:p>
          <a:p>
            <a:endParaRPr lang="en-US" sz="1400" b="1" dirty="0">
              <a:solidFill>
                <a:srgbClr val="FFFFFF"/>
              </a:solidFill>
              <a:latin typeface="+mn-lt"/>
            </a:endParaRPr>
          </a:p>
          <a:p>
            <a:endParaRPr lang="en-US" sz="1600" b="1" dirty="0">
              <a:solidFill>
                <a:srgbClr val="FFFFFF"/>
              </a:solidFill>
              <a:latin typeface="+mn-lt"/>
            </a:endParaRPr>
          </a:p>
          <a:p>
            <a:endParaRPr lang="en-US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00" name="Rectangle 1387">
            <a:extLst>
              <a:ext uri="{FF2B5EF4-FFF2-40B4-BE49-F238E27FC236}">
                <a16:creationId xmlns:a16="http://schemas.microsoft.com/office/drawing/2014/main" id="{9075F89A-EE50-4A82-BFAB-018D49D7C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wooden bridge over a river">
            <a:extLst>
              <a:ext uri="{FF2B5EF4-FFF2-40B4-BE49-F238E27FC236}">
                <a16:creationId xmlns:a16="http://schemas.microsoft.com/office/drawing/2014/main" id="{27D81BFB-E8E9-8C7E-67FA-02D08D687C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8" r="16190" b="-1"/>
          <a:stretch/>
        </p:blipFill>
        <p:spPr>
          <a:xfrm>
            <a:off x="4965290" y="321732"/>
            <a:ext cx="3645088" cy="3674848"/>
          </a:xfrm>
          <a:prstGeom prst="rect">
            <a:avLst/>
          </a:prstGeom>
        </p:spPr>
      </p:pic>
      <p:sp>
        <p:nvSpPr>
          <p:cNvPr id="1401" name="Rectangle 1389">
            <a:extLst>
              <a:ext uri="{FF2B5EF4-FFF2-40B4-BE49-F238E27FC236}">
                <a16:creationId xmlns:a16="http://schemas.microsoft.com/office/drawing/2014/main" id="{7F1EADD1-6303-482C-9BBD-756F2BD7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8534" y="321732"/>
            <a:ext cx="3088456" cy="2108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2EE4AF-9B2E-5586-7F0E-B7F4A3765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6" r="10111" b="2"/>
          <a:stretch/>
        </p:blipFill>
        <p:spPr bwMode="auto">
          <a:xfrm>
            <a:off x="8788410" y="2590800"/>
            <a:ext cx="3078579" cy="38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417578-8599-E181-5282-CEA8329B02C8}"/>
              </a:ext>
            </a:extLst>
          </p:cNvPr>
          <p:cNvSpPr txBox="1"/>
          <p:nvPr/>
        </p:nvSpPr>
        <p:spPr>
          <a:xfrm>
            <a:off x="9327631" y="865990"/>
            <a:ext cx="24071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FF"/>
                </a:solidFill>
                <a:latin typeface="+mn-lt"/>
              </a:rPr>
              <a:t>FY23 RECERTIFICATION/</a:t>
            </a:r>
          </a:p>
          <a:p>
            <a:r>
              <a:rPr lang="en-US" sz="1800" b="1" dirty="0">
                <a:solidFill>
                  <a:srgbClr val="FFFFFF"/>
                </a:solidFill>
                <a:latin typeface="+mn-lt"/>
              </a:rPr>
              <a:t>REVALUATION YEAR</a:t>
            </a:r>
          </a:p>
        </p:txBody>
      </p:sp>
      <p:pic>
        <p:nvPicPr>
          <p:cNvPr id="13" name="Picture 12" descr="A picture containing text, tree, outdoor, sky&#10;&#10;Description automatically generated">
            <a:extLst>
              <a:ext uri="{FF2B5EF4-FFF2-40B4-BE49-F238E27FC236}">
                <a16:creationId xmlns:a16="http://schemas.microsoft.com/office/drawing/2014/main" id="{D3D7B88D-4A90-6B19-9119-A33D7883CA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48" y="4252404"/>
            <a:ext cx="2587567" cy="24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D693E-23C3-7880-B855-5587CE3B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Tax Single and Split Rates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388667-83CA-B436-6890-4132695C8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86" r="12303" b="1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6017F49D-0889-99E0-B530-451CEF8B5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3755565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>
                <a:cs typeface="Calibri"/>
              </a:rPr>
              <a:t>ACTON-SINGLE</a:t>
            </a:r>
          </a:p>
          <a:p>
            <a:r>
              <a:rPr lang="en-US">
                <a:cs typeface="Calibri"/>
              </a:rPr>
              <a:t>BEDFORD-SPLIT</a:t>
            </a:r>
          </a:p>
          <a:p>
            <a:r>
              <a:rPr lang="en-US">
                <a:cs typeface="Calibri"/>
              </a:rPr>
              <a:t>CARLISLE-SINGLE</a:t>
            </a:r>
          </a:p>
          <a:p>
            <a:r>
              <a:rPr lang="en-US">
                <a:cs typeface="Calibri"/>
              </a:rPr>
              <a:t>CONCORD-SINGLE</a:t>
            </a:r>
          </a:p>
          <a:p>
            <a:r>
              <a:rPr lang="en-US">
                <a:cs typeface="Calibri"/>
              </a:rPr>
              <a:t>LEXINGTON-SPLIT</a:t>
            </a:r>
          </a:p>
          <a:p>
            <a:r>
              <a:rPr lang="en-US">
                <a:cs typeface="Calibri"/>
              </a:rPr>
              <a:t>SUDBURY-SPLIT</a:t>
            </a:r>
          </a:p>
          <a:p>
            <a:r>
              <a:rPr lang="en-US">
                <a:cs typeface="Calibri"/>
              </a:rPr>
              <a:t>CIP SPLIT RATE SHIFTS LARGE BURDEN OF LEVY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Rectangle 52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8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CD6A23-63AA-E9A8-1F8A-4C4731268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18" y="1713389"/>
            <a:ext cx="10020300" cy="3506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F02BBE-1D57-6F89-F82B-4CBCCDCBE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029" y="837464"/>
            <a:ext cx="5324475" cy="51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CFF3-E893-4161-E72D-E98C7C3B7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SHIFTING THE TAX RATE OPTIONS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82AF5-FCDF-50C6-E241-0203203B7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1928812"/>
            <a:ext cx="118205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8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1965036" y="909638"/>
            <a:ext cx="7467600" cy="6000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OPEN SPACE DISCOUNT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1981200" y="1809750"/>
            <a:ext cx="8229600" cy="48196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600" dirty="0"/>
              <a:t>     During the State mandated Classification Hearing, the Select Board must vote on the following in order to establish a tax rate:</a:t>
            </a:r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pPr marL="0" indent="0">
              <a:buNone/>
            </a:pPr>
            <a:r>
              <a:rPr lang="en-US" sz="1600" u="sng" dirty="0"/>
              <a:t>OPEN SPACE DISCOUNT</a:t>
            </a:r>
            <a:r>
              <a:rPr lang="en-US" sz="1600" dirty="0"/>
              <a:t>:</a:t>
            </a:r>
          </a:p>
          <a:p>
            <a:pPr marL="0" indent="0">
              <a:buNone/>
            </a:pPr>
            <a:r>
              <a:rPr lang="en-US" sz="1600" dirty="0"/>
              <a:t>Open space is land maintained in an open or natural condition which contributes significantly to the benefit and enjoyment of the public and which is not</a:t>
            </a:r>
          </a:p>
          <a:p>
            <a:pPr>
              <a:buClr>
                <a:schemeClr val="accent2"/>
              </a:buClr>
            </a:pPr>
            <a:r>
              <a:rPr lang="en-US" sz="1600" dirty="0"/>
              <a:t>Subject to a permanent conservation restriction;</a:t>
            </a:r>
          </a:p>
          <a:p>
            <a:pPr>
              <a:buClr>
                <a:schemeClr val="accent2"/>
              </a:buClr>
            </a:pPr>
            <a:r>
              <a:rPr lang="en-US" sz="1600" dirty="0"/>
              <a:t>Held for the production of income;</a:t>
            </a:r>
          </a:p>
          <a:p>
            <a:pPr>
              <a:buClr>
                <a:schemeClr val="accent2"/>
              </a:buClr>
            </a:pPr>
            <a:r>
              <a:rPr lang="en-US" sz="1600" dirty="0"/>
              <a:t>Taxable under the provisions of 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            Chapter 61 (forest land)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            Chapter 61A (farm land)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            Chapter 61B (recreation land).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1600" dirty="0"/>
              <a:t> 	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1600" dirty="0"/>
              <a:t>The Select Board may discount up to 25% of the Open Space share of taxes.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1600" dirty="0"/>
              <a:t> </a:t>
            </a:r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615950" indent="-342900">
              <a:spcAft>
                <a:spcPts val="1200"/>
              </a:spcAft>
            </a:pP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BE268116-E2A7-4F98-8812-192B4975E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Historical tax rate has been a single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113148-C127-A304-FD36-798FFCBA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3" r="2669" b="1"/>
          <a:stretch/>
        </p:blipFill>
        <p:spPr>
          <a:xfrm>
            <a:off x="635457" y="640080"/>
            <a:ext cx="10916463" cy="3602736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3D8893D-DEBE-4F67-901F-166F75E9C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FBEFFA83-BC6D-4CD2-A2BA-98AD67423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5696BF-D495-4CAC-AA8A-4EBFF2C32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31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125AE4-7C33-51F5-7FFF-8CAD1A8A2BBA}"/>
              </a:ext>
            </a:extLst>
          </p:cNvPr>
          <p:cNvSpPr txBox="1"/>
          <p:nvPr/>
        </p:nvSpPr>
        <p:spPr>
          <a:xfrm>
            <a:off x="633999" y="4550229"/>
            <a:ext cx="10909073" cy="10576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spc="-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median home value receives credit of $16.62 in exemption tax dollars</a:t>
            </a:r>
          </a:p>
        </p:txBody>
      </p:sp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5C24333E-47AF-F8E3-B134-934DCE4C5D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97" y="640080"/>
            <a:ext cx="4238513" cy="3602736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D55553-A356-4D2A-49A5-CA94EDF9D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891" y="640080"/>
            <a:ext cx="3110796" cy="3602736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C23136-51CC-9D41-7FFC-A6CDC8E64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312" y="79899"/>
            <a:ext cx="7953375" cy="1029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2B7685-AAF4-B909-9E43-0B66308E2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924" y="1236686"/>
            <a:ext cx="8820150" cy="3517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D22B83-0244-D894-8BF0-79F48EF16EA5}"/>
              </a:ext>
            </a:extLst>
          </p:cNvPr>
          <p:cNvSpPr txBox="1"/>
          <p:nvPr/>
        </p:nvSpPr>
        <p:spPr>
          <a:xfrm>
            <a:off x="3048739" y="5199641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Concord has not historically adopted this exemption</a:t>
            </a:r>
          </a:p>
        </p:txBody>
      </p:sp>
    </p:spTree>
    <p:extLst>
      <p:ext uri="{BB962C8B-B14F-4D97-AF65-F5344CB8AC3E}">
        <p14:creationId xmlns:p14="http://schemas.microsoft.com/office/powerpoint/2010/main" val="153140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- 5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EA1273-CC78-9998-FC5D-D2F711020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121158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4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/>
              <a:t>Select Board’s Role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CF049C-28ED-81ED-2347-F46234B63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" y="2370086"/>
            <a:ext cx="5451627" cy="1839923"/>
          </a:xfrm>
          <a:prstGeom prst="rect">
            <a:avLst/>
          </a:prstGeom>
        </p:spPr>
      </p:pic>
      <p:cxnSp>
        <p:nvCxnSpPr>
          <p:cNvPr id="44" name="Straight Connector 36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38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40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89BADB-BA4D-68CB-4977-62FB162AE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040720"/>
              </p:ext>
            </p:extLst>
          </p:nvPr>
        </p:nvGraphicFramePr>
        <p:xfrm>
          <a:off x="6305152" y="2152187"/>
          <a:ext cx="5127172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661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1056">
            <a:extLst>
              <a:ext uri="{FF2B5EF4-FFF2-40B4-BE49-F238E27FC236}">
                <a16:creationId xmlns:a16="http://schemas.microsoft.com/office/drawing/2014/main" id="{796CD800-C8BF-41B5-983A-3B3D95FA9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ED36A27B-61AE-4AA1-8BD6-7310E072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61" name="Straight Connector 1060">
            <a:extLst>
              <a:ext uri="{FF2B5EF4-FFF2-40B4-BE49-F238E27FC236}">
                <a16:creationId xmlns:a16="http://schemas.microsoft.com/office/drawing/2014/main" id="{511BC4C5-EB16-4C0B-83E6-96A39848C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63" name="Rectangle 1062">
            <a:extLst>
              <a:ext uri="{FF2B5EF4-FFF2-40B4-BE49-F238E27FC236}">
                <a16:creationId xmlns:a16="http://schemas.microsoft.com/office/drawing/2014/main" id="{20E9A622-9996-4927-BBCD-AEE2687B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51DE3FC3-BAC1-4105-9620-4FB64EDCE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590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C7594BB7-E215-A873-1435-10DE6836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516835"/>
            <a:ext cx="3735502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Town of Concord Massachusetts</a:t>
            </a:r>
          </a:p>
        </p:txBody>
      </p:sp>
      <p:sp>
        <p:nvSpPr>
          <p:cNvPr id="75" name="Text Placeholder 3">
            <a:extLst>
              <a:ext uri="{FF2B5EF4-FFF2-40B4-BE49-F238E27FC236}">
                <a16:creationId xmlns:a16="http://schemas.microsoft.com/office/drawing/2014/main" id="{F2BE3C75-F87C-5622-0CBE-AEF9AF4A7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71" y="2690785"/>
            <a:ext cx="3735500" cy="3453517"/>
          </a:xfrm>
        </p:spPr>
        <p:txBody>
          <a:bodyPr vert="horz" lIns="0" tIns="45720" rIns="0" bIns="45720" rtlCol="0">
            <a:normAutofit fontScale="85000" lnSpcReduction="20000"/>
          </a:bodyPr>
          <a:lstStyle/>
          <a:p>
            <a:r>
              <a:rPr lang="en-US" sz="3200" dirty="0"/>
              <a:t>Classification Hearing</a:t>
            </a:r>
          </a:p>
          <a:p>
            <a:endParaRPr lang="en-US" sz="2400" dirty="0"/>
          </a:p>
          <a:p>
            <a:r>
              <a:rPr lang="en-US" sz="2400" dirty="0"/>
              <a:t>FY23 Revaluation</a:t>
            </a:r>
          </a:p>
          <a:p>
            <a:endParaRPr lang="en-US" sz="900" dirty="0"/>
          </a:p>
          <a:p>
            <a:r>
              <a:rPr lang="en-US" sz="1700" u="sng" dirty="0"/>
              <a:t>Board of Assessors</a:t>
            </a:r>
          </a:p>
          <a:p>
            <a:r>
              <a:rPr lang="en-US" sz="1700" dirty="0"/>
              <a:t>David Karr Chairman</a:t>
            </a:r>
          </a:p>
          <a:p>
            <a:r>
              <a:rPr lang="en-US" sz="900" dirty="0"/>
              <a:t>Brendan O’Neill </a:t>
            </a:r>
            <a:r>
              <a:rPr lang="en-US" sz="900" dirty="0" err="1"/>
              <a:t>Kemeza</a:t>
            </a:r>
            <a:endParaRPr lang="en-US" sz="900" dirty="0"/>
          </a:p>
          <a:p>
            <a:r>
              <a:rPr lang="en-US" sz="900" dirty="0"/>
              <a:t>Yanni </a:t>
            </a:r>
            <a:r>
              <a:rPr lang="en-US" sz="900" dirty="0" err="1"/>
              <a:t>Konstantions</a:t>
            </a:r>
            <a:r>
              <a:rPr lang="en-US" sz="900" dirty="0"/>
              <a:t> </a:t>
            </a:r>
            <a:r>
              <a:rPr lang="en-US" sz="900" dirty="0" err="1"/>
              <a:t>Tsitsas</a:t>
            </a:r>
            <a:endParaRPr lang="en-US" sz="900" dirty="0"/>
          </a:p>
          <a:p>
            <a:r>
              <a:rPr lang="en-US" sz="900" dirty="0" err="1"/>
              <a:t>Mera</a:t>
            </a:r>
            <a:r>
              <a:rPr lang="en-US" sz="900" dirty="0"/>
              <a:t> K Tilley</a:t>
            </a:r>
          </a:p>
          <a:p>
            <a:r>
              <a:rPr lang="en-US" sz="900" dirty="0" err="1"/>
              <a:t>Arry</a:t>
            </a:r>
            <a:r>
              <a:rPr lang="en-US" sz="900" dirty="0"/>
              <a:t> Charles</a:t>
            </a:r>
          </a:p>
          <a:p>
            <a:endParaRPr lang="en-US" sz="900" dirty="0"/>
          </a:p>
          <a:p>
            <a:r>
              <a:rPr lang="en-US" sz="900" u="sng" dirty="0"/>
              <a:t>Office Staff</a:t>
            </a:r>
          </a:p>
          <a:p>
            <a:r>
              <a:rPr lang="en-US" sz="900" dirty="0"/>
              <a:t>Meredith Stone Town Assessor</a:t>
            </a:r>
          </a:p>
          <a:p>
            <a:r>
              <a:rPr lang="en-US" sz="900" dirty="0"/>
              <a:t>Lee Phalen</a:t>
            </a:r>
          </a:p>
          <a:p>
            <a:r>
              <a:rPr lang="en-US" sz="900" dirty="0"/>
              <a:t>Carolyn Dee</a:t>
            </a:r>
          </a:p>
          <a:p>
            <a:r>
              <a:rPr lang="en-US" sz="900" dirty="0"/>
              <a:t>Michael Gibbons</a:t>
            </a:r>
          </a:p>
          <a:p>
            <a:r>
              <a:rPr lang="en-US" sz="900" dirty="0"/>
              <a:t>11-28-2022</a:t>
            </a:r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CEF02B21-6D04-4A6A-B03E-CF7642D5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0679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9" name="Rectangle 1068">
            <a:extLst>
              <a:ext uri="{FF2B5EF4-FFF2-40B4-BE49-F238E27FC236}">
                <a16:creationId xmlns:a16="http://schemas.microsoft.com/office/drawing/2014/main" id="{97E39010-823C-439A-B438-FEEDF5490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6279" y="0"/>
            <a:ext cx="3610035" cy="3355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ECBBD0E-0BDC-4EE7-1C9D-2E8DE9366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8619" b="-2"/>
          <a:stretch/>
        </p:blipFill>
        <p:spPr bwMode="auto">
          <a:xfrm>
            <a:off x="8576279" y="10"/>
            <a:ext cx="3610035" cy="335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Placeholder 5" descr="A picture containing tree, outdoor, sky, mountain&#10;&#10;Description automatically generated">
            <a:extLst>
              <a:ext uri="{FF2B5EF4-FFF2-40B4-BE49-F238E27FC236}">
                <a16:creationId xmlns:a16="http://schemas.microsoft.com/office/drawing/2014/main" id="{05A215B6-4F98-F80E-81A6-CCCE1D12F0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1" r="-2" b="5160"/>
          <a:stretch/>
        </p:blipFill>
        <p:spPr>
          <a:xfrm>
            <a:off x="4812161" y="3504904"/>
            <a:ext cx="7374154" cy="3353096"/>
          </a:xfrm>
          <a:prstGeom prst="rect">
            <a:avLst/>
          </a:prstGeom>
        </p:spPr>
      </p:pic>
      <p:pic>
        <p:nvPicPr>
          <p:cNvPr id="5" name="Picture 4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92CC946F-E497-8722-520C-B535265F15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83" y="0"/>
            <a:ext cx="3945809" cy="3428999"/>
          </a:xfrm>
          <a:prstGeom prst="rect">
            <a:avLst/>
          </a:prstGeom>
        </p:spPr>
      </p:pic>
      <p:pic>
        <p:nvPicPr>
          <p:cNvPr id="8" name="Picture 7" descr="A picture containing outdoor, snow, person, group&#10;&#10;Description automatically generated">
            <a:extLst>
              <a:ext uri="{FF2B5EF4-FFF2-40B4-BE49-F238E27FC236}">
                <a16:creationId xmlns:a16="http://schemas.microsoft.com/office/drawing/2014/main" id="{89AB8453-026E-35E1-4C13-06A29C6D9B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56" y="102451"/>
            <a:ext cx="2286000" cy="142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1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1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3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5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A65EA9-420C-3BBC-9933-300BD7388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391" y="905933"/>
            <a:ext cx="6631221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3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37F6D-BCEE-94F1-A23B-A9E01B49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Assessed Values by Class historical with graph vs. current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B1AC95-C364-4A2D-EA22-96436E3DED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457" y="1710187"/>
            <a:ext cx="5131653" cy="1462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8F044C-61E4-03A7-F3F9-54EA0215DB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59896" y="642003"/>
            <a:ext cx="3404585" cy="411563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110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B2644-73E4-E47B-D376-23B0BF745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b="1" u="sng" dirty="0"/>
              <a:t>FY 2023 Property tax Levy</a:t>
            </a:r>
            <a:br>
              <a:rPr lang="en-US" sz="1800" b="1" u="sng" dirty="0"/>
            </a:br>
            <a:r>
              <a:rPr lang="en-US" sz="1800" b="1" dirty="0"/>
              <a:t>FY 2023 Town Taxable Valuation</a:t>
            </a:r>
            <a:br>
              <a:rPr lang="en-US" sz="1800" dirty="0"/>
            </a:br>
            <a:endParaRPr lang="en-US" sz="1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0B6F99-DA7C-0B9E-9FBB-67D5E576CB33}"/>
              </a:ext>
            </a:extLst>
          </p:cNvPr>
          <p:cNvSpPr txBox="1"/>
          <p:nvPr/>
        </p:nvSpPr>
        <p:spPr>
          <a:xfrm>
            <a:off x="7129389" y="3857415"/>
            <a:ext cx="610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PER 1,000 OF ASSESSED VALUE IF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A15129-A02B-ED9E-D1B0-473B472769D0}"/>
              </a:ext>
            </a:extLst>
          </p:cNvPr>
          <p:cNvSpPr txBox="1"/>
          <p:nvPr/>
        </p:nvSpPr>
        <p:spPr>
          <a:xfrm rot="10800000" flipV="1">
            <a:off x="7129389" y="4239642"/>
            <a:ext cx="380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FACTOR OF 1 IS SELECTED (NO SHIFT)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2E2640-55C6-EA89-FC41-194DA1E84795}"/>
              </a:ext>
            </a:extLst>
          </p:cNvPr>
          <p:cNvSpPr txBox="1"/>
          <p:nvPr/>
        </p:nvSpPr>
        <p:spPr>
          <a:xfrm>
            <a:off x="6656832" y="2971800"/>
            <a:ext cx="630936" cy="164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1D1A69-DD02-EF6F-87C2-3E1C7828C3DE}"/>
              </a:ext>
            </a:extLst>
          </p:cNvPr>
          <p:cNvSpPr txBox="1"/>
          <p:nvPr/>
        </p:nvSpPr>
        <p:spPr>
          <a:xfrm>
            <a:off x="9491472" y="118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AAEBF5-D297-A3E0-8422-734E1A87F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768782"/>
            <a:ext cx="4937760" cy="4022725"/>
          </a:xfrm>
        </p:spPr>
        <p:txBody>
          <a:bodyPr/>
          <a:lstStyle/>
          <a:p>
            <a:endParaRPr lang="en-US" sz="1600" dirty="0"/>
          </a:p>
          <a:p>
            <a:pPr marL="201168" lvl="1" indent="0">
              <a:buNone/>
            </a:pPr>
            <a:r>
              <a:rPr lang="en-US" sz="1600" b="1" dirty="0"/>
              <a:t> FY 23 Proposed Levy  divided by Town’s Taxable Value       </a:t>
            </a:r>
          </a:p>
          <a:p>
            <a:pPr marL="201168" lvl="1" indent="0">
              <a:buNone/>
            </a:pPr>
            <a:endParaRPr lang="en-US" sz="1400" dirty="0"/>
          </a:p>
          <a:p>
            <a:pPr marL="201168" lvl="1" indent="0" algn="ctr">
              <a:buNone/>
            </a:pPr>
            <a:r>
              <a:rPr lang="en-US" b="1" u="sng" dirty="0"/>
              <a:t>104,788,383</a:t>
            </a:r>
          </a:p>
          <a:p>
            <a:pPr marL="201168" lvl="1" indent="0" algn="ctr">
              <a:buNone/>
            </a:pPr>
            <a:r>
              <a:rPr lang="en-US" sz="1800" b="1" dirty="0"/>
              <a:t>8,085,523,349</a:t>
            </a:r>
          </a:p>
          <a:p>
            <a:pPr marL="201168" lvl="1" indent="0" algn="ctr">
              <a:buNone/>
            </a:pPr>
            <a:r>
              <a:rPr lang="en-US" b="1" dirty="0"/>
              <a:t>Single Tax Rate =$12.96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6A46A6-826C-E468-EDE1-38797BD9FDC3}"/>
              </a:ext>
            </a:extLst>
          </p:cNvPr>
          <p:cNvSpPr txBox="1"/>
          <p:nvPr/>
        </p:nvSpPr>
        <p:spPr>
          <a:xfrm>
            <a:off x="4316362" y="373927"/>
            <a:ext cx="7192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CALCULATING THE SINGLE TAX RATE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E10F5ED-07EE-A1B5-6BC9-C85347A7496E}"/>
              </a:ext>
            </a:extLst>
          </p:cNvPr>
          <p:cNvSpPr/>
          <p:nvPr/>
        </p:nvSpPr>
        <p:spPr>
          <a:xfrm rot="10800000">
            <a:off x="5836433" y="5522125"/>
            <a:ext cx="1292956" cy="164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251BD27-EAFB-0B0F-2045-6AF3AEA09A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23474" y="1775767"/>
            <a:ext cx="4937760" cy="3970139"/>
          </a:xfrm>
        </p:spPr>
      </p:pic>
    </p:spTree>
    <p:extLst>
      <p:ext uri="{BB962C8B-B14F-4D97-AF65-F5344CB8AC3E}">
        <p14:creationId xmlns:p14="http://schemas.microsoft.com/office/powerpoint/2010/main" val="182958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5014DE1B-FD50-40B1-A8A5-304666E7C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1B41FE9-4F8F-4675-8668-D3330B371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46D52F-560A-F892-E97E-12D5837FE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084" y="941070"/>
            <a:ext cx="5136388" cy="4617038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230929C-760C-4746-B0AE-0D09A78A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038225"/>
            <a:ext cx="0" cy="47625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46417BD4-16D9-BF54-3EC2-FE4C4FCEB1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0" r="2626" b="-3"/>
          <a:stretch/>
        </p:blipFill>
        <p:spPr>
          <a:xfrm>
            <a:off x="815982" y="1077925"/>
            <a:ext cx="5136388" cy="47574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02291C-59E7-BB67-9649-CC84A1BD7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080" y="647950"/>
            <a:ext cx="1685925" cy="257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CA0915-E362-5CF1-7FEE-AE3D99290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094" y="5465811"/>
            <a:ext cx="5056680" cy="814974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E73535F5-A63A-BDCF-D5B2-2F695FE2206A}"/>
              </a:ext>
            </a:extLst>
          </p:cNvPr>
          <p:cNvSpPr/>
          <p:nvPr/>
        </p:nvSpPr>
        <p:spPr>
          <a:xfrm rot="10618224">
            <a:off x="11212621" y="51414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1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2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20434F-6E17-A2A4-CEB8-5217BFEC0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45" y="961854"/>
            <a:ext cx="10594510" cy="495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5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9D878E-318C-3697-F385-692986642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607565"/>
            <a:ext cx="5426764" cy="2333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B6806D-DA78-CD1C-A73D-58F16D7AB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099971"/>
            <a:ext cx="5426764" cy="18228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E432B9-8060-F0A2-9180-822F0F0BC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720" y="5076423"/>
            <a:ext cx="6173073" cy="10858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ED3936-41D6-CE93-8E9F-CC30C41F7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4423" y="788317"/>
            <a:ext cx="1790700" cy="534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662DCF-2150-05E9-35E0-BCCD6E7A87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7323" y="878304"/>
            <a:ext cx="5534025" cy="2657475"/>
          </a:xfrm>
          <a:prstGeom prst="rect">
            <a:avLst/>
          </a:prstGeom>
        </p:spPr>
      </p:pic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591BB9E6-8468-8778-B408-27F4FB66FD56}"/>
              </a:ext>
            </a:extLst>
          </p:cNvPr>
          <p:cNvSpPr/>
          <p:nvPr/>
        </p:nvSpPr>
        <p:spPr>
          <a:xfrm flipH="1">
            <a:off x="9201339" y="3133382"/>
            <a:ext cx="523784" cy="186431"/>
          </a:xfrm>
          <a:prstGeom prst="notched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743200" y="91302"/>
            <a:ext cx="5779363" cy="1225351"/>
          </a:xfrm>
        </p:spPr>
        <p:txBody>
          <a:bodyPr/>
          <a:lstStyle/>
          <a:p>
            <a:pPr eaLnBrk="1" hangingPunct="1"/>
            <a:r>
              <a:rPr lang="en-US" altLang="en-US" dirty="0"/>
              <a:t>Tax Rate Calculation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2743200" y="2776538"/>
            <a:ext cx="30401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5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5000"/>
              </a:spcBef>
              <a:buSzPct val="100000"/>
              <a:buChar char=" 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5000"/>
              </a:spcBef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5000"/>
              </a:spcBef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dirty="0"/>
              <a:t>FY2023 Property Tax Levy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2760663" y="3209925"/>
            <a:ext cx="2767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5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5000"/>
              </a:spcBef>
              <a:buSzPct val="100000"/>
              <a:buChar char=" 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5000"/>
              </a:spcBef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5000"/>
              </a:spcBef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Town Taxable Valuation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808288" y="3200400"/>
            <a:ext cx="2438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8"/>
          <p:cNvSpPr txBox="1">
            <a:spLocks noChangeArrowheads="1"/>
          </p:cNvSpPr>
          <p:nvPr/>
        </p:nvSpPr>
        <p:spPr bwMode="auto">
          <a:xfrm>
            <a:off x="6096001" y="2776538"/>
            <a:ext cx="167640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5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5000"/>
              </a:spcBef>
              <a:buSzPct val="100000"/>
              <a:buChar char=" 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5000"/>
              </a:spcBef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5000"/>
              </a:spcBef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altLang="en-US" sz="1800" dirty="0"/>
              <a:t>$104,788,382   </a:t>
            </a:r>
            <a:r>
              <a:rPr lang="en-US" altLang="en-US" sz="1800" dirty="0">
                <a:solidFill>
                  <a:srgbClr val="C00000"/>
                </a:solidFill>
              </a:rPr>
              <a:t>              </a:t>
            </a:r>
            <a:r>
              <a:rPr lang="en-US" altLang="en-US" sz="1800" dirty="0"/>
              <a:t> </a:t>
            </a:r>
            <a:endParaRPr lang="en-US" sz="1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56314" y="3200400"/>
            <a:ext cx="16541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TextBox 14"/>
          <p:cNvSpPr txBox="1">
            <a:spLocks noChangeArrowheads="1"/>
          </p:cNvSpPr>
          <p:nvPr/>
        </p:nvSpPr>
        <p:spPr bwMode="auto">
          <a:xfrm>
            <a:off x="5791201" y="3592512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5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5000"/>
              </a:spcBef>
              <a:buSzPct val="100000"/>
              <a:buChar char=" 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5000"/>
              </a:spcBef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5000"/>
              </a:spcBef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dirty="0"/>
              <a:t>or</a:t>
            </a:r>
          </a:p>
        </p:txBody>
      </p:sp>
      <p:sp>
        <p:nvSpPr>
          <p:cNvPr id="25611" name="TextBox 15"/>
          <p:cNvSpPr txBox="1">
            <a:spLocks noChangeArrowheads="1"/>
          </p:cNvSpPr>
          <p:nvPr/>
        </p:nvSpPr>
        <p:spPr bwMode="auto">
          <a:xfrm>
            <a:off x="2663826" y="4081719"/>
            <a:ext cx="708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5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5000"/>
              </a:spcBef>
              <a:buSzPct val="100000"/>
              <a:buChar char=" 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5000"/>
              </a:spcBef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5000"/>
              </a:spcBef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dirty="0"/>
              <a:t>$12.96  per thousand dollars of assessed value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808288" y="1222772"/>
            <a:ext cx="4724400" cy="14017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</a:rPr>
              <a:t>Recommended FY2023 Tax Rate is  $12.96/$1,000</a:t>
            </a:r>
          </a:p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24DA9-6F60-4438-A211-825B2B1C836E}"/>
              </a:ext>
            </a:extLst>
          </p:cNvPr>
          <p:cNvSpPr txBox="1"/>
          <p:nvPr/>
        </p:nvSpPr>
        <p:spPr>
          <a:xfrm>
            <a:off x="2275259" y="4575354"/>
            <a:ext cx="73906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                                                                             	</a:t>
            </a:r>
            <a:r>
              <a:rPr lang="en-US" sz="1400" b="1" dirty="0"/>
              <a:t>FY22</a:t>
            </a:r>
            <a:r>
              <a:rPr lang="en-US" sz="1400" dirty="0"/>
              <a:t>                          </a:t>
            </a:r>
            <a:r>
              <a:rPr lang="en-US" sz="1400" b="1" dirty="0"/>
              <a:t>FY23</a:t>
            </a:r>
            <a:r>
              <a:rPr lang="en-US" sz="1400" dirty="0"/>
              <a:t>   </a:t>
            </a:r>
          </a:p>
          <a:p>
            <a:r>
              <a:rPr lang="en-US" sz="1400" dirty="0"/>
              <a:t>Average Assessed Value 101-Single Family:</a:t>
            </a:r>
            <a:r>
              <a:rPr lang="en-US" sz="1200" dirty="0"/>
              <a:t>       	</a:t>
            </a:r>
            <a:r>
              <a:rPr lang="en-US" sz="1400" b="1" dirty="0"/>
              <a:t>$1,125,400                 $1,348,866                                                                                            </a:t>
            </a:r>
          </a:p>
          <a:p>
            <a:r>
              <a:rPr lang="en-US" sz="1400" dirty="0"/>
              <a:t>Median Assessed Value 101-Single Family</a:t>
            </a:r>
            <a:r>
              <a:rPr lang="en-US" sz="1400" b="1" dirty="0"/>
              <a:t>:     	$971.200                    $1,169,500                    </a:t>
            </a:r>
          </a:p>
          <a:p>
            <a:r>
              <a:rPr lang="en-US" sz="1400" dirty="0"/>
              <a:t>Average Assessed Value 102-Condominium:		</a:t>
            </a:r>
            <a:r>
              <a:rPr lang="en-US" sz="1400" b="1" dirty="0"/>
              <a:t>$587,400                    $687,601 </a:t>
            </a:r>
          </a:p>
          <a:p>
            <a:r>
              <a:rPr lang="en-US" sz="1400" dirty="0"/>
              <a:t>Median Assessed Value 102-Condominium</a:t>
            </a:r>
            <a:r>
              <a:rPr lang="en-US" sz="1400" b="1" dirty="0"/>
              <a:t>:  	$488,600                    $529,850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AB183E-4A0C-A7F9-B2CD-4B44EB5E676C}"/>
              </a:ext>
            </a:extLst>
          </p:cNvPr>
          <p:cNvSpPr txBox="1"/>
          <p:nvPr/>
        </p:nvSpPr>
        <p:spPr>
          <a:xfrm>
            <a:off x="6207126" y="3260867"/>
            <a:ext cx="1565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8,085,523,349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What is a Split Tax Rate?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1A9D7F-3F66-49A1-89B9-F7AB8790A8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38622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325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C000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C72C4E3B826041914553587B490F15" ma:contentTypeVersion="2" ma:contentTypeDescription="Create a new document." ma:contentTypeScope="" ma:versionID="95869db9ed03130b0f7f94c29820db17">
  <xsd:schema xmlns:xsd="http://www.w3.org/2001/XMLSchema" xmlns:xs="http://www.w3.org/2001/XMLSchema" xmlns:p="http://schemas.microsoft.com/office/2006/metadata/properties" xmlns:ns3="2325eed6-9a79-4b86-b3ab-e72065647429" targetNamespace="http://schemas.microsoft.com/office/2006/metadata/properties" ma:root="true" ma:fieldsID="6440a6d6ecb57fa17ed7a2231cf70d12" ns3:_="">
    <xsd:import namespace="2325eed6-9a79-4b86-b3ab-e720656474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5eed6-9a79-4b86-b3ab-e720656474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604464-3AFA-4366-9614-4C79EC41F6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25eed6-9a79-4b86-b3ab-e720656474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DA0224-8A33-4E9C-92E7-0E8D76C2E1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05547A-9330-492D-A60A-06043E4BB348}">
  <ds:schemaRefs>
    <ds:schemaRef ds:uri="http://schemas.microsoft.com/office/2006/documentManagement/types"/>
    <ds:schemaRef ds:uri="http://purl.org/dc/elements/1.1/"/>
    <ds:schemaRef ds:uri="2325eed6-9a79-4b86-b3ab-e72065647429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3969</TotalTime>
  <Words>511</Words>
  <Application>Microsoft Office PowerPoint</Application>
  <PresentationFormat>Widescreen</PresentationFormat>
  <Paragraphs>112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Wingdings</vt:lpstr>
      <vt:lpstr>Retrospect</vt:lpstr>
      <vt:lpstr>Town of Concord</vt:lpstr>
      <vt:lpstr>PowerPoint Presentation</vt:lpstr>
      <vt:lpstr>Assessed Values by Class historical with graph vs. current</vt:lpstr>
      <vt:lpstr>FY 2023 Property tax Levy FY 2023 Town Taxable Valuation </vt:lpstr>
      <vt:lpstr>PowerPoint Presentation</vt:lpstr>
      <vt:lpstr>PowerPoint Presentation</vt:lpstr>
      <vt:lpstr>PowerPoint Presentation</vt:lpstr>
      <vt:lpstr>Tax Rate Calculation</vt:lpstr>
      <vt:lpstr>What is a Split Tax Rate?</vt:lpstr>
      <vt:lpstr>Tax Single and Split Rates</vt:lpstr>
      <vt:lpstr>PowerPoint Presentation</vt:lpstr>
      <vt:lpstr>SHIFTING THE TAX RATE OPTIONS</vt:lpstr>
      <vt:lpstr>OPEN SPACE DISCOUNT</vt:lpstr>
      <vt:lpstr>Historical tax rate has been a single rate</vt:lpstr>
      <vt:lpstr>PowerPoint Presentation</vt:lpstr>
      <vt:lpstr>PowerPoint Presentation</vt:lpstr>
      <vt:lpstr>Add a Slide Title - 5</vt:lpstr>
      <vt:lpstr>Select Board’s Role</vt:lpstr>
      <vt:lpstr>Town of Concord Massachusetts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Concord</dc:title>
  <dc:creator>Meredith Stone</dc:creator>
  <cp:lastModifiedBy>Carolyn Dee</cp:lastModifiedBy>
  <cp:revision>187</cp:revision>
  <cp:lastPrinted>2022-11-23T13:14:23Z</cp:lastPrinted>
  <dcterms:created xsi:type="dcterms:W3CDTF">2022-10-26T20:09:09Z</dcterms:created>
  <dcterms:modified xsi:type="dcterms:W3CDTF">2022-11-23T14:15:06Z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0x010100B6C72C4E3B826041914553587B490F15</vt:lpwstr>
  </property>
</Properties>
</file>