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5" r:id="rId2"/>
    <p:sldId id="302" r:id="rId3"/>
    <p:sldId id="292" r:id="rId4"/>
    <p:sldId id="297" r:id="rId5"/>
    <p:sldId id="293" r:id="rId6"/>
    <p:sldId id="300" r:id="rId7"/>
    <p:sldId id="294" r:id="rId8"/>
    <p:sldId id="296" r:id="rId9"/>
    <p:sldId id="298" r:id="rId10"/>
    <p:sldId id="301" r:id="rId11"/>
    <p:sldId id="299" r:id="rId12"/>
    <p:sldId id="303" r:id="rId1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Higgins" initials="EH" lastIdx="1" clrIdx="0">
    <p:extLst>
      <p:ext uri="{19B8F6BF-5375-455C-9EA6-DF929625EA0E}">
        <p15:presenceInfo xmlns:p15="http://schemas.microsoft.com/office/powerpoint/2012/main" userId="Erin Higg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28B"/>
    <a:srgbClr val="0C2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6"/>
    <p:restoredTop sz="94646"/>
  </p:normalViewPr>
  <p:slideViewPr>
    <p:cSldViewPr>
      <p:cViewPr varScale="1">
        <p:scale>
          <a:sx n="83" d="100"/>
          <a:sy n="83" d="100"/>
        </p:scale>
        <p:origin x="1056" y="52"/>
      </p:cViewPr>
      <p:guideLst>
        <p:guide orient="horz" pos="1620"/>
        <p:guide pos="2880"/>
      </p:guideLst>
    </p:cSldViewPr>
  </p:slideViewPr>
  <p:notesTextViewPr>
    <p:cViewPr>
      <p:scale>
        <a:sx n="1" d="1"/>
        <a:sy n="1" d="1"/>
      </p:scale>
      <p:origin x="0" y="0"/>
    </p:cViewPr>
  </p:notesTextViewPr>
  <p:notesViewPr>
    <p:cSldViewPr>
      <p:cViewPr varScale="1">
        <p:scale>
          <a:sx n="61" d="100"/>
          <a:sy n="61" d="100"/>
        </p:scale>
        <p:origin x="321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573D05-6575-4EDC-B64A-CFB6DC1CF850}" type="datetimeFigureOut">
              <a:rPr lang="en-US" smtClean="0"/>
              <a:t>1/16/2023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449471-CD9B-4060-9245-E5C00C25A7D6}" type="slidenum">
              <a:rPr lang="en-US" smtClean="0"/>
              <a:t>‹#›</a:t>
            </a:fld>
            <a:endParaRPr lang="en-US"/>
          </a:p>
        </p:txBody>
      </p:sp>
    </p:spTree>
    <p:extLst>
      <p:ext uri="{BB962C8B-B14F-4D97-AF65-F5344CB8AC3E}">
        <p14:creationId xmlns:p14="http://schemas.microsoft.com/office/powerpoint/2010/main" val="370909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a:t>
            </a:fld>
            <a:endParaRPr lang="en-US"/>
          </a:p>
        </p:txBody>
      </p:sp>
    </p:spTree>
    <p:extLst>
      <p:ext uri="{BB962C8B-B14F-4D97-AF65-F5344CB8AC3E}">
        <p14:creationId xmlns:p14="http://schemas.microsoft.com/office/powerpoint/2010/main" val="84420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10</a:t>
            </a:fld>
            <a:endParaRPr lang="en-US"/>
          </a:p>
        </p:txBody>
      </p:sp>
    </p:spTree>
    <p:extLst>
      <p:ext uri="{BB962C8B-B14F-4D97-AF65-F5344CB8AC3E}">
        <p14:creationId xmlns:p14="http://schemas.microsoft.com/office/powerpoint/2010/main" val="831208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11</a:t>
            </a:fld>
            <a:endParaRPr lang="en-US"/>
          </a:p>
        </p:txBody>
      </p:sp>
    </p:spTree>
    <p:extLst>
      <p:ext uri="{BB962C8B-B14F-4D97-AF65-F5344CB8AC3E}">
        <p14:creationId xmlns:p14="http://schemas.microsoft.com/office/powerpoint/2010/main" val="403637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12</a:t>
            </a:fld>
            <a:endParaRPr lang="en-US"/>
          </a:p>
        </p:txBody>
      </p:sp>
    </p:spTree>
    <p:extLst>
      <p:ext uri="{BB962C8B-B14F-4D97-AF65-F5344CB8AC3E}">
        <p14:creationId xmlns:p14="http://schemas.microsoft.com/office/powerpoint/2010/main" val="26023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2</a:t>
            </a:fld>
            <a:endParaRPr lang="en-US"/>
          </a:p>
        </p:txBody>
      </p:sp>
    </p:spTree>
    <p:extLst>
      <p:ext uri="{BB962C8B-B14F-4D97-AF65-F5344CB8AC3E}">
        <p14:creationId xmlns:p14="http://schemas.microsoft.com/office/powerpoint/2010/main" val="1412933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3</a:t>
            </a:fld>
            <a:endParaRPr lang="en-US"/>
          </a:p>
        </p:txBody>
      </p:sp>
    </p:spTree>
    <p:extLst>
      <p:ext uri="{BB962C8B-B14F-4D97-AF65-F5344CB8AC3E}">
        <p14:creationId xmlns:p14="http://schemas.microsoft.com/office/powerpoint/2010/main" val="173816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4</a:t>
            </a:fld>
            <a:endParaRPr lang="en-US"/>
          </a:p>
        </p:txBody>
      </p:sp>
    </p:spTree>
    <p:extLst>
      <p:ext uri="{BB962C8B-B14F-4D97-AF65-F5344CB8AC3E}">
        <p14:creationId xmlns:p14="http://schemas.microsoft.com/office/powerpoint/2010/main" val="1775105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5</a:t>
            </a:fld>
            <a:endParaRPr lang="en-US"/>
          </a:p>
        </p:txBody>
      </p:sp>
    </p:spTree>
    <p:extLst>
      <p:ext uri="{BB962C8B-B14F-4D97-AF65-F5344CB8AC3E}">
        <p14:creationId xmlns:p14="http://schemas.microsoft.com/office/powerpoint/2010/main" val="153040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6</a:t>
            </a:fld>
            <a:endParaRPr lang="en-US"/>
          </a:p>
        </p:txBody>
      </p:sp>
    </p:spTree>
    <p:extLst>
      <p:ext uri="{BB962C8B-B14F-4D97-AF65-F5344CB8AC3E}">
        <p14:creationId xmlns:p14="http://schemas.microsoft.com/office/powerpoint/2010/main" val="360648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7</a:t>
            </a:fld>
            <a:endParaRPr lang="en-US"/>
          </a:p>
        </p:txBody>
      </p:sp>
    </p:spTree>
    <p:extLst>
      <p:ext uri="{BB962C8B-B14F-4D97-AF65-F5344CB8AC3E}">
        <p14:creationId xmlns:p14="http://schemas.microsoft.com/office/powerpoint/2010/main" val="142578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8</a:t>
            </a:fld>
            <a:endParaRPr lang="en-US"/>
          </a:p>
        </p:txBody>
      </p:sp>
    </p:spTree>
    <p:extLst>
      <p:ext uri="{BB962C8B-B14F-4D97-AF65-F5344CB8AC3E}">
        <p14:creationId xmlns:p14="http://schemas.microsoft.com/office/powerpoint/2010/main" val="331241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9</a:t>
            </a:fld>
            <a:endParaRPr lang="en-US"/>
          </a:p>
        </p:txBody>
      </p:sp>
    </p:spTree>
    <p:extLst>
      <p:ext uri="{BB962C8B-B14F-4D97-AF65-F5344CB8AC3E}">
        <p14:creationId xmlns:p14="http://schemas.microsoft.com/office/powerpoint/2010/main" val="126444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12" name="Moon 11"/>
          <p:cNvSpPr/>
          <p:nvPr userDrawn="1"/>
        </p:nvSpPr>
        <p:spPr>
          <a:xfrm rot="362215">
            <a:off x="274263" y="384338"/>
            <a:ext cx="387963" cy="888824"/>
          </a:xfrm>
          <a:prstGeom prst="moon">
            <a:avLst/>
          </a:prstGeom>
          <a:solidFill>
            <a:srgbClr val="1D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27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74957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152806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423589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12" name="Moon 11"/>
          <p:cNvSpPr/>
          <p:nvPr userDrawn="1"/>
        </p:nvSpPr>
        <p:spPr>
          <a:xfrm rot="362215">
            <a:off x="274263" y="384338"/>
            <a:ext cx="387963" cy="888824"/>
          </a:xfrm>
          <a:prstGeom prst="moon">
            <a:avLst/>
          </a:prstGeom>
          <a:solidFill>
            <a:srgbClr val="1D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68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96975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63495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53011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62853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46063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7464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19618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328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24821"/>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45191"/>
            <a:ext cx="8229600" cy="535959"/>
          </a:xfrm>
        </p:spPr>
        <p:txBody>
          <a:bodyPr>
            <a:noAutofit/>
          </a:bodyPr>
          <a:lstStyle/>
          <a:p>
            <a:r>
              <a:rPr lang="en-US" sz="2800" b="1" dirty="0">
                <a:latin typeface="Arial" panose="020B0604020202020204" pitchFamily="34" charset="0"/>
                <a:cs typeface="Arial" panose="020B0604020202020204" pitchFamily="34" charset="0"/>
              </a:rPr>
              <a:t>ARTICLE 5. Middle School Building Project</a:t>
            </a:r>
          </a:p>
        </p:txBody>
      </p:sp>
      <p:sp>
        <p:nvSpPr>
          <p:cNvPr id="4" name="Slide Number Placeholder 3"/>
          <p:cNvSpPr>
            <a:spLocks noGrp="1"/>
          </p:cNvSpPr>
          <p:nvPr>
            <p:ph type="sldNum" sz="quarter" idx="12"/>
          </p:nvPr>
        </p:nvSpPr>
        <p:spPr/>
        <p:txBody>
          <a:bodyPr/>
          <a:lstStyle/>
          <a:p>
            <a:fld id="{18362CF7-34D8-4635-A9AE-FBAFA8966551}" type="slidenum">
              <a:rPr lang="en-US" smtClean="0"/>
              <a:t>1</a:t>
            </a:fld>
            <a:endParaRPr lang="en-US" dirty="0"/>
          </a:p>
        </p:txBody>
      </p:sp>
      <p:sp>
        <p:nvSpPr>
          <p:cNvPr id="5" name="Subtitle 2"/>
          <p:cNvSpPr txBox="1">
            <a:spLocks/>
          </p:cNvSpPr>
          <p:nvPr/>
        </p:nvSpPr>
        <p:spPr>
          <a:xfrm>
            <a:off x="533400" y="4248150"/>
            <a:ext cx="8153400" cy="32385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000" i="1" dirty="0"/>
          </a:p>
        </p:txBody>
      </p:sp>
      <p:pic>
        <p:nvPicPr>
          <p:cNvPr id="3" name="Picture 2">
            <a:extLst>
              <a:ext uri="{FF2B5EF4-FFF2-40B4-BE49-F238E27FC236}">
                <a16:creationId xmlns:a16="http://schemas.microsoft.com/office/drawing/2014/main" id="{6FB233CF-4B8E-4C1F-96DC-75D31F62E7BD}"/>
              </a:ext>
            </a:extLst>
          </p:cNvPr>
          <p:cNvPicPr>
            <a:picLocks noChangeAspect="1"/>
          </p:cNvPicPr>
          <p:nvPr/>
        </p:nvPicPr>
        <p:blipFill rotWithShape="1">
          <a:blip r:embed="rId3"/>
          <a:srcRect t="24231" b="2918"/>
          <a:stretch/>
        </p:blipFill>
        <p:spPr>
          <a:xfrm>
            <a:off x="1333500" y="1568067"/>
            <a:ext cx="6629400" cy="2462947"/>
          </a:xfrm>
          <a:prstGeom prst="rect">
            <a:avLst/>
          </a:prstGeom>
        </p:spPr>
      </p:pic>
    </p:spTree>
    <p:extLst>
      <p:ext uri="{BB962C8B-B14F-4D97-AF65-F5344CB8AC3E}">
        <p14:creationId xmlns:p14="http://schemas.microsoft.com/office/powerpoint/2010/main" val="1105182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10</a:t>
            </a:fld>
            <a:endParaRPr lang="en-US" dirty="0"/>
          </a:p>
        </p:txBody>
      </p:sp>
      <p:sp>
        <p:nvSpPr>
          <p:cNvPr id="5" name="Subtitle 2"/>
          <p:cNvSpPr txBox="1">
            <a:spLocks/>
          </p:cNvSpPr>
          <p:nvPr/>
        </p:nvSpPr>
        <p:spPr>
          <a:xfrm>
            <a:off x="381000" y="4171950"/>
            <a:ext cx="8305800" cy="4000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800" i="1" dirty="0"/>
          </a:p>
        </p:txBody>
      </p:sp>
      <p:sp>
        <p:nvSpPr>
          <p:cNvPr id="6" name="TextBox 5"/>
          <p:cNvSpPr txBox="1"/>
          <p:nvPr/>
        </p:nvSpPr>
        <p:spPr>
          <a:xfrm>
            <a:off x="3581400" y="445264"/>
            <a:ext cx="5105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ARTICLE 5: Middle School Building Project</a:t>
            </a:r>
          </a:p>
        </p:txBody>
      </p:sp>
      <p:sp>
        <p:nvSpPr>
          <p:cNvPr id="7" name="Title 1">
            <a:extLst>
              <a:ext uri="{FF2B5EF4-FFF2-40B4-BE49-F238E27FC236}">
                <a16:creationId xmlns:a16="http://schemas.microsoft.com/office/drawing/2014/main" id="{C874A8CF-19F0-4174-B41C-53AE9F28BE19}"/>
              </a:ext>
            </a:extLst>
          </p:cNvPr>
          <p:cNvSpPr txBox="1">
            <a:spLocks/>
          </p:cNvSpPr>
          <p:nvPr/>
        </p:nvSpPr>
        <p:spPr>
          <a:xfrm>
            <a:off x="495925" y="784497"/>
            <a:ext cx="7886074" cy="488126"/>
          </a:xfrm>
          <a:prstGeom prst="rect">
            <a:avLst/>
          </a:prstGeom>
        </p:spPr>
        <p:txBody>
          <a:bodyPr vert="horz" lIns="91440" tIns="45720" rIns="91440" bIns="45720" numCol="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latin typeface="Arial" panose="020B0604020202020204" pitchFamily="34" charset="0"/>
                <a:cs typeface="Arial" panose="020B0604020202020204" pitchFamily="34" charset="0"/>
              </a:rPr>
              <a:t>Impact of “NO” Vote</a:t>
            </a:r>
          </a:p>
        </p:txBody>
      </p:sp>
      <p:sp>
        <p:nvSpPr>
          <p:cNvPr id="8" name="Subtitle 2">
            <a:extLst>
              <a:ext uri="{FF2B5EF4-FFF2-40B4-BE49-F238E27FC236}">
                <a16:creationId xmlns:a16="http://schemas.microsoft.com/office/drawing/2014/main" id="{EA51CCAE-6404-4F91-A0F3-7DFD930F2E31}"/>
              </a:ext>
            </a:extLst>
          </p:cNvPr>
          <p:cNvSpPr txBox="1">
            <a:spLocks/>
          </p:cNvSpPr>
          <p:nvPr/>
        </p:nvSpPr>
        <p:spPr>
          <a:xfrm>
            <a:off x="762000" y="1211746"/>
            <a:ext cx="7886075" cy="3486489"/>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8000" dirty="0"/>
              <a:t>1. Educational impact to current and future CMS Students</a:t>
            </a:r>
          </a:p>
          <a:p>
            <a:pPr algn="l"/>
            <a:r>
              <a:rPr lang="en-US" sz="8000" dirty="0"/>
              <a:t>2. Increase cost to the Town</a:t>
            </a:r>
          </a:p>
          <a:p>
            <a:pPr lvl="1" algn="l"/>
            <a:r>
              <a:rPr lang="en-US" sz="8000" dirty="0"/>
              <a:t>a. Re-Design to $102.8</a:t>
            </a:r>
          </a:p>
          <a:p>
            <a:pPr marL="1257300" lvl="2" indent="-342900" algn="l">
              <a:buFont typeface="Arial" panose="020B0604020202020204" pitchFamily="34" charset="0"/>
              <a:buChar char="•"/>
            </a:pPr>
            <a:r>
              <a:rPr lang="en-US" sz="8000" dirty="0"/>
              <a:t>Delays will Occur (6-9mo minimum)</a:t>
            </a:r>
          </a:p>
          <a:p>
            <a:pPr marL="1257300" lvl="2" indent="-342900" algn="l">
              <a:buFont typeface="Arial" panose="020B0604020202020204" pitchFamily="34" charset="0"/>
              <a:buChar char="•"/>
            </a:pPr>
            <a:r>
              <a:rPr lang="en-US" sz="8000" dirty="0"/>
              <a:t>Major Scope Reductions (estimated at $12.4M in scope)</a:t>
            </a:r>
          </a:p>
          <a:p>
            <a:pPr marL="2171700" lvl="4" indent="-342900" algn="l">
              <a:buFont typeface="Arial" panose="020B0604020202020204" pitchFamily="34" charset="0"/>
              <a:buChar char="•"/>
            </a:pPr>
            <a:r>
              <a:rPr lang="en-US" sz="7600" dirty="0"/>
              <a:t>Uncertain but assume: </a:t>
            </a:r>
            <a:r>
              <a:rPr lang="en-US" sz="8000" dirty="0"/>
              <a:t>Reduced Program Spaces, Smaller Gym, Smaller (or no) Auditorium, and Reduced Fields and Landscape</a:t>
            </a:r>
          </a:p>
          <a:p>
            <a:pPr lvl="1" algn="l"/>
            <a:r>
              <a:rPr lang="en-US" sz="8000" dirty="0"/>
              <a:t>b. Put “in Drawer” for future project</a:t>
            </a:r>
          </a:p>
          <a:p>
            <a:pPr marL="1257300" lvl="2" indent="-342900" algn="l">
              <a:buFont typeface="Arial" panose="020B0604020202020204" pitchFamily="34" charset="0"/>
              <a:buChar char="•"/>
            </a:pPr>
            <a:r>
              <a:rPr lang="en-US" sz="8000" dirty="0"/>
              <a:t>Annual Escalation assumed at 7% or $7M/annually on $100m</a:t>
            </a:r>
          </a:p>
          <a:p>
            <a:pPr algn="l"/>
            <a:r>
              <a:rPr lang="en-US" sz="8000" dirty="0"/>
              <a:t>3. Unknown Maintenance and Emergency costs at Sanborn + Peabody</a:t>
            </a:r>
            <a:endParaRPr lang="en-US" sz="3800" dirty="0"/>
          </a:p>
        </p:txBody>
      </p:sp>
    </p:spTree>
    <p:extLst>
      <p:ext uri="{BB962C8B-B14F-4D97-AF65-F5344CB8AC3E}">
        <p14:creationId xmlns:p14="http://schemas.microsoft.com/office/powerpoint/2010/main" val="282930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45374"/>
            <a:ext cx="7772400" cy="488126"/>
          </a:xfrm>
        </p:spPr>
        <p:txBody>
          <a:bodyPr>
            <a:normAutofit/>
          </a:bodyPr>
          <a:lstStyle/>
          <a:p>
            <a:r>
              <a:rPr lang="en-US" sz="2200" b="1" dirty="0">
                <a:latin typeface="Arial" panose="020B0604020202020204" pitchFamily="34" charset="0"/>
                <a:cs typeface="Arial" panose="020B0604020202020204" pitchFamily="34" charset="0"/>
              </a:rPr>
              <a:t>Preliminary Tax Impact Analysis:</a:t>
            </a:r>
          </a:p>
        </p:txBody>
      </p:sp>
      <p:sp>
        <p:nvSpPr>
          <p:cNvPr id="3" name="Subtitle 2"/>
          <p:cNvSpPr>
            <a:spLocks noGrp="1"/>
          </p:cNvSpPr>
          <p:nvPr>
            <p:ph type="subTitle" idx="1"/>
          </p:nvPr>
        </p:nvSpPr>
        <p:spPr>
          <a:xfrm>
            <a:off x="609600" y="1733610"/>
            <a:ext cx="8382000" cy="3124140"/>
          </a:xfrm>
        </p:spPr>
        <p:txBody>
          <a:bodyPr>
            <a:noAutofit/>
          </a:bodyPr>
          <a:lstStyle/>
          <a:p>
            <a:pPr algn="l"/>
            <a:r>
              <a:rPr lang="en-US" sz="2000" dirty="0">
                <a:latin typeface="Arial" panose="020B0604020202020204" pitchFamily="34" charset="0"/>
                <a:cs typeface="Arial" panose="020B0604020202020204" pitchFamily="34" charset="0"/>
              </a:rPr>
              <a:t>Additional Funding Request			$7.2 million</a:t>
            </a:r>
          </a:p>
          <a:p>
            <a:pPr algn="l"/>
            <a:endParaRPr lang="en-US" sz="2000" dirty="0">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Estimated Cost/Year Per $100,000 valuation	$6.28 per $100,000</a:t>
            </a:r>
          </a:p>
          <a:p>
            <a:pPr algn="l"/>
            <a:endParaRPr lang="en-US" sz="2000" dirty="0">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Estimated Average Cost/Year increase </a:t>
            </a:r>
          </a:p>
          <a:p>
            <a:pPr algn="l"/>
            <a:r>
              <a:rPr lang="en-US" sz="2000" dirty="0">
                <a:latin typeface="Arial" panose="020B0604020202020204" pitchFamily="34" charset="0"/>
                <a:cs typeface="Arial" panose="020B0604020202020204" pitchFamily="34" charset="0"/>
              </a:rPr>
              <a:t>for the median home valued at $1,169,500 	$73.44</a:t>
            </a:r>
          </a:p>
          <a:p>
            <a:pPr algn="l"/>
            <a:endParaRPr lang="en-US" sz="2000" b="1" dirty="0">
              <a:latin typeface="Arial" panose="020B0604020202020204" pitchFamily="34" charset="0"/>
              <a:cs typeface="Arial" panose="020B0604020202020204" pitchFamily="34" charset="0"/>
            </a:endParaRPr>
          </a:p>
          <a:p>
            <a:pPr algn="l"/>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11</a:t>
            </a:fld>
            <a:endParaRPr lang="en-US" dirty="0"/>
          </a:p>
        </p:txBody>
      </p:sp>
      <p:sp>
        <p:nvSpPr>
          <p:cNvPr id="5" name="Subtitle 2"/>
          <p:cNvSpPr txBox="1">
            <a:spLocks/>
          </p:cNvSpPr>
          <p:nvPr/>
        </p:nvSpPr>
        <p:spPr>
          <a:xfrm>
            <a:off x="381000" y="4171950"/>
            <a:ext cx="8305800" cy="4000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800" i="1" dirty="0"/>
          </a:p>
        </p:txBody>
      </p:sp>
      <p:sp>
        <p:nvSpPr>
          <p:cNvPr id="6" name="TextBox 5"/>
          <p:cNvSpPr txBox="1"/>
          <p:nvPr/>
        </p:nvSpPr>
        <p:spPr>
          <a:xfrm>
            <a:off x="3581400" y="445264"/>
            <a:ext cx="5105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ARTICLE 5: Middle School Building Project</a:t>
            </a:r>
          </a:p>
        </p:txBody>
      </p:sp>
    </p:spTree>
    <p:extLst>
      <p:ext uri="{BB962C8B-B14F-4D97-AF65-F5344CB8AC3E}">
        <p14:creationId xmlns:p14="http://schemas.microsoft.com/office/powerpoint/2010/main" val="56948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809750"/>
            <a:ext cx="8001000" cy="2666999"/>
          </a:xfrm>
        </p:spPr>
        <p:txBody>
          <a:bodyPr>
            <a:normAutofit fontScale="85000" lnSpcReduction="20000"/>
          </a:bodyPr>
          <a:lstStyle/>
          <a:p>
            <a:pPr algn="l"/>
            <a:r>
              <a:rPr lang="en-US" dirty="0"/>
              <a:t>Ms. Guarriello moves that the meeting take affirmative action on Article 5 as printed in the warrant to appropriate the amount of $7,200,000 for the purposes stated in Article 5 and authorize the Treasurer with the approval of the Select Board to raise such amount by borrowing, subject to an affirmative debt exclusion vote of the Town, all as set forth in Article 5.</a:t>
            </a:r>
          </a:p>
        </p:txBody>
      </p:sp>
      <p:sp>
        <p:nvSpPr>
          <p:cNvPr id="4" name="Slide Number Placeholder 3"/>
          <p:cNvSpPr>
            <a:spLocks noGrp="1"/>
          </p:cNvSpPr>
          <p:nvPr>
            <p:ph type="sldNum" sz="quarter" idx="12"/>
          </p:nvPr>
        </p:nvSpPr>
        <p:spPr/>
        <p:txBody>
          <a:bodyPr/>
          <a:lstStyle/>
          <a:p>
            <a:fld id="{18362CF7-34D8-4635-A9AE-FBAFA8966551}" type="slidenum">
              <a:rPr lang="en-US" smtClean="0"/>
              <a:t>12</a:t>
            </a:fld>
            <a:endParaRPr lang="en-US" dirty="0"/>
          </a:p>
        </p:txBody>
      </p:sp>
      <p:sp>
        <p:nvSpPr>
          <p:cNvPr id="5" name="Subtitle 2"/>
          <p:cNvSpPr txBox="1">
            <a:spLocks/>
          </p:cNvSpPr>
          <p:nvPr/>
        </p:nvSpPr>
        <p:spPr>
          <a:xfrm>
            <a:off x="381000" y="4171950"/>
            <a:ext cx="8305800" cy="4000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800" i="1" dirty="0"/>
          </a:p>
        </p:txBody>
      </p:sp>
      <p:sp>
        <p:nvSpPr>
          <p:cNvPr id="6" name="TextBox 5"/>
          <p:cNvSpPr txBox="1"/>
          <p:nvPr/>
        </p:nvSpPr>
        <p:spPr>
          <a:xfrm>
            <a:off x="609600" y="895350"/>
            <a:ext cx="40386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ARTICLE 5: Middle School Building Project</a:t>
            </a:r>
          </a:p>
        </p:txBody>
      </p:sp>
      <p:pic>
        <p:nvPicPr>
          <p:cNvPr id="8" name="Picture 7">
            <a:extLst>
              <a:ext uri="{FF2B5EF4-FFF2-40B4-BE49-F238E27FC236}">
                <a16:creationId xmlns:a16="http://schemas.microsoft.com/office/drawing/2014/main" id="{AF1FB9E3-4B07-6DE7-07DD-644CB1072361}"/>
              </a:ext>
            </a:extLst>
          </p:cNvPr>
          <p:cNvPicPr>
            <a:picLocks noChangeAspect="1"/>
          </p:cNvPicPr>
          <p:nvPr/>
        </p:nvPicPr>
        <p:blipFill rotWithShape="1">
          <a:blip r:embed="rId3"/>
          <a:srcRect t="24231" b="2918"/>
          <a:stretch/>
        </p:blipFill>
        <p:spPr>
          <a:xfrm>
            <a:off x="4914332" y="379898"/>
            <a:ext cx="3848667" cy="1429852"/>
          </a:xfrm>
          <a:prstGeom prst="rect">
            <a:avLst/>
          </a:prstGeom>
        </p:spPr>
      </p:pic>
    </p:spTree>
    <p:extLst>
      <p:ext uri="{BB962C8B-B14F-4D97-AF65-F5344CB8AC3E}">
        <p14:creationId xmlns:p14="http://schemas.microsoft.com/office/powerpoint/2010/main" val="205866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809750"/>
            <a:ext cx="8001000" cy="2666999"/>
          </a:xfrm>
        </p:spPr>
        <p:txBody>
          <a:bodyPr>
            <a:normAutofit fontScale="85000" lnSpcReduction="20000"/>
          </a:bodyPr>
          <a:lstStyle/>
          <a:p>
            <a:pPr algn="l"/>
            <a:r>
              <a:rPr lang="en-US" dirty="0"/>
              <a:t>Ms. Guarriello moves that the meeting take affirmative action on Article 5 as printed in the warrant to appropriate the amount of $7,200,000 for the purposes stated in Article 5 and authorize the Treasurer with the approval of the Select Board to raise such amount by borrowing, subject to an affirmative debt exclusion vote of the Town, all as set forth in Article 5.</a:t>
            </a:r>
          </a:p>
        </p:txBody>
      </p:sp>
      <p:sp>
        <p:nvSpPr>
          <p:cNvPr id="4" name="Slide Number Placeholder 3"/>
          <p:cNvSpPr>
            <a:spLocks noGrp="1"/>
          </p:cNvSpPr>
          <p:nvPr>
            <p:ph type="sldNum" sz="quarter" idx="12"/>
          </p:nvPr>
        </p:nvSpPr>
        <p:spPr/>
        <p:txBody>
          <a:bodyPr/>
          <a:lstStyle/>
          <a:p>
            <a:fld id="{18362CF7-34D8-4635-A9AE-FBAFA8966551}" type="slidenum">
              <a:rPr lang="en-US" smtClean="0"/>
              <a:t>2</a:t>
            </a:fld>
            <a:endParaRPr lang="en-US" dirty="0"/>
          </a:p>
        </p:txBody>
      </p:sp>
      <p:sp>
        <p:nvSpPr>
          <p:cNvPr id="5" name="Subtitle 2"/>
          <p:cNvSpPr txBox="1">
            <a:spLocks/>
          </p:cNvSpPr>
          <p:nvPr/>
        </p:nvSpPr>
        <p:spPr>
          <a:xfrm>
            <a:off x="381000" y="4171950"/>
            <a:ext cx="8305800" cy="4000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800" i="1" dirty="0"/>
          </a:p>
        </p:txBody>
      </p:sp>
      <p:sp>
        <p:nvSpPr>
          <p:cNvPr id="6" name="TextBox 5"/>
          <p:cNvSpPr txBox="1"/>
          <p:nvPr/>
        </p:nvSpPr>
        <p:spPr>
          <a:xfrm>
            <a:off x="1143000" y="895350"/>
            <a:ext cx="70104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ARTICLE 5: Middle School Building Project</a:t>
            </a:r>
          </a:p>
        </p:txBody>
      </p:sp>
    </p:spTree>
    <p:extLst>
      <p:ext uri="{BB962C8B-B14F-4D97-AF65-F5344CB8AC3E}">
        <p14:creationId xmlns:p14="http://schemas.microsoft.com/office/powerpoint/2010/main" val="323829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45374"/>
            <a:ext cx="7772400" cy="488126"/>
          </a:xfrm>
        </p:spPr>
        <p:txBody>
          <a:bodyPr>
            <a:normAutofit/>
          </a:bodyPr>
          <a:lstStyle/>
          <a:p>
            <a:r>
              <a:rPr lang="en-US" sz="2200" b="1" dirty="0">
                <a:latin typeface="Arial" panose="020B0604020202020204" pitchFamily="34" charset="0"/>
                <a:cs typeface="Arial" panose="020B0604020202020204" pitchFamily="34" charset="0"/>
              </a:rPr>
              <a:t>A Year in Review: Costs</a:t>
            </a:r>
          </a:p>
        </p:txBody>
      </p:sp>
      <p:sp>
        <p:nvSpPr>
          <p:cNvPr id="3" name="Subtitle 2"/>
          <p:cNvSpPr>
            <a:spLocks noGrp="1"/>
          </p:cNvSpPr>
          <p:nvPr>
            <p:ph type="subTitle" idx="1"/>
          </p:nvPr>
        </p:nvSpPr>
        <p:spPr>
          <a:xfrm>
            <a:off x="245475" y="3761245"/>
            <a:ext cx="2138591" cy="810755"/>
          </a:xfrm>
        </p:spPr>
        <p:txBody>
          <a:bodyPr>
            <a:noAutofit/>
          </a:bodyPr>
          <a:lstStyle/>
          <a:p>
            <a:pPr marL="4762">
              <a:spcBef>
                <a:spcPts val="600"/>
              </a:spcBef>
            </a:pPr>
            <a:r>
              <a:rPr lang="en-US" sz="2000" u="sng" dirty="0">
                <a:solidFill>
                  <a:schemeClr val="tx1"/>
                </a:solidFill>
                <a:latin typeface="Arial" panose="020B0604020202020204" pitchFamily="34" charset="0"/>
                <a:cs typeface="Arial" panose="020B0604020202020204" pitchFamily="34" charset="0"/>
              </a:rPr>
              <a:t>STM Approved</a:t>
            </a:r>
          </a:p>
          <a:p>
            <a:pPr marL="4762">
              <a:lnSpc>
                <a:spcPct val="120000"/>
              </a:lnSpc>
              <a:spcBef>
                <a:spcPts val="0"/>
              </a:spcBef>
            </a:pPr>
            <a:r>
              <a:rPr lang="en-US" sz="2000" b="1" dirty="0">
                <a:solidFill>
                  <a:schemeClr val="tx1"/>
                </a:solidFill>
                <a:latin typeface="Arial" panose="020B0604020202020204" pitchFamily="34" charset="0"/>
                <a:cs typeface="Arial" panose="020B0604020202020204" pitchFamily="34" charset="0"/>
              </a:rPr>
              <a:t>$102,816,000</a:t>
            </a:r>
          </a:p>
          <a:p>
            <a:pPr marL="285750" indent="-285750">
              <a:buFont typeface="Arial" panose="020B0604020202020204" pitchFamily="34" charset="0"/>
              <a:buChar char="•"/>
            </a:pPr>
            <a:endParaRPr lang="en-US" sz="2000" dirty="0"/>
          </a:p>
        </p:txBody>
      </p:sp>
      <p:sp>
        <p:nvSpPr>
          <p:cNvPr id="4" name="Slide Number Placeholder 3"/>
          <p:cNvSpPr>
            <a:spLocks noGrp="1"/>
          </p:cNvSpPr>
          <p:nvPr>
            <p:ph type="sldNum" sz="quarter" idx="12"/>
          </p:nvPr>
        </p:nvSpPr>
        <p:spPr/>
        <p:txBody>
          <a:bodyPr/>
          <a:lstStyle/>
          <a:p>
            <a:fld id="{18362CF7-34D8-4635-A9AE-FBAFA8966551}" type="slidenum">
              <a:rPr lang="en-US" smtClean="0"/>
              <a:t>3</a:t>
            </a:fld>
            <a:endParaRPr lang="en-US" dirty="0"/>
          </a:p>
        </p:txBody>
      </p:sp>
      <p:sp>
        <p:nvSpPr>
          <p:cNvPr id="6" name="TextBox 5"/>
          <p:cNvSpPr txBox="1"/>
          <p:nvPr/>
        </p:nvSpPr>
        <p:spPr>
          <a:xfrm>
            <a:off x="3581400" y="445264"/>
            <a:ext cx="5105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ARTICLE 5: Middle School Building Project</a:t>
            </a:r>
          </a:p>
        </p:txBody>
      </p:sp>
      <p:graphicFrame>
        <p:nvGraphicFramePr>
          <p:cNvPr id="8" name="Table 7">
            <a:extLst>
              <a:ext uri="{FF2B5EF4-FFF2-40B4-BE49-F238E27FC236}">
                <a16:creationId xmlns:a16="http://schemas.microsoft.com/office/drawing/2014/main" id="{2F9FEADD-E6F0-4DC5-816A-91BBB0BF0B33}"/>
              </a:ext>
            </a:extLst>
          </p:cNvPr>
          <p:cNvGraphicFramePr>
            <a:graphicFrameLocks noGrp="1"/>
          </p:cNvGraphicFramePr>
          <p:nvPr>
            <p:extLst>
              <p:ext uri="{D42A27DB-BD31-4B8C-83A1-F6EECF244321}">
                <p14:modId xmlns:p14="http://schemas.microsoft.com/office/powerpoint/2010/main" val="2402774510"/>
              </p:ext>
            </p:extLst>
          </p:nvPr>
        </p:nvGraphicFramePr>
        <p:xfrm>
          <a:off x="381001" y="1841837"/>
          <a:ext cx="8381996" cy="792480"/>
        </p:xfrm>
        <a:graphic>
          <a:graphicData uri="http://schemas.openxmlformats.org/drawingml/2006/table">
            <a:tbl>
              <a:tblPr firstRow="1" bandRow="1">
                <a:tableStyleId>{5C22544A-7EE6-4342-B048-85BDC9FD1C3A}</a:tableStyleId>
              </a:tblPr>
              <a:tblGrid>
                <a:gridCol w="636941">
                  <a:extLst>
                    <a:ext uri="{9D8B030D-6E8A-4147-A177-3AD203B41FA5}">
                      <a16:colId xmlns:a16="http://schemas.microsoft.com/office/drawing/2014/main" val="3161314040"/>
                    </a:ext>
                  </a:extLst>
                </a:gridCol>
                <a:gridCol w="567457">
                  <a:extLst>
                    <a:ext uri="{9D8B030D-6E8A-4147-A177-3AD203B41FA5}">
                      <a16:colId xmlns:a16="http://schemas.microsoft.com/office/drawing/2014/main" val="3018316950"/>
                    </a:ext>
                  </a:extLst>
                </a:gridCol>
                <a:gridCol w="706425">
                  <a:extLst>
                    <a:ext uri="{9D8B030D-6E8A-4147-A177-3AD203B41FA5}">
                      <a16:colId xmlns:a16="http://schemas.microsoft.com/office/drawing/2014/main" val="1572847549"/>
                    </a:ext>
                  </a:extLst>
                </a:gridCol>
                <a:gridCol w="636941">
                  <a:extLst>
                    <a:ext uri="{9D8B030D-6E8A-4147-A177-3AD203B41FA5}">
                      <a16:colId xmlns:a16="http://schemas.microsoft.com/office/drawing/2014/main" val="3319590317"/>
                    </a:ext>
                  </a:extLst>
                </a:gridCol>
                <a:gridCol w="689055">
                  <a:extLst>
                    <a:ext uri="{9D8B030D-6E8A-4147-A177-3AD203B41FA5}">
                      <a16:colId xmlns:a16="http://schemas.microsoft.com/office/drawing/2014/main" val="2050308238"/>
                    </a:ext>
                  </a:extLst>
                </a:gridCol>
                <a:gridCol w="584826">
                  <a:extLst>
                    <a:ext uri="{9D8B030D-6E8A-4147-A177-3AD203B41FA5}">
                      <a16:colId xmlns:a16="http://schemas.microsoft.com/office/drawing/2014/main" val="2167428553"/>
                    </a:ext>
                  </a:extLst>
                </a:gridCol>
                <a:gridCol w="636941">
                  <a:extLst>
                    <a:ext uri="{9D8B030D-6E8A-4147-A177-3AD203B41FA5}">
                      <a16:colId xmlns:a16="http://schemas.microsoft.com/office/drawing/2014/main" val="477089841"/>
                    </a:ext>
                  </a:extLst>
                </a:gridCol>
                <a:gridCol w="636941">
                  <a:extLst>
                    <a:ext uri="{9D8B030D-6E8A-4147-A177-3AD203B41FA5}">
                      <a16:colId xmlns:a16="http://schemas.microsoft.com/office/drawing/2014/main" val="3453544139"/>
                    </a:ext>
                  </a:extLst>
                </a:gridCol>
                <a:gridCol w="636941">
                  <a:extLst>
                    <a:ext uri="{9D8B030D-6E8A-4147-A177-3AD203B41FA5}">
                      <a16:colId xmlns:a16="http://schemas.microsoft.com/office/drawing/2014/main" val="1511801943"/>
                    </a:ext>
                  </a:extLst>
                </a:gridCol>
                <a:gridCol w="636941">
                  <a:extLst>
                    <a:ext uri="{9D8B030D-6E8A-4147-A177-3AD203B41FA5}">
                      <a16:colId xmlns:a16="http://schemas.microsoft.com/office/drawing/2014/main" val="107317820"/>
                    </a:ext>
                  </a:extLst>
                </a:gridCol>
                <a:gridCol w="636941">
                  <a:extLst>
                    <a:ext uri="{9D8B030D-6E8A-4147-A177-3AD203B41FA5}">
                      <a16:colId xmlns:a16="http://schemas.microsoft.com/office/drawing/2014/main" val="794288790"/>
                    </a:ext>
                  </a:extLst>
                </a:gridCol>
                <a:gridCol w="622900">
                  <a:extLst>
                    <a:ext uri="{9D8B030D-6E8A-4147-A177-3AD203B41FA5}">
                      <a16:colId xmlns:a16="http://schemas.microsoft.com/office/drawing/2014/main" val="1823145688"/>
                    </a:ext>
                  </a:extLst>
                </a:gridCol>
                <a:gridCol w="752746">
                  <a:extLst>
                    <a:ext uri="{9D8B030D-6E8A-4147-A177-3AD203B41FA5}">
                      <a16:colId xmlns:a16="http://schemas.microsoft.com/office/drawing/2014/main" val="3570603440"/>
                    </a:ext>
                  </a:extLst>
                </a:gridCol>
              </a:tblGrid>
              <a:tr h="370840">
                <a:tc gridSpan="12">
                  <a:txBody>
                    <a:bodyPr/>
                    <a:lstStyle/>
                    <a:p>
                      <a:pPr algn="ctr"/>
                      <a:r>
                        <a:rPr lang="en-US" sz="2000" dirty="0">
                          <a:solidFill>
                            <a:schemeClr val="tx1"/>
                          </a:solidFill>
                          <a:latin typeface="Arial" panose="020B0604020202020204" pitchFamily="34" charset="0"/>
                          <a:cs typeface="Arial" panose="020B0604020202020204" pitchFamily="34" charset="0"/>
                        </a:rPr>
                        <a:t>2022</a:t>
                      </a:r>
                    </a:p>
                  </a:txBody>
                  <a:tcPr>
                    <a:noFill/>
                  </a:tcPr>
                </a:tc>
                <a:tc hMerge="1">
                  <a:txBody>
                    <a:bodyPr/>
                    <a:lstStyle/>
                    <a:p>
                      <a:pPr algn="ctr"/>
                      <a:endParaRPr lang="en-US" sz="2000" dirty="0"/>
                    </a:p>
                  </a:txBody>
                  <a:tcPr>
                    <a:noFill/>
                  </a:tcPr>
                </a:tc>
                <a:tc hMerge="1">
                  <a:txBody>
                    <a:bodyPr/>
                    <a:lstStyle/>
                    <a:p>
                      <a:pPr algn="ctr"/>
                      <a:endParaRPr lang="en-US" sz="2000" dirty="0"/>
                    </a:p>
                  </a:txBody>
                  <a:tcPr>
                    <a:noFill/>
                  </a:tcPr>
                </a:tc>
                <a:tc hMerge="1">
                  <a:txBody>
                    <a:bodyPr/>
                    <a:lstStyle/>
                    <a:p>
                      <a:pPr algn="ctr"/>
                      <a:endParaRPr lang="en-US" sz="2000" dirty="0"/>
                    </a:p>
                  </a:txBody>
                  <a:tcPr>
                    <a:noFill/>
                  </a:tcPr>
                </a:tc>
                <a:tc hMerge="1">
                  <a:txBody>
                    <a:bodyPr/>
                    <a:lstStyle/>
                    <a:p>
                      <a:pPr algn="ctr"/>
                      <a:endParaRPr lang="en-US" sz="2000" dirty="0"/>
                    </a:p>
                  </a:txBody>
                  <a:tcPr>
                    <a:noFill/>
                  </a:tcPr>
                </a:tc>
                <a:tc hMerge="1">
                  <a:txBody>
                    <a:bodyPr/>
                    <a:lstStyle/>
                    <a:p>
                      <a:pPr algn="ctr"/>
                      <a:endParaRPr lang="en-US" sz="2000" dirty="0"/>
                    </a:p>
                  </a:txBody>
                  <a:tcPr>
                    <a:noFill/>
                  </a:tcPr>
                </a:tc>
                <a:tc hMerge="1">
                  <a:txBody>
                    <a:bodyPr/>
                    <a:lstStyle/>
                    <a:p>
                      <a:pPr algn="ctr"/>
                      <a:endParaRPr lang="en-US" sz="2000" dirty="0"/>
                    </a:p>
                  </a:txBody>
                  <a:tcPr>
                    <a:noFill/>
                  </a:tcPr>
                </a:tc>
                <a:tc hMerge="1">
                  <a:txBody>
                    <a:bodyPr/>
                    <a:lstStyle/>
                    <a:p>
                      <a:pPr algn="ctr"/>
                      <a:endParaRPr lang="en-US" sz="2000" dirty="0"/>
                    </a:p>
                  </a:txBody>
                  <a:tcPr>
                    <a:noFill/>
                  </a:tcPr>
                </a:tc>
                <a:tc hMerge="1">
                  <a:txBody>
                    <a:bodyPr/>
                    <a:lstStyle/>
                    <a:p>
                      <a:pPr algn="ctr"/>
                      <a:endParaRPr lang="en-US" sz="2000" dirty="0"/>
                    </a:p>
                  </a:txBody>
                  <a:tcPr>
                    <a:noFill/>
                  </a:tcPr>
                </a:tc>
                <a:tc hMerge="1">
                  <a:txBody>
                    <a:bodyPr/>
                    <a:lstStyle/>
                    <a:p>
                      <a:pPr algn="ctr"/>
                      <a:endParaRPr lang="en-US" sz="2000" dirty="0"/>
                    </a:p>
                  </a:txBody>
                  <a:tcPr>
                    <a:noFill/>
                  </a:tcPr>
                </a:tc>
                <a:tc hMerge="1">
                  <a:txBody>
                    <a:bodyPr/>
                    <a:lstStyle/>
                    <a:p>
                      <a:pPr algn="ctr"/>
                      <a:endParaRPr lang="en-US" sz="2000" dirty="0"/>
                    </a:p>
                  </a:txBody>
                  <a:tcPr>
                    <a:noFill/>
                  </a:tcPr>
                </a:tc>
                <a:tc hMerge="1">
                  <a:txBody>
                    <a:bodyPr/>
                    <a:lstStyle/>
                    <a:p>
                      <a:pPr algn="ctr"/>
                      <a:endParaRPr lang="en-US" sz="2000" dirty="0"/>
                    </a:p>
                  </a:txBody>
                  <a:tcP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2023</a:t>
                      </a:r>
                    </a:p>
                  </a:txBody>
                  <a:tcPr>
                    <a:noFill/>
                  </a:tcPr>
                </a:tc>
                <a:extLst>
                  <a:ext uri="{0D108BD9-81ED-4DB2-BD59-A6C34878D82A}">
                    <a16:rowId xmlns:a16="http://schemas.microsoft.com/office/drawing/2014/main" val="2252776022"/>
                  </a:ext>
                </a:extLst>
              </a:tr>
              <a:tr h="370840">
                <a:tc>
                  <a:txBody>
                    <a:bodyPr/>
                    <a:lstStyle/>
                    <a:p>
                      <a:pPr algn="ctr"/>
                      <a:r>
                        <a:rPr lang="en-US" sz="2000" dirty="0">
                          <a:solidFill>
                            <a:schemeClr val="tx1"/>
                          </a:solidFill>
                          <a:latin typeface="Arial" panose="020B0604020202020204" pitchFamily="34" charset="0"/>
                          <a:cs typeface="Arial" panose="020B0604020202020204" pitchFamily="34" charset="0"/>
                        </a:rPr>
                        <a:t>Jan</a:t>
                      </a:r>
                    </a:p>
                  </a:txBody>
                  <a:tcPr>
                    <a:noFill/>
                  </a:tcPr>
                </a:tc>
                <a:tc>
                  <a:txBody>
                    <a:bodyPr/>
                    <a:lstStyle/>
                    <a:p>
                      <a:pPr algn="ctr"/>
                      <a:r>
                        <a:rPr lang="en-US" sz="2000" dirty="0">
                          <a:solidFill>
                            <a:schemeClr val="tx1"/>
                          </a:solidFill>
                          <a:latin typeface="Arial Narrow" panose="020B0606020202030204" pitchFamily="34" charset="0"/>
                          <a:cs typeface="Arial" panose="020B0604020202020204" pitchFamily="34" charset="0"/>
                        </a:rPr>
                        <a:t>Feb</a:t>
                      </a:r>
                    </a:p>
                  </a:txBody>
                  <a:tcP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Mar</a:t>
                      </a:r>
                    </a:p>
                  </a:txBody>
                  <a:tcP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Apr</a:t>
                      </a:r>
                    </a:p>
                  </a:txBody>
                  <a:tcP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May</a:t>
                      </a:r>
                    </a:p>
                  </a:txBody>
                  <a:tcP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Ju</a:t>
                      </a:r>
                    </a:p>
                  </a:txBody>
                  <a:tcP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Jul</a:t>
                      </a:r>
                    </a:p>
                  </a:txBody>
                  <a:tcP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Aug</a:t>
                      </a:r>
                    </a:p>
                  </a:txBody>
                  <a:tcP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Sep</a:t>
                      </a:r>
                    </a:p>
                  </a:txBody>
                  <a:tcP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Oct</a:t>
                      </a:r>
                    </a:p>
                  </a:txBody>
                  <a:tcP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Nov</a:t>
                      </a:r>
                    </a:p>
                  </a:txBody>
                  <a:tcPr>
                    <a:noFill/>
                  </a:tcPr>
                </a:tc>
                <a:tc>
                  <a:txBody>
                    <a:bodyPr/>
                    <a:lstStyle/>
                    <a:p>
                      <a:pPr algn="ctr"/>
                      <a:r>
                        <a:rPr lang="en-US" sz="2000" dirty="0">
                          <a:solidFill>
                            <a:schemeClr val="tx1"/>
                          </a:solidFill>
                          <a:latin typeface="Arial Narrow" panose="020B0606020202030204" pitchFamily="34" charset="0"/>
                          <a:cs typeface="Arial" panose="020B0604020202020204" pitchFamily="34" charset="0"/>
                        </a:rPr>
                        <a:t>Dec</a:t>
                      </a:r>
                    </a:p>
                  </a:txBody>
                  <a:tcP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Jan</a:t>
                      </a:r>
                    </a:p>
                  </a:txBody>
                  <a:tcPr>
                    <a:noFill/>
                  </a:tcPr>
                </a:tc>
                <a:extLst>
                  <a:ext uri="{0D108BD9-81ED-4DB2-BD59-A6C34878D82A}">
                    <a16:rowId xmlns:a16="http://schemas.microsoft.com/office/drawing/2014/main" val="1172079701"/>
                  </a:ext>
                </a:extLst>
              </a:tr>
            </a:tbl>
          </a:graphicData>
        </a:graphic>
      </p:graphicFrame>
      <p:cxnSp>
        <p:nvCxnSpPr>
          <p:cNvPr id="10" name="Straight Arrow Connector 9">
            <a:extLst>
              <a:ext uri="{FF2B5EF4-FFF2-40B4-BE49-F238E27FC236}">
                <a16:creationId xmlns:a16="http://schemas.microsoft.com/office/drawing/2014/main" id="{4F66FBBD-2823-454A-B383-A02EB1CC03A5}"/>
              </a:ext>
            </a:extLst>
          </p:cNvPr>
          <p:cNvCxnSpPr>
            <a:cxnSpLocks/>
          </p:cNvCxnSpPr>
          <p:nvPr/>
        </p:nvCxnSpPr>
        <p:spPr>
          <a:xfrm flipV="1">
            <a:off x="763874" y="2655982"/>
            <a:ext cx="0" cy="1105264"/>
          </a:xfrm>
          <a:prstGeom prst="straightConnector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id="{C09959BF-7ECE-45CC-9313-FFEEC74B31B9}"/>
              </a:ext>
            </a:extLst>
          </p:cNvPr>
          <p:cNvSpPr txBox="1">
            <a:spLocks/>
          </p:cNvSpPr>
          <p:nvPr/>
        </p:nvSpPr>
        <p:spPr>
          <a:xfrm>
            <a:off x="4730646" y="3761245"/>
            <a:ext cx="2379678" cy="81075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762">
              <a:spcBef>
                <a:spcPts val="600"/>
              </a:spcBef>
            </a:pPr>
            <a:r>
              <a:rPr lang="en-US" sz="2000" u="sng" dirty="0">
                <a:solidFill>
                  <a:schemeClr val="tx1"/>
                </a:solidFill>
                <a:latin typeface="Arial" panose="020B0604020202020204" pitchFamily="34" charset="0"/>
                <a:cs typeface="Arial" panose="020B0604020202020204" pitchFamily="34" charset="0"/>
              </a:rPr>
              <a:t>60% CD Estimate</a:t>
            </a:r>
          </a:p>
          <a:p>
            <a:pPr marL="4762">
              <a:lnSpc>
                <a:spcPct val="120000"/>
              </a:lnSpc>
              <a:spcBef>
                <a:spcPts val="0"/>
              </a:spcBef>
            </a:pPr>
            <a:r>
              <a:rPr lang="en-US" sz="2000" b="1" dirty="0">
                <a:solidFill>
                  <a:schemeClr val="tx1"/>
                </a:solidFill>
                <a:latin typeface="Arial" panose="020B0604020202020204" pitchFamily="34" charset="0"/>
                <a:cs typeface="Arial" panose="020B0604020202020204" pitchFamily="34" charset="0"/>
              </a:rPr>
              <a:t>$108,783,060</a:t>
            </a:r>
          </a:p>
          <a:p>
            <a:pPr marL="285750" indent="-285750">
              <a:buFont typeface="Arial" panose="020B0604020202020204" pitchFamily="34" charset="0"/>
              <a:buChar char="•"/>
            </a:pPr>
            <a:endParaRPr lang="en-US" sz="2000" dirty="0"/>
          </a:p>
        </p:txBody>
      </p:sp>
      <p:cxnSp>
        <p:nvCxnSpPr>
          <p:cNvPr id="16" name="Straight Arrow Connector 15">
            <a:extLst>
              <a:ext uri="{FF2B5EF4-FFF2-40B4-BE49-F238E27FC236}">
                <a16:creationId xmlns:a16="http://schemas.microsoft.com/office/drawing/2014/main" id="{47CF5E2F-0853-438A-8AFB-FA1BD868B626}"/>
              </a:ext>
            </a:extLst>
          </p:cNvPr>
          <p:cNvCxnSpPr>
            <a:cxnSpLocks/>
          </p:cNvCxnSpPr>
          <p:nvPr/>
        </p:nvCxnSpPr>
        <p:spPr>
          <a:xfrm flipV="1">
            <a:off x="6399548" y="2655983"/>
            <a:ext cx="1" cy="1105262"/>
          </a:xfrm>
          <a:prstGeom prst="straightConnector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FDF8E897-AC83-4840-8C0B-71130EA5E5E1}"/>
              </a:ext>
            </a:extLst>
          </p:cNvPr>
          <p:cNvSpPr txBox="1">
            <a:spLocks/>
          </p:cNvSpPr>
          <p:nvPr/>
        </p:nvSpPr>
        <p:spPr>
          <a:xfrm>
            <a:off x="2725419" y="3761245"/>
            <a:ext cx="1981187" cy="81075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762">
              <a:lnSpc>
                <a:spcPct val="120000"/>
              </a:lnSpc>
              <a:spcBef>
                <a:spcPts val="600"/>
              </a:spcBef>
            </a:pPr>
            <a:r>
              <a:rPr lang="en-US" sz="2000" u="sng" dirty="0">
                <a:solidFill>
                  <a:schemeClr val="tx1"/>
                </a:solidFill>
                <a:latin typeface="Arial" panose="020B0604020202020204" pitchFamily="34" charset="0"/>
                <a:cs typeface="Arial" panose="020B0604020202020204" pitchFamily="34" charset="0"/>
              </a:rPr>
              <a:t>(DD) Estimate</a:t>
            </a:r>
          </a:p>
          <a:p>
            <a:pPr marL="4762">
              <a:lnSpc>
                <a:spcPct val="120000"/>
              </a:lnSpc>
              <a:spcBef>
                <a:spcPts val="0"/>
              </a:spcBef>
            </a:pPr>
            <a:r>
              <a:rPr lang="en-US" sz="2000" b="1" dirty="0">
                <a:solidFill>
                  <a:schemeClr val="tx1"/>
                </a:solidFill>
                <a:latin typeface="Arial" panose="020B0604020202020204" pitchFamily="34" charset="0"/>
                <a:cs typeface="Arial" panose="020B0604020202020204" pitchFamily="34" charset="0"/>
              </a:rPr>
              <a:t>$108,415,174</a:t>
            </a:r>
          </a:p>
        </p:txBody>
      </p:sp>
      <p:cxnSp>
        <p:nvCxnSpPr>
          <p:cNvPr id="20" name="Straight Arrow Connector 19">
            <a:extLst>
              <a:ext uri="{FF2B5EF4-FFF2-40B4-BE49-F238E27FC236}">
                <a16:creationId xmlns:a16="http://schemas.microsoft.com/office/drawing/2014/main" id="{3C810FD5-CD0E-4588-A63E-FD1865F55F0E}"/>
              </a:ext>
            </a:extLst>
          </p:cNvPr>
          <p:cNvCxnSpPr>
            <a:cxnSpLocks/>
          </p:cNvCxnSpPr>
          <p:nvPr/>
        </p:nvCxnSpPr>
        <p:spPr>
          <a:xfrm flipV="1">
            <a:off x="3926175" y="2655982"/>
            <a:ext cx="0" cy="1105264"/>
          </a:xfrm>
          <a:prstGeom prst="straightConnector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Subtitle 2">
            <a:extLst>
              <a:ext uri="{FF2B5EF4-FFF2-40B4-BE49-F238E27FC236}">
                <a16:creationId xmlns:a16="http://schemas.microsoft.com/office/drawing/2014/main" id="{D5B34E34-10D8-410F-B644-98F13A5CDD51}"/>
              </a:ext>
            </a:extLst>
          </p:cNvPr>
          <p:cNvSpPr txBox="1">
            <a:spLocks/>
          </p:cNvSpPr>
          <p:nvPr/>
        </p:nvSpPr>
        <p:spPr>
          <a:xfrm>
            <a:off x="6917331" y="3417713"/>
            <a:ext cx="1981194" cy="81075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762">
              <a:spcBef>
                <a:spcPts val="600"/>
              </a:spcBef>
            </a:pPr>
            <a:r>
              <a:rPr lang="en-US" sz="2000" u="sng" dirty="0">
                <a:solidFill>
                  <a:schemeClr val="tx1"/>
                </a:solidFill>
                <a:latin typeface="Arial" panose="020B0604020202020204" pitchFamily="34" charset="0"/>
                <a:cs typeface="Arial" panose="020B0604020202020204" pitchFamily="34" charset="0"/>
              </a:rPr>
              <a:t>90% CD  Estimate</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$109,795,813</a:t>
            </a:r>
            <a:r>
              <a:rPr lang="en-US" dirty="0"/>
              <a:t>	</a:t>
            </a:r>
          </a:p>
          <a:p>
            <a:pPr marL="4762">
              <a:lnSpc>
                <a:spcPct val="120000"/>
              </a:lnSpc>
              <a:spcBef>
                <a:spcPts val="0"/>
              </a:spcBef>
            </a:pPr>
            <a:endParaRPr lang="en-US" sz="20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p>
        </p:txBody>
      </p:sp>
      <p:cxnSp>
        <p:nvCxnSpPr>
          <p:cNvPr id="29" name="Straight Arrow Connector 28">
            <a:extLst>
              <a:ext uri="{FF2B5EF4-FFF2-40B4-BE49-F238E27FC236}">
                <a16:creationId xmlns:a16="http://schemas.microsoft.com/office/drawing/2014/main" id="{92B33629-DF3B-45D4-AC6B-67E0031DD2DB}"/>
              </a:ext>
            </a:extLst>
          </p:cNvPr>
          <p:cNvCxnSpPr>
            <a:cxnSpLocks/>
          </p:cNvCxnSpPr>
          <p:nvPr/>
        </p:nvCxnSpPr>
        <p:spPr>
          <a:xfrm flipV="1">
            <a:off x="8129658" y="2655982"/>
            <a:ext cx="176142" cy="761731"/>
          </a:xfrm>
          <a:prstGeom prst="straightConnector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02078DA7-3E68-4805-B77A-51FE40B1F80F}"/>
              </a:ext>
            </a:extLst>
          </p:cNvPr>
          <p:cNvSpPr txBox="1">
            <a:spLocks/>
          </p:cNvSpPr>
          <p:nvPr/>
        </p:nvSpPr>
        <p:spPr>
          <a:xfrm>
            <a:off x="1143000" y="1315028"/>
            <a:ext cx="2895595" cy="4881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latin typeface="Arial" panose="020B0604020202020204" pitchFamily="34" charset="0"/>
                <a:cs typeface="Arial" panose="020B0604020202020204" pitchFamily="34" charset="0"/>
              </a:rPr>
              <a:t>Detailed Design (DD) </a:t>
            </a:r>
          </a:p>
          <a:p>
            <a:r>
              <a:rPr lang="en-US" sz="2000" b="1" dirty="0">
                <a:latin typeface="Arial" panose="020B0604020202020204" pitchFamily="34" charset="0"/>
                <a:cs typeface="Arial" panose="020B0604020202020204" pitchFamily="34" charset="0"/>
              </a:rPr>
              <a:t>Phase</a:t>
            </a:r>
          </a:p>
        </p:txBody>
      </p:sp>
      <p:cxnSp>
        <p:nvCxnSpPr>
          <p:cNvPr id="32" name="Straight Arrow Connector 31">
            <a:extLst>
              <a:ext uri="{FF2B5EF4-FFF2-40B4-BE49-F238E27FC236}">
                <a16:creationId xmlns:a16="http://schemas.microsoft.com/office/drawing/2014/main" id="{B85E93EE-2FEB-4E71-A1CD-061B3562F9B4}"/>
              </a:ext>
            </a:extLst>
          </p:cNvPr>
          <p:cNvCxnSpPr>
            <a:cxnSpLocks/>
          </p:cNvCxnSpPr>
          <p:nvPr/>
        </p:nvCxnSpPr>
        <p:spPr>
          <a:xfrm>
            <a:off x="2935575" y="1647510"/>
            <a:ext cx="990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365B747-696D-49D7-9753-FCCF8A4DB3D9}"/>
              </a:ext>
            </a:extLst>
          </p:cNvPr>
          <p:cNvCxnSpPr>
            <a:cxnSpLocks/>
          </p:cNvCxnSpPr>
          <p:nvPr/>
        </p:nvCxnSpPr>
        <p:spPr>
          <a:xfrm flipH="1">
            <a:off x="1297895" y="1647510"/>
            <a:ext cx="91190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A93BECE3-E345-481C-BCA1-A1110F4C7ACF}"/>
              </a:ext>
            </a:extLst>
          </p:cNvPr>
          <p:cNvSpPr txBox="1">
            <a:spLocks/>
          </p:cNvSpPr>
          <p:nvPr/>
        </p:nvSpPr>
        <p:spPr>
          <a:xfrm>
            <a:off x="4366813" y="1315028"/>
            <a:ext cx="3762845" cy="4881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latin typeface="Arial" panose="020B0604020202020204" pitchFamily="34" charset="0"/>
                <a:cs typeface="Arial" panose="020B0604020202020204" pitchFamily="34" charset="0"/>
              </a:rPr>
              <a:t>Construction Document (CD)</a:t>
            </a:r>
          </a:p>
          <a:p>
            <a:r>
              <a:rPr lang="en-US" sz="2000" b="1" dirty="0">
                <a:latin typeface="Arial" panose="020B0604020202020204" pitchFamily="34" charset="0"/>
                <a:cs typeface="Arial" panose="020B0604020202020204" pitchFamily="34" charset="0"/>
              </a:rPr>
              <a:t>Phase</a:t>
            </a:r>
          </a:p>
        </p:txBody>
      </p:sp>
      <p:cxnSp>
        <p:nvCxnSpPr>
          <p:cNvPr id="40" name="Straight Arrow Connector 39">
            <a:extLst>
              <a:ext uri="{FF2B5EF4-FFF2-40B4-BE49-F238E27FC236}">
                <a16:creationId xmlns:a16="http://schemas.microsoft.com/office/drawing/2014/main" id="{24013161-1879-4B4F-A9B8-836821527D75}"/>
              </a:ext>
            </a:extLst>
          </p:cNvPr>
          <p:cNvCxnSpPr>
            <a:cxnSpLocks/>
          </p:cNvCxnSpPr>
          <p:nvPr/>
        </p:nvCxnSpPr>
        <p:spPr>
          <a:xfrm>
            <a:off x="6781800" y="1647510"/>
            <a:ext cx="19811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C52BFF7-8BCD-4E56-A732-DB111A48837C}"/>
              </a:ext>
            </a:extLst>
          </p:cNvPr>
          <p:cNvCxnSpPr>
            <a:cxnSpLocks/>
          </p:cNvCxnSpPr>
          <p:nvPr/>
        </p:nvCxnSpPr>
        <p:spPr>
          <a:xfrm flipH="1">
            <a:off x="3926176" y="1647510"/>
            <a:ext cx="17888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8397F0B-094D-492D-92C7-3EB79F322018}"/>
              </a:ext>
            </a:extLst>
          </p:cNvPr>
          <p:cNvCxnSpPr>
            <a:cxnSpLocks/>
            <a:stCxn id="47" idx="0"/>
          </p:cNvCxnSpPr>
          <p:nvPr/>
        </p:nvCxnSpPr>
        <p:spPr>
          <a:xfrm flipH="1" flipV="1">
            <a:off x="1297895" y="2655983"/>
            <a:ext cx="1878" cy="147252"/>
          </a:xfrm>
          <a:prstGeom prst="straightConnector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7" name="Subtitle 2">
            <a:extLst>
              <a:ext uri="{FF2B5EF4-FFF2-40B4-BE49-F238E27FC236}">
                <a16:creationId xmlns:a16="http://schemas.microsoft.com/office/drawing/2014/main" id="{8F6FEC21-8A6A-41E9-9DC8-5032BB6E8CD0}"/>
              </a:ext>
            </a:extLst>
          </p:cNvPr>
          <p:cNvSpPr txBox="1">
            <a:spLocks/>
          </p:cNvSpPr>
          <p:nvPr/>
        </p:nvSpPr>
        <p:spPr>
          <a:xfrm>
            <a:off x="575873" y="2803235"/>
            <a:ext cx="1447800" cy="8107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762">
              <a:spcBef>
                <a:spcPts val="600"/>
              </a:spcBef>
            </a:pPr>
            <a:r>
              <a:rPr lang="en-US" sz="2000" u="sng" dirty="0">
                <a:solidFill>
                  <a:schemeClr val="tx1"/>
                </a:solidFill>
                <a:latin typeface="Arial" panose="020B0604020202020204" pitchFamily="34" charset="0"/>
                <a:cs typeface="Arial" panose="020B0604020202020204" pitchFamily="34" charset="0"/>
              </a:rPr>
              <a:t>Ballot Passed</a:t>
            </a:r>
            <a:endParaRPr lang="en-US" sz="2000" dirty="0"/>
          </a:p>
        </p:txBody>
      </p:sp>
      <p:cxnSp>
        <p:nvCxnSpPr>
          <p:cNvPr id="49" name="Straight Connector 48">
            <a:extLst>
              <a:ext uri="{FF2B5EF4-FFF2-40B4-BE49-F238E27FC236}">
                <a16:creationId xmlns:a16="http://schemas.microsoft.com/office/drawing/2014/main" id="{310CE0AC-94DA-41BF-B2A6-997926FFC39E}"/>
              </a:ext>
            </a:extLst>
          </p:cNvPr>
          <p:cNvCxnSpPr>
            <a:cxnSpLocks/>
          </p:cNvCxnSpPr>
          <p:nvPr/>
        </p:nvCxnSpPr>
        <p:spPr>
          <a:xfrm flipV="1">
            <a:off x="1297895" y="1315028"/>
            <a:ext cx="0" cy="50815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AEB45C8-87E3-45B6-B022-A998A8602592}"/>
              </a:ext>
            </a:extLst>
          </p:cNvPr>
          <p:cNvCxnSpPr>
            <a:cxnSpLocks/>
          </p:cNvCxnSpPr>
          <p:nvPr/>
        </p:nvCxnSpPr>
        <p:spPr>
          <a:xfrm flipV="1">
            <a:off x="3929919" y="1315028"/>
            <a:ext cx="0" cy="50815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695C7FE-EAFA-4695-A50D-600F6221660C}"/>
              </a:ext>
            </a:extLst>
          </p:cNvPr>
          <p:cNvCxnSpPr>
            <a:cxnSpLocks/>
          </p:cNvCxnSpPr>
          <p:nvPr/>
        </p:nvCxnSpPr>
        <p:spPr>
          <a:xfrm flipV="1">
            <a:off x="8762997" y="1315028"/>
            <a:ext cx="0" cy="50815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3496B8D-35EA-49A6-ABDB-65E3F6E3BF1F}"/>
              </a:ext>
            </a:extLst>
          </p:cNvPr>
          <p:cNvSpPr/>
          <p:nvPr/>
        </p:nvSpPr>
        <p:spPr>
          <a:xfrm>
            <a:off x="4203171" y="2828643"/>
            <a:ext cx="1965603"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VE -$1,879,261</a:t>
            </a:r>
            <a:endParaRPr lang="en-US" sz="2000" dirty="0"/>
          </a:p>
        </p:txBody>
      </p:sp>
      <p:cxnSp>
        <p:nvCxnSpPr>
          <p:cNvPr id="35" name="Straight Arrow Connector 34">
            <a:extLst>
              <a:ext uri="{FF2B5EF4-FFF2-40B4-BE49-F238E27FC236}">
                <a16:creationId xmlns:a16="http://schemas.microsoft.com/office/drawing/2014/main" id="{316FD779-BBB1-4C1E-B118-872F0EAB8E6B}"/>
              </a:ext>
            </a:extLst>
          </p:cNvPr>
          <p:cNvCxnSpPr>
            <a:cxnSpLocks/>
          </p:cNvCxnSpPr>
          <p:nvPr/>
        </p:nvCxnSpPr>
        <p:spPr>
          <a:xfrm flipH="1">
            <a:off x="6032919" y="3003604"/>
            <a:ext cx="366629"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4D2D785-F9E9-4B24-9598-7D30016C59A3}"/>
              </a:ext>
            </a:extLst>
          </p:cNvPr>
          <p:cNvCxnSpPr>
            <a:cxnSpLocks/>
          </p:cNvCxnSpPr>
          <p:nvPr/>
        </p:nvCxnSpPr>
        <p:spPr>
          <a:xfrm>
            <a:off x="3926175" y="3003604"/>
            <a:ext cx="341025"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A1D4253-9574-4C3D-AFBC-F1A27BCBDE06}"/>
              </a:ext>
            </a:extLst>
          </p:cNvPr>
          <p:cNvSpPr/>
          <p:nvPr/>
        </p:nvSpPr>
        <p:spPr>
          <a:xfrm>
            <a:off x="6441206" y="2822993"/>
            <a:ext cx="1733360"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VE -$110,931</a:t>
            </a:r>
            <a:endParaRPr lang="en-US" sz="2000" dirty="0"/>
          </a:p>
        </p:txBody>
      </p:sp>
    </p:spTree>
    <p:extLst>
      <p:ext uri="{BB962C8B-B14F-4D97-AF65-F5344CB8AC3E}">
        <p14:creationId xmlns:p14="http://schemas.microsoft.com/office/powerpoint/2010/main" val="2558595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45319"/>
            <a:ext cx="7772400" cy="488126"/>
          </a:xfrm>
        </p:spPr>
        <p:txBody>
          <a:bodyPr>
            <a:normAutofit/>
          </a:bodyPr>
          <a:lstStyle/>
          <a:p>
            <a:r>
              <a:rPr lang="en-US" sz="2200" b="1" dirty="0">
                <a:latin typeface="Arial" panose="020B0604020202020204" pitchFamily="34" charset="0"/>
                <a:cs typeface="Arial" panose="020B0604020202020204" pitchFamily="34" charset="0"/>
              </a:rPr>
              <a:t>Breakdown of Additional Funding Request</a:t>
            </a:r>
          </a:p>
        </p:txBody>
      </p:sp>
      <p:sp>
        <p:nvSpPr>
          <p:cNvPr id="4" name="Slide Number Placeholder 3"/>
          <p:cNvSpPr>
            <a:spLocks noGrp="1"/>
          </p:cNvSpPr>
          <p:nvPr>
            <p:ph type="sldNum" sz="quarter" idx="12"/>
          </p:nvPr>
        </p:nvSpPr>
        <p:spPr/>
        <p:txBody>
          <a:bodyPr/>
          <a:lstStyle/>
          <a:p>
            <a:fld id="{18362CF7-34D8-4635-A9AE-FBAFA8966551}" type="slidenum">
              <a:rPr lang="en-US" smtClean="0"/>
              <a:t>4</a:t>
            </a:fld>
            <a:endParaRPr lang="en-US" dirty="0"/>
          </a:p>
        </p:txBody>
      </p:sp>
      <p:sp>
        <p:nvSpPr>
          <p:cNvPr id="6" name="TextBox 5"/>
          <p:cNvSpPr txBox="1"/>
          <p:nvPr/>
        </p:nvSpPr>
        <p:spPr>
          <a:xfrm>
            <a:off x="3581400" y="445264"/>
            <a:ext cx="5105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ARTICLE 5: Middle School Building Project</a:t>
            </a:r>
          </a:p>
        </p:txBody>
      </p:sp>
      <p:graphicFrame>
        <p:nvGraphicFramePr>
          <p:cNvPr id="13" name="Table 12">
            <a:extLst>
              <a:ext uri="{FF2B5EF4-FFF2-40B4-BE49-F238E27FC236}">
                <a16:creationId xmlns:a16="http://schemas.microsoft.com/office/drawing/2014/main" id="{35656426-0938-4260-BCDB-6EF2A9C5E218}"/>
              </a:ext>
            </a:extLst>
          </p:cNvPr>
          <p:cNvGraphicFramePr>
            <a:graphicFrameLocks noGrp="1"/>
          </p:cNvGraphicFramePr>
          <p:nvPr>
            <p:extLst>
              <p:ext uri="{D42A27DB-BD31-4B8C-83A1-F6EECF244321}">
                <p14:modId xmlns:p14="http://schemas.microsoft.com/office/powerpoint/2010/main" val="1091494595"/>
              </p:ext>
            </p:extLst>
          </p:nvPr>
        </p:nvGraphicFramePr>
        <p:xfrm>
          <a:off x="533400" y="1069957"/>
          <a:ext cx="8001000" cy="3490346"/>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218995864"/>
                    </a:ext>
                  </a:extLst>
                </a:gridCol>
                <a:gridCol w="2057400">
                  <a:extLst>
                    <a:ext uri="{9D8B030D-6E8A-4147-A177-3AD203B41FA5}">
                      <a16:colId xmlns:a16="http://schemas.microsoft.com/office/drawing/2014/main" val="202511117"/>
                    </a:ext>
                  </a:extLst>
                </a:gridCol>
                <a:gridCol w="1981200">
                  <a:extLst>
                    <a:ext uri="{9D8B030D-6E8A-4147-A177-3AD203B41FA5}">
                      <a16:colId xmlns:a16="http://schemas.microsoft.com/office/drawing/2014/main" val="2080675051"/>
                    </a:ext>
                  </a:extLst>
                </a:gridCol>
                <a:gridCol w="1676400">
                  <a:extLst>
                    <a:ext uri="{9D8B030D-6E8A-4147-A177-3AD203B41FA5}">
                      <a16:colId xmlns:a16="http://schemas.microsoft.com/office/drawing/2014/main" val="4282768221"/>
                    </a:ext>
                  </a:extLst>
                </a:gridCol>
              </a:tblGrid>
              <a:tr h="411866">
                <a:tc>
                  <a:txBody>
                    <a:bodyPr/>
                    <a:lstStyle/>
                    <a:p>
                      <a:pPr algn="ctr"/>
                      <a:r>
                        <a:rPr lang="en-US" sz="2000" dirty="0"/>
                        <a:t>Project Cost</a:t>
                      </a:r>
                    </a:p>
                  </a:txBody>
                  <a:tcPr>
                    <a:noFill/>
                  </a:tcPr>
                </a:tc>
                <a:tc>
                  <a:txBody>
                    <a:bodyPr/>
                    <a:lstStyle/>
                    <a:p>
                      <a:pPr algn="ctr"/>
                      <a:r>
                        <a:rPr lang="en-US" sz="2000" dirty="0"/>
                        <a:t>Cost @ STM ‘22</a:t>
                      </a:r>
                    </a:p>
                  </a:txBody>
                  <a:tcPr>
                    <a:noFill/>
                  </a:tcPr>
                </a:tc>
                <a:tc>
                  <a:txBody>
                    <a:bodyPr/>
                    <a:lstStyle/>
                    <a:p>
                      <a:pPr algn="ctr"/>
                      <a:r>
                        <a:rPr lang="en-US" sz="2000" dirty="0"/>
                        <a:t>Current Cost</a:t>
                      </a:r>
                    </a:p>
                  </a:txBody>
                  <a:tcPr>
                    <a:noFill/>
                  </a:tcPr>
                </a:tc>
                <a:tc>
                  <a:txBody>
                    <a:bodyPr/>
                    <a:lstStyle/>
                    <a:p>
                      <a:pPr algn="ctr"/>
                      <a:r>
                        <a:rPr lang="en-US" sz="2000" dirty="0"/>
                        <a:t>Variance</a:t>
                      </a:r>
                    </a:p>
                  </a:txBody>
                  <a:tcPr>
                    <a:noFill/>
                  </a:tcPr>
                </a:tc>
                <a:extLst>
                  <a:ext uri="{0D108BD9-81ED-4DB2-BD59-A6C34878D82A}">
                    <a16:rowId xmlns:a16="http://schemas.microsoft.com/office/drawing/2014/main" val="1569092401"/>
                  </a:ext>
                </a:extLst>
              </a:tr>
              <a:tr h="342152">
                <a:tc>
                  <a:txBody>
                    <a:bodyPr/>
                    <a:lstStyle/>
                    <a:p>
                      <a:r>
                        <a:rPr lang="en-US" sz="2000" dirty="0">
                          <a:solidFill>
                            <a:schemeClr val="tx1"/>
                          </a:solidFill>
                        </a:rPr>
                        <a:t>Const. Cost</a:t>
                      </a:r>
                    </a:p>
                  </a:txBody>
                  <a:tcPr>
                    <a:noFill/>
                  </a:tcPr>
                </a:tc>
                <a:tc>
                  <a:txBody>
                    <a:bodyPr/>
                    <a:lstStyle/>
                    <a:p>
                      <a:pPr algn="ctr"/>
                      <a:r>
                        <a:rPr lang="en-US" sz="2000" b="0" i="0" u="none" strike="noStrike" kern="1200" baseline="0" dirty="0">
                          <a:solidFill>
                            <a:schemeClr val="tx1"/>
                          </a:solidFill>
                          <a:latin typeface="+mn-lt"/>
                          <a:ea typeface="+mn-ea"/>
                          <a:cs typeface="+mn-cs"/>
                        </a:rPr>
                        <a:t>$80,772,477</a:t>
                      </a:r>
                    </a:p>
                  </a:txBody>
                  <a:tcPr>
                    <a:noFill/>
                  </a:tcPr>
                </a:tc>
                <a:tc>
                  <a:txBody>
                    <a:bodyPr/>
                    <a:lstStyle/>
                    <a:p>
                      <a:pPr algn="ctr"/>
                      <a:r>
                        <a:rPr lang="en-US" sz="2000" dirty="0">
                          <a:solidFill>
                            <a:schemeClr val="tx1"/>
                          </a:solidFill>
                        </a:rPr>
                        <a:t>$87,420,207</a:t>
                      </a:r>
                    </a:p>
                  </a:txBody>
                  <a:tcPr>
                    <a:noFill/>
                  </a:tcPr>
                </a:tc>
                <a:tc>
                  <a:txBody>
                    <a:bodyPr/>
                    <a:lstStyle/>
                    <a:p>
                      <a:pPr algn="ctr"/>
                      <a:r>
                        <a:rPr lang="en-US" sz="2000" dirty="0">
                          <a:solidFill>
                            <a:schemeClr val="tx1"/>
                          </a:solidFill>
                        </a:rPr>
                        <a:t>$6,647,730</a:t>
                      </a:r>
                    </a:p>
                  </a:txBody>
                  <a:tcPr>
                    <a:noFill/>
                  </a:tcPr>
                </a:tc>
                <a:extLst>
                  <a:ext uri="{0D108BD9-81ED-4DB2-BD59-A6C34878D82A}">
                    <a16:rowId xmlns:a16="http://schemas.microsoft.com/office/drawing/2014/main" val="2921661091"/>
                  </a:ext>
                </a:extLst>
              </a:tr>
              <a:tr h="342152">
                <a:tc>
                  <a:txBody>
                    <a:bodyPr/>
                    <a:lstStyle/>
                    <a:p>
                      <a:r>
                        <a:rPr lang="en-US" sz="2000" dirty="0">
                          <a:solidFill>
                            <a:schemeClr val="tx1"/>
                          </a:solidFill>
                        </a:rPr>
                        <a:t>Soft Cost</a:t>
                      </a:r>
                    </a:p>
                  </a:txBody>
                  <a:tcPr>
                    <a:noFill/>
                  </a:tcPr>
                </a:tc>
                <a:tc>
                  <a:txBody>
                    <a:bodyPr/>
                    <a:lstStyle/>
                    <a:p>
                      <a:pPr algn="ctr"/>
                      <a:r>
                        <a:rPr lang="en-US" sz="2000" b="0" dirty="0">
                          <a:solidFill>
                            <a:schemeClr val="tx1"/>
                          </a:solidFill>
                        </a:rPr>
                        <a:t>$12,599,080</a:t>
                      </a:r>
                    </a:p>
                  </a:txBody>
                  <a:tcPr>
                    <a:noFill/>
                  </a:tcPr>
                </a:tc>
                <a:tc>
                  <a:txBody>
                    <a:bodyPr/>
                    <a:lstStyle/>
                    <a:p>
                      <a:pPr algn="ctr"/>
                      <a:r>
                        <a:rPr lang="en-US" sz="2000" dirty="0">
                          <a:solidFill>
                            <a:schemeClr val="tx1"/>
                          </a:solidFill>
                        </a:rPr>
                        <a:t>$12,599,080</a:t>
                      </a:r>
                    </a:p>
                  </a:txBody>
                  <a:tcPr>
                    <a:noFill/>
                  </a:tcPr>
                </a:tc>
                <a:tc>
                  <a:txBody>
                    <a:bodyPr/>
                    <a:lstStyle/>
                    <a:p>
                      <a:pPr algn="ctr"/>
                      <a:r>
                        <a:rPr lang="en-US" sz="2000" dirty="0">
                          <a:solidFill>
                            <a:schemeClr val="tx1"/>
                          </a:solidFill>
                        </a:rPr>
                        <a:t>0</a:t>
                      </a:r>
                    </a:p>
                  </a:txBody>
                  <a:tcPr>
                    <a:noFill/>
                  </a:tcPr>
                </a:tc>
                <a:extLst>
                  <a:ext uri="{0D108BD9-81ED-4DB2-BD59-A6C34878D82A}">
                    <a16:rowId xmlns:a16="http://schemas.microsoft.com/office/drawing/2014/main" val="2721791172"/>
                  </a:ext>
                </a:extLst>
              </a:tr>
              <a:tr h="342152">
                <a:tc>
                  <a:txBody>
                    <a:bodyPr/>
                    <a:lstStyle/>
                    <a:p>
                      <a:r>
                        <a:rPr lang="en-US" sz="2000" dirty="0">
                          <a:solidFill>
                            <a:schemeClr val="tx1"/>
                          </a:solidFill>
                        </a:rPr>
                        <a:t>FF&amp;E / Tech</a:t>
                      </a:r>
                    </a:p>
                  </a:txBody>
                  <a:tcPr>
                    <a:noFill/>
                  </a:tcPr>
                </a:tc>
                <a:tc>
                  <a:txBody>
                    <a:bodyPr/>
                    <a:lstStyle/>
                    <a:p>
                      <a:pPr algn="ctr"/>
                      <a:r>
                        <a:rPr lang="en-US" sz="2000" b="0" i="0" u="none" strike="noStrike" kern="1200" baseline="0" dirty="0">
                          <a:solidFill>
                            <a:schemeClr val="tx1"/>
                          </a:solidFill>
                          <a:latin typeface="+mn-lt"/>
                          <a:ea typeface="+mn-ea"/>
                          <a:cs typeface="+mn-cs"/>
                        </a:rPr>
                        <a:t>$2,625,000</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tx1"/>
                          </a:solidFill>
                          <a:latin typeface="+mn-lt"/>
                          <a:ea typeface="+mn-ea"/>
                          <a:cs typeface="+mn-cs"/>
                        </a:rPr>
                        <a:t>$2,625,000</a:t>
                      </a:r>
                    </a:p>
                  </a:txBody>
                  <a:tcPr>
                    <a:noFill/>
                  </a:tcPr>
                </a:tc>
                <a:tc>
                  <a:txBody>
                    <a:bodyPr/>
                    <a:lstStyle/>
                    <a:p>
                      <a:pPr algn="ctr"/>
                      <a:r>
                        <a:rPr lang="en-US" sz="2000" dirty="0">
                          <a:solidFill>
                            <a:schemeClr val="tx1"/>
                          </a:solidFill>
                        </a:rPr>
                        <a:t>0</a:t>
                      </a:r>
                    </a:p>
                  </a:txBody>
                  <a:tcPr>
                    <a:noFill/>
                  </a:tcPr>
                </a:tc>
                <a:extLst>
                  <a:ext uri="{0D108BD9-81ED-4DB2-BD59-A6C34878D82A}">
                    <a16:rowId xmlns:a16="http://schemas.microsoft.com/office/drawing/2014/main" val="1342727097"/>
                  </a:ext>
                </a:extLst>
              </a:tr>
              <a:tr h="309205">
                <a:tc>
                  <a:txBody>
                    <a:bodyPr/>
                    <a:lstStyle/>
                    <a:p>
                      <a:r>
                        <a:rPr lang="en-US" sz="2000" dirty="0">
                          <a:solidFill>
                            <a:schemeClr val="tx1"/>
                          </a:solidFill>
                        </a:rPr>
                        <a:t>Contingency</a:t>
                      </a:r>
                    </a:p>
                  </a:txBody>
                  <a:tcPr>
                    <a:noFill/>
                  </a:tcPr>
                </a:tc>
                <a:tc>
                  <a:txBody>
                    <a:bodyPr/>
                    <a:lstStyle/>
                    <a:p>
                      <a:pPr lvl="1"/>
                      <a:r>
                        <a:rPr lang="en-US" sz="2000" b="0" i="0" u="none" strike="noStrike" kern="1200" baseline="0" dirty="0">
                          <a:solidFill>
                            <a:schemeClr val="tx1"/>
                          </a:solidFill>
                          <a:latin typeface="+mn-lt"/>
                          <a:ea typeface="+mn-ea"/>
                          <a:cs typeface="+mn-cs"/>
                        </a:rPr>
                        <a:t>$4,799,828</a:t>
                      </a:r>
                      <a:endParaRPr lang="en-US" sz="2000" b="0" i="0" u="none" strike="noStrike" kern="1200" baseline="0" dirty="0">
                        <a:solidFill>
                          <a:schemeClr val="dk1"/>
                        </a:solidFill>
                        <a:latin typeface="+mn-lt"/>
                        <a:ea typeface="+mn-ea"/>
                        <a:cs typeface="+mn-cs"/>
                      </a:endParaRPr>
                    </a:p>
                  </a:txBody>
                  <a:tcPr>
                    <a:noFill/>
                  </a:tcPr>
                </a:tc>
                <a:tc>
                  <a:txBody>
                    <a:bodyPr/>
                    <a:lstStyle/>
                    <a:p>
                      <a:pPr algn="ctr"/>
                      <a:r>
                        <a:rPr lang="en-US" sz="2000" dirty="0">
                          <a:solidFill>
                            <a:schemeClr val="tx1"/>
                          </a:solidFill>
                        </a:rPr>
                        <a:t>$5,132,214</a:t>
                      </a:r>
                    </a:p>
                  </a:txBody>
                  <a:tcPr>
                    <a:noFill/>
                  </a:tcPr>
                </a:tc>
                <a:tc>
                  <a:txBody>
                    <a:bodyPr/>
                    <a:lstStyle/>
                    <a:p>
                      <a:pPr algn="ctr"/>
                      <a:r>
                        <a:rPr lang="en-US" sz="2000" dirty="0">
                          <a:solidFill>
                            <a:schemeClr val="tx1"/>
                          </a:solidFill>
                        </a:rPr>
                        <a:t>$332,386</a:t>
                      </a:r>
                    </a:p>
                  </a:txBody>
                  <a:tcPr>
                    <a:noFill/>
                  </a:tcPr>
                </a:tc>
                <a:extLst>
                  <a:ext uri="{0D108BD9-81ED-4DB2-BD59-A6C34878D82A}">
                    <a16:rowId xmlns:a16="http://schemas.microsoft.com/office/drawing/2014/main" val="2692311885"/>
                  </a:ext>
                </a:extLst>
              </a:tr>
              <a:tr h="342152">
                <a:tc>
                  <a:txBody>
                    <a:bodyPr/>
                    <a:lstStyle/>
                    <a:p>
                      <a:pPr algn="ctr"/>
                      <a:r>
                        <a:rPr lang="en-US" sz="2000" dirty="0">
                          <a:solidFill>
                            <a:schemeClr val="tx1"/>
                          </a:solidFill>
                        </a:rPr>
                        <a:t>Sub-Total</a:t>
                      </a:r>
                    </a:p>
                  </a:txBody>
                  <a:tcPr>
                    <a:lnB w="38100" cap="flat" cmpd="sng" algn="ctr">
                      <a:solidFill>
                        <a:schemeClr val="tx1"/>
                      </a:solidFill>
                      <a:prstDash val="solid"/>
                      <a:round/>
                      <a:headEnd type="none" w="med" len="med"/>
                      <a:tailEnd type="none" w="med" len="med"/>
                    </a:lnB>
                    <a:noFill/>
                  </a:tcPr>
                </a:tc>
                <a:tc>
                  <a:txBody>
                    <a:bodyPr/>
                    <a:lstStyle/>
                    <a:p>
                      <a:pPr algn="ctr"/>
                      <a:r>
                        <a:rPr lang="en-US" sz="2000" b="1" i="0" u="none" strike="noStrike" kern="1200" baseline="0" dirty="0">
                          <a:solidFill>
                            <a:schemeClr val="tx1"/>
                          </a:solidFill>
                          <a:latin typeface="+mn-lt"/>
                          <a:ea typeface="+mn-ea"/>
                          <a:cs typeface="+mn-cs"/>
                        </a:rPr>
                        <a:t>$100,796,385</a:t>
                      </a:r>
                      <a:endParaRPr lang="en-US" sz="2000" b="0" i="0" u="none" strike="noStrike" kern="1200" baseline="0" dirty="0">
                        <a:solidFill>
                          <a:schemeClr val="tx1"/>
                        </a:solidFill>
                        <a:latin typeface="+mn-lt"/>
                        <a:ea typeface="+mn-ea"/>
                        <a:cs typeface="+mn-cs"/>
                      </a:endParaRPr>
                    </a:p>
                  </a:txBody>
                  <a:tcPr>
                    <a:lnB w="38100" cap="flat" cmpd="sng" algn="ctr">
                      <a:solidFill>
                        <a:schemeClr val="tx1"/>
                      </a:solidFill>
                      <a:prstDash val="solid"/>
                      <a:round/>
                      <a:headEnd type="none" w="med" len="med"/>
                      <a:tailEnd type="none" w="med" len="med"/>
                    </a:lnB>
                    <a:noFill/>
                  </a:tcPr>
                </a:tc>
                <a:tc>
                  <a:txBody>
                    <a:bodyPr/>
                    <a:lstStyle/>
                    <a:p>
                      <a:pPr algn="ctr"/>
                      <a:r>
                        <a:rPr lang="en-US" sz="2000" b="1" i="0" u="none" strike="noStrike" kern="1200" baseline="0" dirty="0">
                          <a:solidFill>
                            <a:schemeClr val="tx1"/>
                          </a:solidFill>
                          <a:latin typeface="+mn-lt"/>
                          <a:ea typeface="+mn-ea"/>
                          <a:cs typeface="+mn-cs"/>
                        </a:rPr>
                        <a:t>$107,776,501</a:t>
                      </a:r>
                      <a:endParaRPr lang="en-US" sz="1800" b="0" i="0" u="none" strike="noStrike" kern="1200" baseline="0" dirty="0">
                        <a:solidFill>
                          <a:schemeClr val="dk1"/>
                        </a:solidFill>
                        <a:latin typeface="+mn-lt"/>
                        <a:ea typeface="+mn-ea"/>
                        <a:cs typeface="+mn-cs"/>
                      </a:endParaRPr>
                    </a:p>
                  </a:txBody>
                  <a:tcPr>
                    <a:lnB w="3810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rPr>
                        <a:t>$6,980,116</a:t>
                      </a:r>
                    </a:p>
                  </a:txBody>
                  <a:tcPr>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920076"/>
                  </a:ext>
                </a:extLst>
              </a:tr>
              <a:tr h="484715">
                <a:tc>
                  <a:txBody>
                    <a:bodyPr/>
                    <a:lstStyle/>
                    <a:p>
                      <a:r>
                        <a:rPr lang="en-US" sz="2000" b="0" i="0" u="none" strike="noStrike" kern="1200" baseline="0" dirty="0">
                          <a:solidFill>
                            <a:schemeClr val="tx1"/>
                          </a:solidFill>
                          <a:latin typeface="+mn-lt"/>
                          <a:ea typeface="+mn-ea"/>
                          <a:cs typeface="+mn-cs"/>
                        </a:rPr>
                        <a:t>Bid Contingency </a:t>
                      </a:r>
                    </a:p>
                    <a:p>
                      <a:r>
                        <a:rPr lang="en-US" sz="2000" b="0" i="0" u="none" strike="noStrike" kern="1200" baseline="0" dirty="0">
                          <a:solidFill>
                            <a:schemeClr val="tx1"/>
                          </a:solidFill>
                          <a:latin typeface="+mn-lt"/>
                          <a:ea typeface="+mn-ea"/>
                          <a:cs typeface="+mn-cs"/>
                        </a:rPr>
                        <a:t>*Only if needed</a:t>
                      </a:r>
                    </a:p>
                  </a:txBody>
                  <a:tcPr>
                    <a:lnT w="38100" cap="flat" cmpd="sng" algn="ctr">
                      <a:solidFill>
                        <a:schemeClr val="tx1"/>
                      </a:solidFill>
                      <a:prstDash val="solid"/>
                      <a:round/>
                      <a:headEnd type="none" w="med" len="med"/>
                      <a:tailEnd type="none" w="med" len="med"/>
                    </a:lnT>
                    <a:noFill/>
                  </a:tcPr>
                </a:tc>
                <a:tc>
                  <a:txBody>
                    <a:bodyPr/>
                    <a:lstStyle/>
                    <a:p>
                      <a:pPr algn="ctr"/>
                      <a:r>
                        <a:rPr lang="en-US" sz="2000" b="0" i="0" u="none" strike="noStrike" kern="1200" baseline="0" dirty="0">
                          <a:solidFill>
                            <a:schemeClr val="tx1"/>
                          </a:solidFill>
                          <a:latin typeface="+mn-lt"/>
                          <a:ea typeface="+mn-ea"/>
                          <a:cs typeface="+mn-cs"/>
                        </a:rPr>
                        <a:t>$2,019,312</a:t>
                      </a:r>
                    </a:p>
                  </a:txBody>
                  <a:tcPr>
                    <a:lnT w="381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tx1"/>
                          </a:solidFill>
                          <a:latin typeface="+mn-lt"/>
                          <a:ea typeface="+mn-ea"/>
                          <a:cs typeface="+mn-cs"/>
                        </a:rPr>
                        <a:t>$2,019,312</a:t>
                      </a:r>
                    </a:p>
                    <a:p>
                      <a:pPr algn="ctr"/>
                      <a:endParaRPr lang="en-US" sz="2000" b="0" i="0" u="none" strike="noStrike" kern="1200" baseline="0" dirty="0">
                        <a:solidFill>
                          <a:schemeClr val="tx1"/>
                        </a:solidFill>
                        <a:latin typeface="+mn-lt"/>
                        <a:ea typeface="+mn-ea"/>
                        <a:cs typeface="+mn-cs"/>
                      </a:endParaRPr>
                    </a:p>
                  </a:txBody>
                  <a:tcPr>
                    <a:lnT w="38100" cap="flat" cmpd="sng" algn="ctr">
                      <a:solidFill>
                        <a:schemeClr val="tx1"/>
                      </a:solidFill>
                      <a:prstDash val="solid"/>
                      <a:round/>
                      <a:headEnd type="none" w="med" len="med"/>
                      <a:tailEnd type="none" w="med" len="med"/>
                    </a:lnT>
                    <a:noFill/>
                  </a:tcPr>
                </a:tc>
                <a:tc>
                  <a:txBody>
                    <a:bodyPr/>
                    <a:lstStyle/>
                    <a:p>
                      <a:pPr algn="ctr"/>
                      <a:r>
                        <a:rPr lang="en-US" sz="2000" dirty="0">
                          <a:solidFill>
                            <a:schemeClr val="tx1"/>
                          </a:solidFill>
                        </a:rPr>
                        <a:t>0</a:t>
                      </a:r>
                    </a:p>
                  </a:txBody>
                  <a:tcP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11938264"/>
                  </a:ext>
                </a:extLst>
              </a:tr>
              <a:tr h="0">
                <a:tc>
                  <a:txBody>
                    <a:bodyPr/>
                    <a:lstStyle/>
                    <a:p>
                      <a:pPr algn="ctr"/>
                      <a:r>
                        <a:rPr lang="en-US" sz="2000" dirty="0">
                          <a:solidFill>
                            <a:schemeClr val="tx1"/>
                          </a:solidFill>
                        </a:rPr>
                        <a:t>Total</a:t>
                      </a:r>
                    </a:p>
                  </a:txBody>
                  <a:tcPr>
                    <a:noFill/>
                  </a:tcPr>
                </a:tc>
                <a:tc>
                  <a:txBody>
                    <a:bodyPr/>
                    <a:lstStyle/>
                    <a:p>
                      <a:pPr algn="ctr"/>
                      <a:r>
                        <a:rPr lang="en-US" sz="2000" b="1" i="0" u="none" strike="noStrike" kern="1200" baseline="0" dirty="0">
                          <a:solidFill>
                            <a:schemeClr val="tx1"/>
                          </a:solidFill>
                          <a:latin typeface="+mn-lt"/>
                          <a:ea typeface="+mn-ea"/>
                          <a:cs typeface="+mn-cs"/>
                        </a:rPr>
                        <a:t>$102,815,697</a:t>
                      </a:r>
                      <a:endParaRPr lang="en-US" sz="2000" b="0" i="0" u="none" strike="noStrike" kern="1200" baseline="0" dirty="0">
                        <a:solidFill>
                          <a:schemeClr val="tx1"/>
                        </a:solidFill>
                        <a:latin typeface="+mn-lt"/>
                        <a:ea typeface="+mn-ea"/>
                        <a:cs typeface="+mn-cs"/>
                      </a:endParaRPr>
                    </a:p>
                  </a:txBody>
                  <a:tcPr>
                    <a:noFill/>
                  </a:tcPr>
                </a:tc>
                <a:tc>
                  <a:txBody>
                    <a:bodyPr/>
                    <a:lstStyle/>
                    <a:p>
                      <a:pPr algn="ctr"/>
                      <a:r>
                        <a:rPr lang="en-US" sz="2000" b="1" i="0" u="none" strike="noStrike" kern="1200" baseline="0" dirty="0">
                          <a:solidFill>
                            <a:schemeClr val="tx1"/>
                          </a:solidFill>
                          <a:latin typeface="+mn-lt"/>
                          <a:ea typeface="+mn-ea"/>
                          <a:cs typeface="+mn-cs"/>
                        </a:rPr>
                        <a:t>$109,795,813</a:t>
                      </a:r>
                      <a:endParaRPr lang="en-US" sz="1800" b="0" i="0" u="none" strike="noStrike" kern="1200" baseline="0" dirty="0">
                        <a:solidFill>
                          <a:schemeClr val="dk1"/>
                        </a:solidFill>
                        <a:latin typeface="+mn-lt"/>
                        <a:ea typeface="+mn-ea"/>
                        <a:cs typeface="+mn-cs"/>
                      </a:endParaRPr>
                    </a:p>
                  </a:txBody>
                  <a:tcPr>
                    <a:noFill/>
                  </a:tcPr>
                </a:tc>
                <a:tc>
                  <a:txBody>
                    <a:bodyPr/>
                    <a:lstStyle/>
                    <a:p>
                      <a:pPr algn="ctr"/>
                      <a:r>
                        <a:rPr lang="en-US" sz="2000" b="1" dirty="0">
                          <a:solidFill>
                            <a:schemeClr val="tx1"/>
                          </a:solidFill>
                        </a:rPr>
                        <a:t>$6,980,116</a:t>
                      </a:r>
                    </a:p>
                  </a:txBody>
                  <a:tcPr>
                    <a:noFill/>
                  </a:tcPr>
                </a:tc>
                <a:extLst>
                  <a:ext uri="{0D108BD9-81ED-4DB2-BD59-A6C34878D82A}">
                    <a16:rowId xmlns:a16="http://schemas.microsoft.com/office/drawing/2014/main" val="1568582756"/>
                  </a:ext>
                </a:extLst>
              </a:tr>
            </a:tbl>
          </a:graphicData>
        </a:graphic>
      </p:graphicFrame>
      <p:sp>
        <p:nvSpPr>
          <p:cNvPr id="3" name="Rectangle 2">
            <a:extLst>
              <a:ext uri="{FF2B5EF4-FFF2-40B4-BE49-F238E27FC236}">
                <a16:creationId xmlns:a16="http://schemas.microsoft.com/office/drawing/2014/main" id="{D005F012-1901-488A-9F02-A9912FDF45AB}"/>
              </a:ext>
            </a:extLst>
          </p:cNvPr>
          <p:cNvSpPr/>
          <p:nvPr/>
        </p:nvSpPr>
        <p:spPr>
          <a:xfrm>
            <a:off x="6858000" y="4171950"/>
            <a:ext cx="1676400" cy="38835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67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45374"/>
            <a:ext cx="7772400" cy="488126"/>
          </a:xfrm>
        </p:spPr>
        <p:txBody>
          <a:bodyPr>
            <a:normAutofit/>
          </a:bodyPr>
          <a:lstStyle/>
          <a:p>
            <a:r>
              <a:rPr lang="en-US" sz="2200" b="1" dirty="0">
                <a:latin typeface="Arial" panose="020B0604020202020204" pitchFamily="34" charset="0"/>
                <a:cs typeface="Arial" panose="020B0604020202020204" pitchFamily="34" charset="0"/>
              </a:rPr>
              <a:t>What has changed in the last year?</a:t>
            </a:r>
          </a:p>
        </p:txBody>
      </p:sp>
      <p:sp>
        <p:nvSpPr>
          <p:cNvPr id="3" name="Subtitle 2"/>
          <p:cNvSpPr>
            <a:spLocks noGrp="1"/>
          </p:cNvSpPr>
          <p:nvPr>
            <p:ph type="subTitle" idx="1"/>
          </p:nvPr>
        </p:nvSpPr>
        <p:spPr>
          <a:xfrm>
            <a:off x="609600" y="1733610"/>
            <a:ext cx="8229600" cy="2590740"/>
          </a:xfrm>
        </p:spPr>
        <p:txBody>
          <a:bodyPr>
            <a:normAutofit/>
          </a:bodyPr>
          <a:lstStyle/>
          <a:p>
            <a:pPr marL="285750" indent="-285750" algn="l">
              <a:buFont typeface="Arial" panose="020B0604020202020204" pitchFamily="34" charset="0"/>
              <a:buChar char="•"/>
            </a:pPr>
            <a:r>
              <a:rPr lang="en-US" dirty="0"/>
              <a:t>Building Design? NO</a:t>
            </a:r>
          </a:p>
          <a:p>
            <a:pPr algn="l"/>
            <a:endParaRPr lang="en-US" dirty="0"/>
          </a:p>
          <a:p>
            <a:pPr marL="285750" indent="-285750" algn="l">
              <a:buFont typeface="Arial" panose="020B0604020202020204" pitchFamily="34" charset="0"/>
              <a:buChar char="•"/>
            </a:pPr>
            <a:r>
              <a:rPr lang="en-US" dirty="0"/>
              <a:t>Economy? YES </a:t>
            </a:r>
          </a:p>
          <a:p>
            <a:pPr marL="742950" lvl="1" indent="-285750" algn="l">
              <a:buFont typeface="Arial" panose="020B0604020202020204" pitchFamily="34" charset="0"/>
              <a:buChar char="•"/>
            </a:pPr>
            <a:r>
              <a:rPr lang="en-US" dirty="0"/>
              <a:t>Inflation * Supply Chain * Workforce Challenges</a:t>
            </a:r>
          </a:p>
        </p:txBody>
      </p:sp>
      <p:sp>
        <p:nvSpPr>
          <p:cNvPr id="4" name="Slide Number Placeholder 3"/>
          <p:cNvSpPr>
            <a:spLocks noGrp="1"/>
          </p:cNvSpPr>
          <p:nvPr>
            <p:ph type="sldNum" sz="quarter" idx="12"/>
          </p:nvPr>
        </p:nvSpPr>
        <p:spPr/>
        <p:txBody>
          <a:bodyPr/>
          <a:lstStyle/>
          <a:p>
            <a:fld id="{18362CF7-34D8-4635-A9AE-FBAFA8966551}" type="slidenum">
              <a:rPr lang="en-US" smtClean="0"/>
              <a:t>5</a:t>
            </a:fld>
            <a:endParaRPr lang="en-US" dirty="0"/>
          </a:p>
        </p:txBody>
      </p:sp>
      <p:sp>
        <p:nvSpPr>
          <p:cNvPr id="5" name="Subtitle 2"/>
          <p:cNvSpPr txBox="1">
            <a:spLocks/>
          </p:cNvSpPr>
          <p:nvPr/>
        </p:nvSpPr>
        <p:spPr>
          <a:xfrm>
            <a:off x="381000" y="4171950"/>
            <a:ext cx="8305800" cy="4000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800" i="1" dirty="0"/>
          </a:p>
        </p:txBody>
      </p:sp>
      <p:sp>
        <p:nvSpPr>
          <p:cNvPr id="6" name="TextBox 5"/>
          <p:cNvSpPr txBox="1"/>
          <p:nvPr/>
        </p:nvSpPr>
        <p:spPr>
          <a:xfrm>
            <a:off x="3581400" y="445264"/>
            <a:ext cx="5105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ARTICLE 5: Middle School Building Project</a:t>
            </a:r>
          </a:p>
        </p:txBody>
      </p:sp>
    </p:spTree>
    <p:extLst>
      <p:ext uri="{BB962C8B-B14F-4D97-AF65-F5344CB8AC3E}">
        <p14:creationId xmlns:p14="http://schemas.microsoft.com/office/powerpoint/2010/main" val="153479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45374"/>
            <a:ext cx="7772400" cy="488126"/>
          </a:xfrm>
        </p:spPr>
        <p:txBody>
          <a:bodyPr>
            <a:normAutofit/>
          </a:bodyPr>
          <a:lstStyle/>
          <a:p>
            <a:r>
              <a:rPr lang="en-US" sz="2200" b="1" dirty="0">
                <a:latin typeface="Arial" panose="020B0604020202020204" pitchFamily="34" charset="0"/>
                <a:cs typeface="Arial" panose="020B0604020202020204" pitchFamily="34" charset="0"/>
              </a:rPr>
              <a:t>Budget Deficits in Other Public School Projects</a:t>
            </a:r>
          </a:p>
        </p:txBody>
      </p:sp>
      <p:sp>
        <p:nvSpPr>
          <p:cNvPr id="4" name="Slide Number Placeholder 3"/>
          <p:cNvSpPr>
            <a:spLocks noGrp="1"/>
          </p:cNvSpPr>
          <p:nvPr>
            <p:ph type="sldNum" sz="quarter" idx="12"/>
          </p:nvPr>
        </p:nvSpPr>
        <p:spPr/>
        <p:txBody>
          <a:bodyPr/>
          <a:lstStyle/>
          <a:p>
            <a:fld id="{18362CF7-34D8-4635-A9AE-FBAFA8966551}" type="slidenum">
              <a:rPr lang="en-US" smtClean="0"/>
              <a:t>6</a:t>
            </a:fld>
            <a:endParaRPr lang="en-US" dirty="0"/>
          </a:p>
        </p:txBody>
      </p:sp>
      <p:sp>
        <p:nvSpPr>
          <p:cNvPr id="5" name="Subtitle 2"/>
          <p:cNvSpPr txBox="1">
            <a:spLocks/>
          </p:cNvSpPr>
          <p:nvPr/>
        </p:nvSpPr>
        <p:spPr>
          <a:xfrm>
            <a:off x="381000" y="4171950"/>
            <a:ext cx="8305800" cy="4000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800" i="1" dirty="0"/>
          </a:p>
        </p:txBody>
      </p:sp>
      <p:sp>
        <p:nvSpPr>
          <p:cNvPr id="6" name="TextBox 5"/>
          <p:cNvSpPr txBox="1"/>
          <p:nvPr/>
        </p:nvSpPr>
        <p:spPr>
          <a:xfrm>
            <a:off x="3581400" y="445264"/>
            <a:ext cx="5105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ARTICLE 5: Middle School Building Project</a:t>
            </a:r>
          </a:p>
        </p:txBody>
      </p:sp>
      <p:graphicFrame>
        <p:nvGraphicFramePr>
          <p:cNvPr id="9" name="Table 8">
            <a:extLst>
              <a:ext uri="{FF2B5EF4-FFF2-40B4-BE49-F238E27FC236}">
                <a16:creationId xmlns:a16="http://schemas.microsoft.com/office/drawing/2014/main" id="{A8F63EE4-4F43-4E8E-8E59-80A7E296052B}"/>
              </a:ext>
            </a:extLst>
          </p:cNvPr>
          <p:cNvGraphicFramePr>
            <a:graphicFrameLocks noGrp="1"/>
          </p:cNvGraphicFramePr>
          <p:nvPr>
            <p:extLst>
              <p:ext uri="{D42A27DB-BD31-4B8C-83A1-F6EECF244321}">
                <p14:modId xmlns:p14="http://schemas.microsoft.com/office/powerpoint/2010/main" val="800817898"/>
              </p:ext>
            </p:extLst>
          </p:nvPr>
        </p:nvGraphicFramePr>
        <p:xfrm>
          <a:off x="419100" y="1299460"/>
          <a:ext cx="8305800" cy="3169920"/>
        </p:xfrm>
        <a:graphic>
          <a:graphicData uri="http://schemas.openxmlformats.org/drawingml/2006/table">
            <a:tbl>
              <a:tblPr firstRow="1" bandRow="1">
                <a:tableStyleId>{5C22544A-7EE6-4342-B048-85BDC9FD1C3A}</a:tableStyleId>
              </a:tblPr>
              <a:tblGrid>
                <a:gridCol w="1790700">
                  <a:extLst>
                    <a:ext uri="{9D8B030D-6E8A-4147-A177-3AD203B41FA5}">
                      <a16:colId xmlns:a16="http://schemas.microsoft.com/office/drawing/2014/main" val="1920517105"/>
                    </a:ext>
                  </a:extLst>
                </a:gridCol>
                <a:gridCol w="1295400">
                  <a:extLst>
                    <a:ext uri="{9D8B030D-6E8A-4147-A177-3AD203B41FA5}">
                      <a16:colId xmlns:a16="http://schemas.microsoft.com/office/drawing/2014/main" val="2802976622"/>
                    </a:ext>
                  </a:extLst>
                </a:gridCol>
                <a:gridCol w="1295400">
                  <a:extLst>
                    <a:ext uri="{9D8B030D-6E8A-4147-A177-3AD203B41FA5}">
                      <a16:colId xmlns:a16="http://schemas.microsoft.com/office/drawing/2014/main" val="3528912972"/>
                    </a:ext>
                  </a:extLst>
                </a:gridCol>
                <a:gridCol w="1600200">
                  <a:extLst>
                    <a:ext uri="{9D8B030D-6E8A-4147-A177-3AD203B41FA5}">
                      <a16:colId xmlns:a16="http://schemas.microsoft.com/office/drawing/2014/main" val="1213776395"/>
                    </a:ext>
                  </a:extLst>
                </a:gridCol>
                <a:gridCol w="1524000">
                  <a:extLst>
                    <a:ext uri="{9D8B030D-6E8A-4147-A177-3AD203B41FA5}">
                      <a16:colId xmlns:a16="http://schemas.microsoft.com/office/drawing/2014/main" val="3441372336"/>
                    </a:ext>
                  </a:extLst>
                </a:gridCol>
                <a:gridCol w="800100">
                  <a:extLst>
                    <a:ext uri="{9D8B030D-6E8A-4147-A177-3AD203B41FA5}">
                      <a16:colId xmlns:a16="http://schemas.microsoft.com/office/drawing/2014/main" val="1139993265"/>
                    </a:ext>
                  </a:extLst>
                </a:gridCol>
              </a:tblGrid>
              <a:tr h="3638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tx1"/>
                          </a:solidFill>
                          <a:latin typeface="Arial" panose="020B0604020202020204" pitchFamily="34" charset="0"/>
                          <a:ea typeface="+mn-ea"/>
                          <a:cs typeface="Arial" panose="020B0604020202020204" pitchFamily="34" charset="0"/>
                        </a:rPr>
                        <a:t>District</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Type</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Budget</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Bid /</a:t>
                      </a:r>
                      <a:r>
                        <a:rPr lang="en-US" sz="2000" b="0" dirty="0" err="1">
                          <a:solidFill>
                            <a:schemeClr val="tx1"/>
                          </a:solidFill>
                          <a:latin typeface="Arial" panose="020B0604020202020204" pitchFamily="34" charset="0"/>
                          <a:cs typeface="Arial" panose="020B0604020202020204" pitchFamily="34" charset="0"/>
                        </a:rPr>
                        <a:t>Estim</a:t>
                      </a:r>
                      <a:r>
                        <a:rPr lang="en-US" sz="2000" b="0" dirty="0">
                          <a:solidFill>
                            <a:schemeClr val="tx1"/>
                          </a:solidFill>
                          <a:latin typeface="Arial" panose="020B0604020202020204" pitchFamily="34" charset="0"/>
                          <a:cs typeface="Arial" panose="020B0604020202020204" pitchFamily="34" charset="0"/>
                        </a:rPr>
                        <a:t>.</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 Over</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Pass</a:t>
                      </a:r>
                    </a:p>
                  </a:txBody>
                  <a:tcPr>
                    <a:noFill/>
                  </a:tcPr>
                </a:tc>
                <a:extLst>
                  <a:ext uri="{0D108BD9-81ED-4DB2-BD59-A6C34878D82A}">
                    <a16:rowId xmlns:a16="http://schemas.microsoft.com/office/drawing/2014/main" val="2731029228"/>
                  </a:ext>
                </a:extLst>
              </a:tr>
              <a:tr h="316043">
                <a:tc>
                  <a:txBody>
                    <a:bodyPr/>
                    <a:lstStyle/>
                    <a:p>
                      <a:pPr algn="ctr"/>
                      <a:r>
                        <a:rPr lang="en-US" sz="2000" b="0" dirty="0">
                          <a:solidFill>
                            <a:schemeClr val="tx1"/>
                          </a:solidFill>
                          <a:latin typeface="Arial" panose="020B0604020202020204" pitchFamily="34" charset="0"/>
                          <a:cs typeface="Arial" panose="020B0604020202020204" pitchFamily="34" charset="0"/>
                        </a:rPr>
                        <a:t>Andover</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Elem</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tx1"/>
                          </a:solidFill>
                          <a:latin typeface="Arial" panose="020B0604020202020204" pitchFamily="34" charset="0"/>
                          <a:ea typeface="+mn-ea"/>
                          <a:cs typeface="Arial" panose="020B0604020202020204" pitchFamily="34" charset="0"/>
                        </a:rPr>
                        <a:t>$119.2M</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tx1"/>
                          </a:solidFill>
                          <a:latin typeface="Arial" panose="020B0604020202020204" pitchFamily="34" charset="0"/>
                          <a:ea typeface="+mn-ea"/>
                          <a:cs typeface="Arial" panose="020B0604020202020204" pitchFamily="34" charset="0"/>
                        </a:rPr>
                        <a:t>$136.3M</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tx1"/>
                          </a:solidFill>
                          <a:latin typeface="Arial" panose="020B0604020202020204" pitchFamily="34" charset="0"/>
                          <a:ea typeface="+mn-ea"/>
                          <a:cs typeface="Arial" panose="020B0604020202020204" pitchFamily="34" charset="0"/>
                        </a:rPr>
                        <a:t>+14.3%</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tx1"/>
                          </a:solidFill>
                          <a:latin typeface="Arial" panose="020B0604020202020204" pitchFamily="34" charset="0"/>
                          <a:ea typeface="+mn-ea"/>
                          <a:cs typeface="Arial" panose="020B0604020202020204" pitchFamily="34" charset="0"/>
                        </a:rPr>
                        <a:t>Yes</a:t>
                      </a:r>
                    </a:p>
                  </a:txBody>
                  <a:tcPr>
                    <a:noFill/>
                  </a:tcPr>
                </a:tc>
                <a:extLst>
                  <a:ext uri="{0D108BD9-81ED-4DB2-BD59-A6C34878D82A}">
                    <a16:rowId xmlns:a16="http://schemas.microsoft.com/office/drawing/2014/main" val="1165198240"/>
                  </a:ext>
                </a:extLst>
              </a:tr>
              <a:tr h="316043">
                <a:tc>
                  <a:txBody>
                    <a:bodyPr/>
                    <a:lstStyle/>
                    <a:p>
                      <a:pPr algn="ctr"/>
                      <a:r>
                        <a:rPr lang="en-US" sz="2000" b="0" dirty="0">
                          <a:solidFill>
                            <a:schemeClr val="tx1"/>
                          </a:solidFill>
                          <a:latin typeface="Arial" panose="020B0604020202020204" pitchFamily="34" charset="0"/>
                          <a:cs typeface="Arial" panose="020B0604020202020204" pitchFamily="34" charset="0"/>
                        </a:rPr>
                        <a:t>Groton</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Elem</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$61.0M</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$70.5</a:t>
                      </a:r>
                    </a:p>
                  </a:txBody>
                  <a:tcPr>
                    <a:no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+15.6%</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Yes</a:t>
                      </a:r>
                    </a:p>
                  </a:txBody>
                  <a:tcPr>
                    <a:noFill/>
                  </a:tcPr>
                </a:tc>
                <a:extLst>
                  <a:ext uri="{0D108BD9-81ED-4DB2-BD59-A6C34878D82A}">
                    <a16:rowId xmlns:a16="http://schemas.microsoft.com/office/drawing/2014/main" val="1583423723"/>
                  </a:ext>
                </a:extLst>
              </a:tr>
              <a:tr h="316043">
                <a:tc>
                  <a:txBody>
                    <a:bodyPr/>
                    <a:lstStyle/>
                    <a:p>
                      <a:pPr algn="ctr"/>
                      <a:r>
                        <a:rPr lang="en-US" sz="2000" b="0" dirty="0">
                          <a:solidFill>
                            <a:schemeClr val="tx1"/>
                          </a:solidFill>
                          <a:latin typeface="Arial" panose="020B0604020202020204" pitchFamily="34" charset="0"/>
                          <a:cs typeface="Arial" panose="020B0604020202020204" pitchFamily="34" charset="0"/>
                        </a:rPr>
                        <a:t>Westwood</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Elem</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$70.0M</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$74.0M</a:t>
                      </a:r>
                    </a:p>
                  </a:txBody>
                  <a:tcPr>
                    <a:no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+5.7%</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Yes</a:t>
                      </a:r>
                    </a:p>
                  </a:txBody>
                  <a:tcPr>
                    <a:noFill/>
                  </a:tcPr>
                </a:tc>
                <a:extLst>
                  <a:ext uri="{0D108BD9-81ED-4DB2-BD59-A6C34878D82A}">
                    <a16:rowId xmlns:a16="http://schemas.microsoft.com/office/drawing/2014/main" val="2756312465"/>
                  </a:ext>
                </a:extLst>
              </a:tr>
              <a:tr h="316043">
                <a:tc>
                  <a:txBody>
                    <a:bodyPr/>
                    <a:lstStyle/>
                    <a:p>
                      <a:pPr algn="ctr"/>
                      <a:r>
                        <a:rPr lang="en-US" sz="2000" b="0" dirty="0">
                          <a:solidFill>
                            <a:schemeClr val="tx1"/>
                          </a:solidFill>
                          <a:latin typeface="Arial" panose="020B0604020202020204" pitchFamily="34" charset="0"/>
                          <a:cs typeface="Arial" panose="020B0604020202020204" pitchFamily="34" charset="0"/>
                        </a:rPr>
                        <a:t>Swampscott</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Elem</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$76.5M</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$79.7M</a:t>
                      </a:r>
                    </a:p>
                  </a:txBody>
                  <a:tcPr>
                    <a:no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+4.1%</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Yes</a:t>
                      </a:r>
                    </a:p>
                  </a:txBody>
                  <a:tcPr>
                    <a:noFill/>
                  </a:tcPr>
                </a:tc>
                <a:extLst>
                  <a:ext uri="{0D108BD9-81ED-4DB2-BD59-A6C34878D82A}">
                    <a16:rowId xmlns:a16="http://schemas.microsoft.com/office/drawing/2014/main" val="3280609747"/>
                  </a:ext>
                </a:extLst>
              </a:tr>
              <a:tr h="316043">
                <a:tc>
                  <a:txBody>
                    <a:bodyPr/>
                    <a:lstStyle/>
                    <a:p>
                      <a:pPr algn="ctr"/>
                      <a:r>
                        <a:rPr lang="en-US" sz="2000" b="0" dirty="0">
                          <a:solidFill>
                            <a:schemeClr val="tx1"/>
                          </a:solidFill>
                          <a:latin typeface="Arial" panose="020B0604020202020204" pitchFamily="34" charset="0"/>
                          <a:cs typeface="Arial" panose="020B0604020202020204" pitchFamily="34" charset="0"/>
                        </a:rPr>
                        <a:t>Somerset</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Middle</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$69.0M</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$79.0M</a:t>
                      </a:r>
                    </a:p>
                  </a:txBody>
                  <a:tcPr>
                    <a:no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+14.5%</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No</a:t>
                      </a:r>
                    </a:p>
                  </a:txBody>
                  <a:tcPr>
                    <a:noFill/>
                  </a:tcPr>
                </a:tc>
                <a:extLst>
                  <a:ext uri="{0D108BD9-81ED-4DB2-BD59-A6C34878D82A}">
                    <a16:rowId xmlns:a16="http://schemas.microsoft.com/office/drawing/2014/main" val="3475739678"/>
                  </a:ext>
                </a:extLst>
              </a:tr>
              <a:tr h="316043">
                <a:tc>
                  <a:txBody>
                    <a:bodyPr/>
                    <a:lstStyle/>
                    <a:p>
                      <a:pPr algn="ctr"/>
                      <a:r>
                        <a:rPr lang="en-US" sz="2000" b="0" dirty="0">
                          <a:solidFill>
                            <a:schemeClr val="tx1"/>
                          </a:solidFill>
                          <a:latin typeface="Arial" panose="020B0604020202020204" pitchFamily="34" charset="0"/>
                          <a:cs typeface="Arial" panose="020B0604020202020204" pitchFamily="34" charset="0"/>
                        </a:rPr>
                        <a:t>Nauset</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High</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$104.7M</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$134.4</a:t>
                      </a:r>
                    </a:p>
                  </a:txBody>
                  <a:tcPr>
                    <a:no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+28.4%</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Yes</a:t>
                      </a:r>
                    </a:p>
                  </a:txBody>
                  <a:tcPr>
                    <a:noFill/>
                  </a:tcPr>
                </a:tc>
                <a:extLst>
                  <a:ext uri="{0D108BD9-81ED-4DB2-BD59-A6C34878D82A}">
                    <a16:rowId xmlns:a16="http://schemas.microsoft.com/office/drawing/2014/main" val="57416239"/>
                  </a:ext>
                </a:extLst>
              </a:tr>
              <a:tr h="316043">
                <a:tc>
                  <a:txBody>
                    <a:bodyPr/>
                    <a:lstStyle/>
                    <a:p>
                      <a:pPr algn="ctr"/>
                      <a:r>
                        <a:rPr lang="en-US" sz="2000" b="0" dirty="0">
                          <a:solidFill>
                            <a:schemeClr val="tx1"/>
                          </a:solidFill>
                          <a:latin typeface="Arial" panose="020B0604020202020204" pitchFamily="34" charset="0"/>
                          <a:cs typeface="Arial" panose="020B0604020202020204" pitchFamily="34" charset="0"/>
                        </a:rPr>
                        <a:t>Stoneham</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High</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$189.6M</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$214.6M</a:t>
                      </a:r>
                    </a:p>
                  </a:txBody>
                  <a:tcPr>
                    <a:no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+13.1%</a:t>
                      </a:r>
                    </a:p>
                  </a:txBody>
                  <a:tcPr>
                    <a:no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Yes</a:t>
                      </a:r>
                    </a:p>
                  </a:txBody>
                  <a:tcPr>
                    <a:noFill/>
                  </a:tcPr>
                </a:tc>
                <a:extLst>
                  <a:ext uri="{0D108BD9-81ED-4DB2-BD59-A6C34878D82A}">
                    <a16:rowId xmlns:a16="http://schemas.microsoft.com/office/drawing/2014/main" val="1087136861"/>
                  </a:ext>
                </a:extLst>
              </a:tr>
            </a:tbl>
          </a:graphicData>
        </a:graphic>
      </p:graphicFrame>
    </p:spTree>
    <p:extLst>
      <p:ext uri="{BB962C8B-B14F-4D97-AF65-F5344CB8AC3E}">
        <p14:creationId xmlns:p14="http://schemas.microsoft.com/office/powerpoint/2010/main" val="214037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9462" y="895463"/>
            <a:ext cx="7505075" cy="3484944"/>
          </a:xfrm>
        </p:spPr>
        <p:txBody>
          <a:bodyPr>
            <a:normAutofit fontScale="62500" lnSpcReduction="20000"/>
          </a:bodyPr>
          <a:lstStyle/>
          <a:p>
            <a:r>
              <a:rPr lang="en-US" sz="3500" b="1" dirty="0">
                <a:latin typeface="Arial" panose="020B0604020202020204" pitchFamily="34" charset="0"/>
                <a:cs typeface="Arial" panose="020B0604020202020204" pitchFamily="34" charset="0"/>
              </a:rPr>
              <a:t>Concord Middle School Building Committee Priorities:</a:t>
            </a:r>
          </a:p>
          <a:p>
            <a:pPr marL="742950" lvl="1" indent="-285750" algn="l">
              <a:lnSpc>
                <a:spcPct val="160000"/>
              </a:lnSpc>
              <a:buFont typeface="Arial" panose="020B0604020202020204" pitchFamily="34" charset="0"/>
              <a:buChar char="•"/>
            </a:pPr>
            <a:r>
              <a:rPr lang="en-US" sz="3800" dirty="0"/>
              <a:t>Educational Plan Implementation</a:t>
            </a:r>
          </a:p>
          <a:p>
            <a:pPr marL="742950" lvl="1" indent="-285750" algn="l">
              <a:lnSpc>
                <a:spcPct val="160000"/>
              </a:lnSpc>
              <a:buFont typeface="Arial" panose="020B0604020202020204" pitchFamily="34" charset="0"/>
              <a:buChar char="•"/>
            </a:pPr>
            <a:r>
              <a:rPr lang="en-US" sz="3800" dirty="0"/>
              <a:t>Net-zero Ready Design</a:t>
            </a:r>
          </a:p>
          <a:p>
            <a:pPr marL="742950" lvl="1" indent="-285750" algn="l">
              <a:lnSpc>
                <a:spcPct val="160000"/>
              </a:lnSpc>
              <a:buFont typeface="Arial" panose="020B0604020202020204" pitchFamily="34" charset="0"/>
              <a:buChar char="•"/>
            </a:pPr>
            <a:r>
              <a:rPr lang="en-US" sz="3800" dirty="0"/>
              <a:t>Enlarged Gym+ Auditorium as shared educational and community spaces</a:t>
            </a:r>
          </a:p>
          <a:p>
            <a:pPr marL="742950" lvl="1" indent="-285750" algn="l">
              <a:lnSpc>
                <a:spcPct val="160000"/>
              </a:lnSpc>
              <a:buFont typeface="Arial" panose="020B0604020202020204" pitchFamily="34" charset="0"/>
              <a:buChar char="•"/>
            </a:pPr>
            <a:r>
              <a:rPr lang="en-US" sz="3800" dirty="0"/>
              <a:t>Durability and Maintenance</a:t>
            </a:r>
          </a:p>
        </p:txBody>
      </p:sp>
      <p:sp>
        <p:nvSpPr>
          <p:cNvPr id="4" name="Slide Number Placeholder 3"/>
          <p:cNvSpPr>
            <a:spLocks noGrp="1"/>
          </p:cNvSpPr>
          <p:nvPr>
            <p:ph type="sldNum" sz="quarter" idx="12"/>
          </p:nvPr>
        </p:nvSpPr>
        <p:spPr/>
        <p:txBody>
          <a:bodyPr/>
          <a:lstStyle/>
          <a:p>
            <a:fld id="{18362CF7-34D8-4635-A9AE-FBAFA8966551}" type="slidenum">
              <a:rPr lang="en-US" smtClean="0"/>
              <a:t>7</a:t>
            </a:fld>
            <a:endParaRPr lang="en-US" dirty="0"/>
          </a:p>
        </p:txBody>
      </p:sp>
      <p:sp>
        <p:nvSpPr>
          <p:cNvPr id="5" name="Subtitle 2"/>
          <p:cNvSpPr txBox="1">
            <a:spLocks/>
          </p:cNvSpPr>
          <p:nvPr/>
        </p:nvSpPr>
        <p:spPr>
          <a:xfrm>
            <a:off x="381000" y="4171950"/>
            <a:ext cx="8305800" cy="4000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800" i="1" dirty="0"/>
          </a:p>
        </p:txBody>
      </p:sp>
      <p:sp>
        <p:nvSpPr>
          <p:cNvPr id="6" name="TextBox 5"/>
          <p:cNvSpPr txBox="1"/>
          <p:nvPr/>
        </p:nvSpPr>
        <p:spPr>
          <a:xfrm>
            <a:off x="3581400" y="445264"/>
            <a:ext cx="5105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ARTICLE 5: Middle School Building Project</a:t>
            </a:r>
          </a:p>
        </p:txBody>
      </p:sp>
    </p:spTree>
    <p:extLst>
      <p:ext uri="{BB962C8B-B14F-4D97-AF65-F5344CB8AC3E}">
        <p14:creationId xmlns:p14="http://schemas.microsoft.com/office/powerpoint/2010/main" val="122026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8</a:t>
            </a:fld>
            <a:endParaRPr lang="en-US" dirty="0"/>
          </a:p>
        </p:txBody>
      </p:sp>
      <p:sp>
        <p:nvSpPr>
          <p:cNvPr id="5" name="Subtitle 2"/>
          <p:cNvSpPr txBox="1">
            <a:spLocks/>
          </p:cNvSpPr>
          <p:nvPr/>
        </p:nvSpPr>
        <p:spPr>
          <a:xfrm>
            <a:off x="381000" y="4171950"/>
            <a:ext cx="8305800" cy="4000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800" i="1" dirty="0"/>
          </a:p>
        </p:txBody>
      </p:sp>
      <p:sp>
        <p:nvSpPr>
          <p:cNvPr id="6" name="TextBox 5"/>
          <p:cNvSpPr txBox="1"/>
          <p:nvPr/>
        </p:nvSpPr>
        <p:spPr>
          <a:xfrm>
            <a:off x="3581400" y="445264"/>
            <a:ext cx="5105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ARTICLE 5: Middle School Building Project</a:t>
            </a:r>
          </a:p>
        </p:txBody>
      </p:sp>
      <p:sp>
        <p:nvSpPr>
          <p:cNvPr id="7" name="Subtitle 2">
            <a:extLst>
              <a:ext uri="{FF2B5EF4-FFF2-40B4-BE49-F238E27FC236}">
                <a16:creationId xmlns:a16="http://schemas.microsoft.com/office/drawing/2014/main" id="{BB906FB6-0FD3-43CE-803C-9AA285DEA964}"/>
              </a:ext>
            </a:extLst>
          </p:cNvPr>
          <p:cNvSpPr txBox="1">
            <a:spLocks/>
          </p:cNvSpPr>
          <p:nvPr/>
        </p:nvSpPr>
        <p:spPr>
          <a:xfrm>
            <a:off x="494675" y="853806"/>
            <a:ext cx="8229600" cy="25907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200" b="1" dirty="0">
                <a:latin typeface="Arial" panose="020B0604020202020204" pitchFamily="34" charset="0"/>
                <a:cs typeface="Arial" panose="020B0604020202020204" pitchFamily="34" charset="0"/>
              </a:rPr>
              <a:t>Concord Middle School Building Committee Value Engineering/Value Management :</a:t>
            </a:r>
          </a:p>
          <a:p>
            <a:pPr marL="742950" lvl="1" indent="-285750" algn="l">
              <a:lnSpc>
                <a:spcPct val="16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$6,184,098 </a:t>
            </a:r>
            <a:r>
              <a:rPr lang="en-US" sz="2400" dirty="0">
                <a:latin typeface="Arial" panose="020B0604020202020204" pitchFamily="34" charset="0"/>
                <a:cs typeface="Arial" panose="020B0604020202020204" pitchFamily="34" charset="0"/>
              </a:rPr>
              <a:t>in construction cost savings</a:t>
            </a:r>
          </a:p>
          <a:p>
            <a:pPr marL="742950" lvl="1" indent="-285750" algn="l">
              <a:lnSpc>
                <a:spcPct val="16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+80 items </a:t>
            </a:r>
            <a:r>
              <a:rPr lang="en-US" sz="2400" dirty="0">
                <a:latin typeface="Arial" panose="020B0604020202020204" pitchFamily="34" charset="0"/>
                <a:cs typeface="Arial" panose="020B0604020202020204" pitchFamily="34" charset="0"/>
              </a:rPr>
              <a:t>considered over 24 hours of deliberations and CMSBC meetings</a:t>
            </a:r>
          </a:p>
        </p:txBody>
      </p:sp>
    </p:spTree>
    <p:extLst>
      <p:ext uri="{BB962C8B-B14F-4D97-AF65-F5344CB8AC3E}">
        <p14:creationId xmlns:p14="http://schemas.microsoft.com/office/powerpoint/2010/main" val="372801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825" y="845374"/>
            <a:ext cx="7126575" cy="488126"/>
          </a:xfrm>
        </p:spPr>
        <p:txBody>
          <a:bodyPr numCol="1">
            <a:noAutofit/>
          </a:bodyPr>
          <a:lstStyle/>
          <a:p>
            <a:r>
              <a:rPr lang="en-US" sz="2200" b="1" dirty="0">
                <a:latin typeface="Arial" panose="020B0604020202020204" pitchFamily="34" charset="0"/>
                <a:cs typeface="Arial" panose="020B0604020202020204" pitchFamily="34" charset="0"/>
              </a:rPr>
              <a:t>Impact of “YES” Vote</a:t>
            </a:r>
          </a:p>
        </p:txBody>
      </p:sp>
      <p:sp>
        <p:nvSpPr>
          <p:cNvPr id="3" name="Subtitle 2"/>
          <p:cNvSpPr>
            <a:spLocks noGrp="1"/>
          </p:cNvSpPr>
          <p:nvPr>
            <p:ph type="subTitle" idx="1"/>
          </p:nvPr>
        </p:nvSpPr>
        <p:spPr>
          <a:xfrm>
            <a:off x="609600" y="1334437"/>
            <a:ext cx="8001000" cy="3268802"/>
          </a:xfrm>
        </p:spPr>
        <p:txBody>
          <a:bodyPr>
            <a:noAutofit/>
          </a:bodyPr>
          <a:lstStyle/>
          <a:p>
            <a:pPr marL="342900" indent="-342900" algn="l">
              <a:lnSpc>
                <a:spcPct val="120000"/>
              </a:lnSpc>
              <a:buFont typeface="Arial" panose="020B0604020202020204" pitchFamily="34" charset="0"/>
              <a:buChar char="•"/>
            </a:pPr>
            <a:r>
              <a:rPr lang="en-US" sz="2400" dirty="0"/>
              <a:t>Project goes out to Bid (March 2023)</a:t>
            </a:r>
          </a:p>
          <a:p>
            <a:pPr marL="342900" indent="-342900" algn="l">
              <a:lnSpc>
                <a:spcPct val="120000"/>
              </a:lnSpc>
              <a:buFont typeface="Arial" panose="020B0604020202020204" pitchFamily="34" charset="0"/>
              <a:buChar char="•"/>
            </a:pPr>
            <a:r>
              <a:rPr lang="en-US" sz="2400" dirty="0"/>
              <a:t>Construction Begins (April 2023)</a:t>
            </a:r>
          </a:p>
          <a:p>
            <a:pPr marL="342900" indent="-342900" algn="l">
              <a:lnSpc>
                <a:spcPct val="120000"/>
              </a:lnSpc>
              <a:buFont typeface="Arial" panose="020B0604020202020204" pitchFamily="34" charset="0"/>
              <a:buChar char="•"/>
            </a:pPr>
            <a:r>
              <a:rPr lang="en-US" sz="2400" dirty="0"/>
              <a:t>School Opens (Feb 2025)</a:t>
            </a:r>
          </a:p>
          <a:p>
            <a:pPr marL="342900" indent="-342900" algn="l">
              <a:lnSpc>
                <a:spcPct val="120000"/>
              </a:lnSpc>
              <a:buFont typeface="Arial" panose="020B0604020202020204" pitchFamily="34" charset="0"/>
              <a:buChar char="•"/>
            </a:pPr>
            <a:r>
              <a:rPr lang="en-US" sz="2400" dirty="0"/>
              <a:t>Demo Sanborn + Field Completion (Sept 2026)</a:t>
            </a:r>
          </a:p>
        </p:txBody>
      </p:sp>
      <p:sp>
        <p:nvSpPr>
          <p:cNvPr id="4" name="Slide Number Placeholder 3"/>
          <p:cNvSpPr>
            <a:spLocks noGrp="1"/>
          </p:cNvSpPr>
          <p:nvPr>
            <p:ph type="sldNum" sz="quarter" idx="12"/>
          </p:nvPr>
        </p:nvSpPr>
        <p:spPr/>
        <p:txBody>
          <a:bodyPr/>
          <a:lstStyle/>
          <a:p>
            <a:fld id="{18362CF7-34D8-4635-A9AE-FBAFA8966551}" type="slidenum">
              <a:rPr lang="en-US" smtClean="0"/>
              <a:t>9</a:t>
            </a:fld>
            <a:endParaRPr lang="en-US" dirty="0"/>
          </a:p>
        </p:txBody>
      </p:sp>
      <p:sp>
        <p:nvSpPr>
          <p:cNvPr id="5" name="Subtitle 2"/>
          <p:cNvSpPr txBox="1">
            <a:spLocks/>
          </p:cNvSpPr>
          <p:nvPr/>
        </p:nvSpPr>
        <p:spPr>
          <a:xfrm>
            <a:off x="381000" y="4171950"/>
            <a:ext cx="8305800" cy="4000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800" i="1" dirty="0"/>
          </a:p>
        </p:txBody>
      </p:sp>
      <p:sp>
        <p:nvSpPr>
          <p:cNvPr id="6" name="TextBox 5"/>
          <p:cNvSpPr txBox="1"/>
          <p:nvPr/>
        </p:nvSpPr>
        <p:spPr>
          <a:xfrm>
            <a:off x="3581400" y="445264"/>
            <a:ext cx="5105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ARTICLE 5: Middle School Building Project</a:t>
            </a:r>
          </a:p>
        </p:txBody>
      </p:sp>
    </p:spTree>
    <p:extLst>
      <p:ext uri="{BB962C8B-B14F-4D97-AF65-F5344CB8AC3E}">
        <p14:creationId xmlns:p14="http://schemas.microsoft.com/office/powerpoint/2010/main" val="2884443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Electronic Presentation Guidelines 2019</Template>
  <TotalTime>5388</TotalTime>
  <Words>735</Words>
  <Application>Microsoft Office PowerPoint</Application>
  <PresentationFormat>On-screen Show (16:9)</PresentationFormat>
  <Paragraphs>189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Narrow</vt:lpstr>
      <vt:lpstr>Calibri</vt:lpstr>
      <vt:lpstr>Office Theme</vt:lpstr>
      <vt:lpstr>ARTICLE 5. Middle School Building Project</vt:lpstr>
      <vt:lpstr>PowerPoint Presentation</vt:lpstr>
      <vt:lpstr>A Year in Review: Costs</vt:lpstr>
      <vt:lpstr>Breakdown of Additional Funding Request</vt:lpstr>
      <vt:lpstr>What has changed in the last year?</vt:lpstr>
      <vt:lpstr>Budget Deficits in Other Public School Projects</vt:lpstr>
      <vt:lpstr>PowerPoint Presentation</vt:lpstr>
      <vt:lpstr>PowerPoint Presentation</vt:lpstr>
      <vt:lpstr>Impact of “YES” Vote</vt:lpstr>
      <vt:lpstr>PowerPoint Presentation</vt:lpstr>
      <vt:lpstr>Preliminary Tax Impact Analysis: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Presentation Guidelines</dc:title>
  <dc:creator>Carmin Reiss</dc:creator>
  <cp:lastModifiedBy>Donna McIntosh</cp:lastModifiedBy>
  <cp:revision>114</cp:revision>
  <cp:lastPrinted>2022-11-17T18:37:30Z</cp:lastPrinted>
  <dcterms:created xsi:type="dcterms:W3CDTF">2018-11-06T01:42:37Z</dcterms:created>
  <dcterms:modified xsi:type="dcterms:W3CDTF">2023-01-16T18:57:29Z</dcterms:modified>
</cp:coreProperties>
</file>