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61" r:id="rId2"/>
    <p:sldId id="290" r:id="rId3"/>
    <p:sldId id="262" r:id="rId4"/>
    <p:sldId id="263" r:id="rId5"/>
    <p:sldId id="265" r:id="rId6"/>
    <p:sldId id="266" r:id="rId7"/>
    <p:sldId id="268" r:id="rId8"/>
    <p:sldId id="269" r:id="rId9"/>
    <p:sldId id="270" r:id="rId10"/>
    <p:sldId id="293" r:id="rId11"/>
    <p:sldId id="271" r:id="rId12"/>
    <p:sldId id="272" r:id="rId13"/>
    <p:sldId id="274" r:id="rId14"/>
    <p:sldId id="292" r:id="rId15"/>
    <p:sldId id="289" r:id="rId16"/>
    <p:sldId id="276" r:id="rId17"/>
    <p:sldId id="295" r:id="rId18"/>
    <p:sldId id="296" r:id="rId19"/>
    <p:sldId id="264" r:id="rId20"/>
    <p:sldId id="294" r:id="rId21"/>
    <p:sldId id="297" r:id="rId22"/>
    <p:sldId id="277" r:id="rId23"/>
    <p:sldId id="278" r:id="rId24"/>
    <p:sldId id="279" r:id="rId25"/>
    <p:sldId id="280" r:id="rId26"/>
    <p:sldId id="281" r:id="rId27"/>
    <p:sldId id="282" r:id="rId28"/>
    <p:sldId id="284" r:id="rId29"/>
    <p:sldId id="283" r:id="rId30"/>
    <p:sldId id="285" r:id="rId31"/>
    <p:sldId id="286" r:id="rId32"/>
    <p:sldId id="291" r:id="rId33"/>
    <p:sldId id="28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40A22-D33D-46A2-868B-418AB749D0B1}" v="11" dt="2023-02-28T20:18:12.619"/>
    <p1510:client id="{8B6C5768-147B-4819-80BE-52E627F07D54}" v="45" dt="2023-02-28T20:18:18.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87" autoAdjust="0"/>
  </p:normalViewPr>
  <p:slideViewPr>
    <p:cSldViewPr snapToGrid="0">
      <p:cViewPr>
        <p:scale>
          <a:sx n="104" d="100"/>
          <a:sy n="104" d="100"/>
        </p:scale>
        <p:origin x="106" y="1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ade, Nikki" userId="30ee481d-52d9-4189-ab11-c38ebf0c7bdc" providerId="ADAL" clId="{23E66A05-103C-4BFF-8E75-CCE5DF7378FC}"/>
    <pc:docChg chg="undo custSel modSld">
      <pc:chgData name="Andrade, Nikki" userId="30ee481d-52d9-4189-ab11-c38ebf0c7bdc" providerId="ADAL" clId="{23E66A05-103C-4BFF-8E75-CCE5DF7378FC}" dt="2023-02-21T16:28:20.250" v="608" actId="20577"/>
      <pc:docMkLst>
        <pc:docMk/>
      </pc:docMkLst>
      <pc:sldChg chg="modSp mod">
        <pc:chgData name="Andrade, Nikki" userId="30ee481d-52d9-4189-ab11-c38ebf0c7bdc" providerId="ADAL" clId="{23E66A05-103C-4BFF-8E75-CCE5DF7378FC}" dt="2023-02-21T14:13:41.538" v="34" actId="20577"/>
        <pc:sldMkLst>
          <pc:docMk/>
          <pc:sldMk cId="1020309766" sldId="261"/>
        </pc:sldMkLst>
        <pc:spChg chg="mod">
          <ac:chgData name="Andrade, Nikki" userId="30ee481d-52d9-4189-ab11-c38ebf0c7bdc" providerId="ADAL" clId="{23E66A05-103C-4BFF-8E75-CCE5DF7378FC}" dt="2023-02-21T14:13:41.538" v="34" actId="20577"/>
          <ac:spMkLst>
            <pc:docMk/>
            <pc:sldMk cId="1020309766" sldId="261"/>
            <ac:spMk id="6" creationId="{91A7C3FC-6D8D-F543-5474-26800EFBDB4D}"/>
          </ac:spMkLst>
        </pc:spChg>
      </pc:sldChg>
      <pc:sldChg chg="modNotesTx">
        <pc:chgData name="Andrade, Nikki" userId="30ee481d-52d9-4189-ab11-c38ebf0c7bdc" providerId="ADAL" clId="{23E66A05-103C-4BFF-8E75-CCE5DF7378FC}" dt="2023-02-21T14:15:49.767" v="46" actId="20577"/>
        <pc:sldMkLst>
          <pc:docMk/>
          <pc:sldMk cId="2258707689" sldId="276"/>
        </pc:sldMkLst>
      </pc:sldChg>
      <pc:sldChg chg="modSp mod modNotesTx">
        <pc:chgData name="Andrade, Nikki" userId="30ee481d-52d9-4189-ab11-c38ebf0c7bdc" providerId="ADAL" clId="{23E66A05-103C-4BFF-8E75-CCE5DF7378FC}" dt="2023-02-21T14:59:54.478" v="569" actId="6549"/>
        <pc:sldMkLst>
          <pc:docMk/>
          <pc:sldMk cId="3396054770" sldId="293"/>
        </pc:sldMkLst>
        <pc:spChg chg="mod">
          <ac:chgData name="Andrade, Nikki" userId="30ee481d-52d9-4189-ab11-c38ebf0c7bdc" providerId="ADAL" clId="{23E66A05-103C-4BFF-8E75-CCE5DF7378FC}" dt="2023-02-21T14:57:10.545" v="529" actId="6549"/>
          <ac:spMkLst>
            <pc:docMk/>
            <pc:sldMk cId="3396054770" sldId="293"/>
            <ac:spMk id="6" creationId="{2FA86B70-7E11-6E8B-DABA-550242A22469}"/>
          </ac:spMkLst>
        </pc:spChg>
      </pc:sldChg>
      <pc:sldChg chg="addSp delSp modSp mod modNotesTx">
        <pc:chgData name="Andrade, Nikki" userId="30ee481d-52d9-4189-ab11-c38ebf0c7bdc" providerId="ADAL" clId="{23E66A05-103C-4BFF-8E75-CCE5DF7378FC}" dt="2023-02-21T14:51:11.749" v="387" actId="20577"/>
        <pc:sldMkLst>
          <pc:docMk/>
          <pc:sldMk cId="3269786145" sldId="295"/>
        </pc:sldMkLst>
        <pc:graphicFrameChg chg="add del mod modGraphic">
          <ac:chgData name="Andrade, Nikki" userId="30ee481d-52d9-4189-ab11-c38ebf0c7bdc" providerId="ADAL" clId="{23E66A05-103C-4BFF-8E75-CCE5DF7378FC}" dt="2023-02-21T14:50:54.479" v="377" actId="20577"/>
          <ac:graphicFrameMkLst>
            <pc:docMk/>
            <pc:sldMk cId="3269786145" sldId="295"/>
            <ac:graphicFrameMk id="5" creationId="{68CBAFCB-5885-3459-A600-8212C1FF7248}"/>
          </ac:graphicFrameMkLst>
        </pc:graphicFrameChg>
      </pc:sldChg>
      <pc:sldChg chg="modNotesTx">
        <pc:chgData name="Andrade, Nikki" userId="30ee481d-52d9-4189-ab11-c38ebf0c7bdc" providerId="ADAL" clId="{23E66A05-103C-4BFF-8E75-CCE5DF7378FC}" dt="2023-02-21T16:28:20.250" v="608" actId="20577"/>
        <pc:sldMkLst>
          <pc:docMk/>
          <pc:sldMk cId="399865528" sldId="296"/>
        </pc:sldMkLst>
      </pc:sldChg>
      <pc:sldChg chg="modSp mod modNotesTx">
        <pc:chgData name="Andrade, Nikki" userId="30ee481d-52d9-4189-ab11-c38ebf0c7bdc" providerId="ADAL" clId="{23E66A05-103C-4BFF-8E75-CCE5DF7378FC}" dt="2023-02-21T15:03:04.840" v="575" actId="13926"/>
        <pc:sldMkLst>
          <pc:docMk/>
          <pc:sldMk cId="3830803397" sldId="297"/>
        </pc:sldMkLst>
        <pc:spChg chg="mod">
          <ac:chgData name="Andrade, Nikki" userId="30ee481d-52d9-4189-ab11-c38ebf0c7bdc" providerId="ADAL" clId="{23E66A05-103C-4BFF-8E75-CCE5DF7378FC}" dt="2023-02-21T15:03:00.231" v="574" actId="13926"/>
          <ac:spMkLst>
            <pc:docMk/>
            <pc:sldMk cId="3830803397" sldId="297"/>
            <ac:spMk id="7" creationId="{12E9DFB5-70E5-02E1-4A28-AC14807D6CEF}"/>
          </ac:spMkLst>
        </pc:spChg>
        <pc:graphicFrameChg chg="modGraphic">
          <ac:chgData name="Andrade, Nikki" userId="30ee481d-52d9-4189-ab11-c38ebf0c7bdc" providerId="ADAL" clId="{23E66A05-103C-4BFF-8E75-CCE5DF7378FC}" dt="2023-02-21T15:03:04.840" v="575" actId="13926"/>
          <ac:graphicFrameMkLst>
            <pc:docMk/>
            <pc:sldMk cId="3830803397" sldId="297"/>
            <ac:graphicFrameMk id="4" creationId="{A39D756B-3906-C060-08BD-309FF8A876EC}"/>
          </ac:graphicFrameMkLst>
        </pc:graphicFrameChg>
      </pc:sldChg>
    </pc:docChg>
  </pc:docChgLst>
  <pc:docChgLst>
    <pc:chgData name="Andrade, Nikki" userId="30ee481d-52d9-4189-ab11-c38ebf0c7bdc" providerId="ADAL" clId="{A934C929-DEE2-43D8-B118-3DDB7D15C4E6}"/>
    <pc:docChg chg="modSld">
      <pc:chgData name="Andrade, Nikki" userId="30ee481d-52d9-4189-ab11-c38ebf0c7bdc" providerId="ADAL" clId="{A934C929-DEE2-43D8-B118-3DDB7D15C4E6}" dt="2023-02-21T14:10:41.519" v="314" actId="20577"/>
      <pc:docMkLst>
        <pc:docMk/>
      </pc:docMkLst>
      <pc:sldChg chg="modNotesTx">
        <pc:chgData name="Andrade, Nikki" userId="30ee481d-52d9-4189-ab11-c38ebf0c7bdc" providerId="ADAL" clId="{A934C929-DEE2-43D8-B118-3DDB7D15C4E6}" dt="2023-02-21T14:01:32.564" v="77" actId="20577"/>
        <pc:sldMkLst>
          <pc:docMk/>
          <pc:sldMk cId="2258707689" sldId="276"/>
        </pc:sldMkLst>
      </pc:sldChg>
      <pc:sldChg chg="modSp mod modNotesTx">
        <pc:chgData name="Andrade, Nikki" userId="30ee481d-52d9-4189-ab11-c38ebf0c7bdc" providerId="ADAL" clId="{A934C929-DEE2-43D8-B118-3DDB7D15C4E6}" dt="2023-02-21T14:00:57.036" v="35" actId="20577"/>
        <pc:sldMkLst>
          <pc:docMk/>
          <pc:sldMk cId="3396054770" sldId="293"/>
        </pc:sldMkLst>
        <pc:spChg chg="mod">
          <ac:chgData name="Andrade, Nikki" userId="30ee481d-52d9-4189-ab11-c38ebf0c7bdc" providerId="ADAL" clId="{A934C929-DEE2-43D8-B118-3DDB7D15C4E6}" dt="2023-02-21T14:00:39.590" v="11" actId="20577"/>
          <ac:spMkLst>
            <pc:docMk/>
            <pc:sldMk cId="3396054770" sldId="293"/>
            <ac:spMk id="2" creationId="{2D12DAAD-3B27-77F7-D87B-6491D15CAB16}"/>
          </ac:spMkLst>
        </pc:spChg>
      </pc:sldChg>
      <pc:sldChg chg="modSp mod modNotesTx">
        <pc:chgData name="Andrade, Nikki" userId="30ee481d-52d9-4189-ab11-c38ebf0c7bdc" providerId="ADAL" clId="{A934C929-DEE2-43D8-B118-3DDB7D15C4E6}" dt="2023-02-21T14:01:17.542" v="71" actId="20577"/>
        <pc:sldMkLst>
          <pc:docMk/>
          <pc:sldMk cId="3269786145" sldId="295"/>
        </pc:sldMkLst>
        <pc:spChg chg="mod">
          <ac:chgData name="Andrade, Nikki" userId="30ee481d-52d9-4189-ab11-c38ebf0c7bdc" providerId="ADAL" clId="{A934C929-DEE2-43D8-B118-3DDB7D15C4E6}" dt="2023-02-21T14:01:10.292" v="47" actId="20577"/>
          <ac:spMkLst>
            <pc:docMk/>
            <pc:sldMk cId="3269786145" sldId="295"/>
            <ac:spMk id="2" creationId="{2D12DAAD-3B27-77F7-D87B-6491D15CAB16}"/>
          </ac:spMkLst>
        </pc:spChg>
      </pc:sldChg>
      <pc:sldChg chg="modSp mod">
        <pc:chgData name="Andrade, Nikki" userId="30ee481d-52d9-4189-ab11-c38ebf0c7bdc" providerId="ADAL" clId="{A934C929-DEE2-43D8-B118-3DDB7D15C4E6}" dt="2023-02-21T14:10:41.519" v="314" actId="20577"/>
        <pc:sldMkLst>
          <pc:docMk/>
          <pc:sldMk cId="399865528" sldId="296"/>
        </pc:sldMkLst>
        <pc:spChg chg="mod">
          <ac:chgData name="Andrade, Nikki" userId="30ee481d-52d9-4189-ab11-c38ebf0c7bdc" providerId="ADAL" clId="{A934C929-DEE2-43D8-B118-3DDB7D15C4E6}" dt="2023-02-21T14:01:47.798" v="89" actId="20577"/>
          <ac:spMkLst>
            <pc:docMk/>
            <pc:sldMk cId="399865528" sldId="296"/>
            <ac:spMk id="2" creationId="{2D12DAAD-3B27-77F7-D87B-6491D15CAB16}"/>
          </ac:spMkLst>
        </pc:spChg>
        <pc:graphicFrameChg chg="modGraphic">
          <ac:chgData name="Andrade, Nikki" userId="30ee481d-52d9-4189-ab11-c38ebf0c7bdc" providerId="ADAL" clId="{A934C929-DEE2-43D8-B118-3DDB7D15C4E6}" dt="2023-02-21T14:10:41.519" v="314" actId="20577"/>
          <ac:graphicFrameMkLst>
            <pc:docMk/>
            <pc:sldMk cId="399865528" sldId="296"/>
            <ac:graphicFrameMk id="3" creationId="{0AB40B57-64A6-BDDA-544D-599BDFD772C5}"/>
          </ac:graphicFrameMkLst>
        </pc:graphicFrameChg>
      </pc:sldChg>
      <pc:sldChg chg="modSp mod modNotesTx">
        <pc:chgData name="Andrade, Nikki" userId="30ee481d-52d9-4189-ab11-c38ebf0c7bdc" providerId="ADAL" clId="{A934C929-DEE2-43D8-B118-3DDB7D15C4E6}" dt="2023-02-21T14:03:04.717" v="123" actId="20577"/>
        <pc:sldMkLst>
          <pc:docMk/>
          <pc:sldMk cId="3830803397" sldId="297"/>
        </pc:sldMkLst>
        <pc:spChg chg="mod">
          <ac:chgData name="Andrade, Nikki" userId="30ee481d-52d9-4189-ab11-c38ebf0c7bdc" providerId="ADAL" clId="{A934C929-DEE2-43D8-B118-3DDB7D15C4E6}" dt="2023-02-21T14:02:45.690" v="106" actId="13926"/>
          <ac:spMkLst>
            <pc:docMk/>
            <pc:sldMk cId="3830803397" sldId="297"/>
            <ac:spMk id="7" creationId="{12E9DFB5-70E5-02E1-4A28-AC14807D6CEF}"/>
          </ac:spMkLst>
        </pc:spChg>
        <pc:graphicFrameChg chg="modGraphic">
          <ac:chgData name="Andrade, Nikki" userId="30ee481d-52d9-4189-ab11-c38ebf0c7bdc" providerId="ADAL" clId="{A934C929-DEE2-43D8-B118-3DDB7D15C4E6}" dt="2023-02-21T14:02:54.967" v="107" actId="13926"/>
          <ac:graphicFrameMkLst>
            <pc:docMk/>
            <pc:sldMk cId="3830803397" sldId="297"/>
            <ac:graphicFrameMk id="4" creationId="{A39D756B-3906-C060-08BD-309FF8A876EC}"/>
          </ac:graphicFrameMkLst>
        </pc:graphicFrameChg>
      </pc:sldChg>
    </pc:docChg>
  </pc:docChgLst>
  <pc:docChgLst>
    <pc:chgData name="Andrade, Nikki" userId="30ee481d-52d9-4189-ab11-c38ebf0c7bdc" providerId="ADAL" clId="{8B6C5768-147B-4819-80BE-52E627F07D54}"/>
    <pc:docChg chg="undo custSel modSld">
      <pc:chgData name="Andrade, Nikki" userId="30ee481d-52d9-4189-ab11-c38ebf0c7bdc" providerId="ADAL" clId="{8B6C5768-147B-4819-80BE-52E627F07D54}" dt="2023-02-28T20:18:18.274" v="1024" actId="20577"/>
      <pc:docMkLst>
        <pc:docMk/>
      </pc:docMkLst>
      <pc:sldChg chg="modSp mod modNotesTx">
        <pc:chgData name="Andrade, Nikki" userId="30ee481d-52d9-4189-ab11-c38ebf0c7bdc" providerId="ADAL" clId="{8B6C5768-147B-4819-80BE-52E627F07D54}" dt="2023-02-27T17:48:55.293" v="898" actId="20577"/>
        <pc:sldMkLst>
          <pc:docMk/>
          <pc:sldMk cId="1020309766" sldId="261"/>
        </pc:sldMkLst>
        <pc:spChg chg="mod">
          <ac:chgData name="Andrade, Nikki" userId="30ee481d-52d9-4189-ab11-c38ebf0c7bdc" providerId="ADAL" clId="{8B6C5768-147B-4819-80BE-52E627F07D54}" dt="2023-02-27T16:15:14.350" v="23" actId="20577"/>
          <ac:spMkLst>
            <pc:docMk/>
            <pc:sldMk cId="1020309766" sldId="261"/>
            <ac:spMk id="5" creationId="{BB82DE6A-6020-35A9-18D4-110FC5A7BAD4}"/>
          </ac:spMkLst>
        </pc:spChg>
        <pc:spChg chg="mod">
          <ac:chgData name="Andrade, Nikki" userId="30ee481d-52d9-4189-ab11-c38ebf0c7bdc" providerId="ADAL" clId="{8B6C5768-147B-4819-80BE-52E627F07D54}" dt="2023-02-27T17:48:33.564" v="882" actId="255"/>
          <ac:spMkLst>
            <pc:docMk/>
            <pc:sldMk cId="1020309766" sldId="261"/>
            <ac:spMk id="6" creationId="{91A7C3FC-6D8D-F543-5474-26800EFBDB4D}"/>
          </ac:spMkLst>
        </pc:spChg>
      </pc:sldChg>
      <pc:sldChg chg="modNotesTx">
        <pc:chgData name="Andrade, Nikki" userId="30ee481d-52d9-4189-ab11-c38ebf0c7bdc" providerId="ADAL" clId="{8B6C5768-147B-4819-80BE-52E627F07D54}" dt="2023-02-27T17:49:58.022" v="921" actId="20577"/>
        <pc:sldMkLst>
          <pc:docMk/>
          <pc:sldMk cId="2258707689" sldId="276"/>
        </pc:sldMkLst>
      </pc:sldChg>
      <pc:sldChg chg="modNotesTx">
        <pc:chgData name="Andrade, Nikki" userId="30ee481d-52d9-4189-ab11-c38ebf0c7bdc" providerId="ADAL" clId="{8B6C5768-147B-4819-80BE-52E627F07D54}" dt="2023-02-27T17:51:28.132" v="939" actId="20577"/>
        <pc:sldMkLst>
          <pc:docMk/>
          <pc:sldMk cId="1506055444" sldId="281"/>
        </pc:sldMkLst>
      </pc:sldChg>
      <pc:sldChg chg="modSp mod modNotesTx">
        <pc:chgData name="Andrade, Nikki" userId="30ee481d-52d9-4189-ab11-c38ebf0c7bdc" providerId="ADAL" clId="{8B6C5768-147B-4819-80BE-52E627F07D54}" dt="2023-02-27T17:49:29.070" v="907" actId="20577"/>
        <pc:sldMkLst>
          <pc:docMk/>
          <pc:sldMk cId="3396054770" sldId="293"/>
        </pc:sldMkLst>
        <pc:spChg chg="mod">
          <ac:chgData name="Andrade, Nikki" userId="30ee481d-52d9-4189-ab11-c38ebf0c7bdc" providerId="ADAL" clId="{8B6C5768-147B-4819-80BE-52E627F07D54}" dt="2023-02-27T16:21:39.588" v="49" actId="20577"/>
          <ac:spMkLst>
            <pc:docMk/>
            <pc:sldMk cId="3396054770" sldId="293"/>
            <ac:spMk id="2" creationId="{2D12DAAD-3B27-77F7-D87B-6491D15CAB16}"/>
          </ac:spMkLst>
        </pc:spChg>
        <pc:spChg chg="mod">
          <ac:chgData name="Andrade, Nikki" userId="30ee481d-52d9-4189-ab11-c38ebf0c7bdc" providerId="ADAL" clId="{8B6C5768-147B-4819-80BE-52E627F07D54}" dt="2023-02-27T17:29:05.626" v="479" actId="13926"/>
          <ac:spMkLst>
            <pc:docMk/>
            <pc:sldMk cId="3396054770" sldId="293"/>
            <ac:spMk id="6" creationId="{2FA86B70-7E11-6E8B-DABA-550242A22469}"/>
          </ac:spMkLst>
        </pc:spChg>
      </pc:sldChg>
      <pc:sldChg chg="modSp mod modNotesTx">
        <pc:chgData name="Andrade, Nikki" userId="30ee481d-52d9-4189-ab11-c38ebf0c7bdc" providerId="ADAL" clId="{8B6C5768-147B-4819-80BE-52E627F07D54}" dt="2023-02-27T17:44:04.031" v="868" actId="20577"/>
        <pc:sldMkLst>
          <pc:docMk/>
          <pc:sldMk cId="3269786145" sldId="295"/>
        </pc:sldMkLst>
        <pc:spChg chg="mod">
          <ac:chgData name="Andrade, Nikki" userId="30ee481d-52d9-4189-ab11-c38ebf0c7bdc" providerId="ADAL" clId="{8B6C5768-147B-4819-80BE-52E627F07D54}" dt="2023-02-27T16:22:19.218" v="57" actId="20577"/>
          <ac:spMkLst>
            <pc:docMk/>
            <pc:sldMk cId="3269786145" sldId="295"/>
            <ac:spMk id="2" creationId="{2D12DAAD-3B27-77F7-D87B-6491D15CAB16}"/>
          </ac:spMkLst>
        </pc:spChg>
        <pc:graphicFrameChg chg="mod modGraphic">
          <ac:chgData name="Andrade, Nikki" userId="30ee481d-52d9-4189-ab11-c38ebf0c7bdc" providerId="ADAL" clId="{8B6C5768-147B-4819-80BE-52E627F07D54}" dt="2023-02-27T17:44:04.031" v="868" actId="20577"/>
          <ac:graphicFrameMkLst>
            <pc:docMk/>
            <pc:sldMk cId="3269786145" sldId="295"/>
            <ac:graphicFrameMk id="5" creationId="{68CBAFCB-5885-3459-A600-8212C1FF7248}"/>
          </ac:graphicFrameMkLst>
        </pc:graphicFrameChg>
      </pc:sldChg>
      <pc:sldChg chg="modSp mod modNotesTx">
        <pc:chgData name="Andrade, Nikki" userId="30ee481d-52d9-4189-ab11-c38ebf0c7bdc" providerId="ADAL" clId="{8B6C5768-147B-4819-80BE-52E627F07D54}" dt="2023-02-27T16:34:27.044" v="342" actId="13926"/>
        <pc:sldMkLst>
          <pc:docMk/>
          <pc:sldMk cId="399865528" sldId="296"/>
        </pc:sldMkLst>
        <pc:spChg chg="mod">
          <ac:chgData name="Andrade, Nikki" userId="30ee481d-52d9-4189-ab11-c38ebf0c7bdc" providerId="ADAL" clId="{8B6C5768-147B-4819-80BE-52E627F07D54}" dt="2023-02-27T16:23:46.993" v="111" actId="20577"/>
          <ac:spMkLst>
            <pc:docMk/>
            <pc:sldMk cId="399865528" sldId="296"/>
            <ac:spMk id="2" creationId="{2D12DAAD-3B27-77F7-D87B-6491D15CAB16}"/>
          </ac:spMkLst>
        </pc:spChg>
        <pc:graphicFrameChg chg="modGraphic">
          <ac:chgData name="Andrade, Nikki" userId="30ee481d-52d9-4189-ab11-c38ebf0c7bdc" providerId="ADAL" clId="{8B6C5768-147B-4819-80BE-52E627F07D54}" dt="2023-02-27T16:34:27.044" v="342" actId="13926"/>
          <ac:graphicFrameMkLst>
            <pc:docMk/>
            <pc:sldMk cId="399865528" sldId="296"/>
            <ac:graphicFrameMk id="3" creationId="{0AB40B57-64A6-BDDA-544D-599BDFD772C5}"/>
          </ac:graphicFrameMkLst>
        </pc:graphicFrameChg>
      </pc:sldChg>
      <pc:sldChg chg="modSp mod modNotesTx">
        <pc:chgData name="Andrade, Nikki" userId="30ee481d-52d9-4189-ab11-c38ebf0c7bdc" providerId="ADAL" clId="{8B6C5768-147B-4819-80BE-52E627F07D54}" dt="2023-02-28T20:18:18.274" v="1024" actId="20577"/>
        <pc:sldMkLst>
          <pc:docMk/>
          <pc:sldMk cId="3830803397" sldId="297"/>
        </pc:sldMkLst>
        <pc:spChg chg="mod">
          <ac:chgData name="Andrade, Nikki" userId="30ee481d-52d9-4189-ab11-c38ebf0c7bdc" providerId="ADAL" clId="{8B6C5768-147B-4819-80BE-52E627F07D54}" dt="2023-02-28T16:53:40.204" v="987" actId="20577"/>
          <ac:spMkLst>
            <pc:docMk/>
            <pc:sldMk cId="3830803397" sldId="297"/>
            <ac:spMk id="7" creationId="{12E9DFB5-70E5-02E1-4A28-AC14807D6CEF}"/>
          </ac:spMkLst>
        </pc:spChg>
        <pc:graphicFrameChg chg="modGraphic">
          <ac:chgData name="Andrade, Nikki" userId="30ee481d-52d9-4189-ab11-c38ebf0c7bdc" providerId="ADAL" clId="{8B6C5768-147B-4819-80BE-52E627F07D54}" dt="2023-02-27T16:25:57.866" v="153" actId="20577"/>
          <ac:graphicFrameMkLst>
            <pc:docMk/>
            <pc:sldMk cId="3830803397" sldId="297"/>
            <ac:graphicFrameMk id="4" creationId="{A39D756B-3906-C060-08BD-309FF8A876EC}"/>
          </ac:graphicFrameMkLst>
        </pc:graphicFrameChg>
      </pc:sldChg>
    </pc:docChg>
  </pc:docChgLst>
  <pc:docChgLst>
    <pc:chgData name="Andrade, Nikki" userId="30ee481d-52d9-4189-ab11-c38ebf0c7bdc" providerId="ADAL" clId="{C7FED1FB-4532-4B2E-940C-F834FA144FBB}"/>
    <pc:docChg chg="modSld">
      <pc:chgData name="Andrade, Nikki" userId="30ee481d-52d9-4189-ab11-c38ebf0c7bdc" providerId="ADAL" clId="{C7FED1FB-4532-4B2E-940C-F834FA144FBB}" dt="2023-02-21T13:58:47.292" v="40" actId="20577"/>
      <pc:docMkLst>
        <pc:docMk/>
      </pc:docMkLst>
      <pc:sldChg chg="modNotesTx">
        <pc:chgData name="Andrade, Nikki" userId="30ee481d-52d9-4189-ab11-c38ebf0c7bdc" providerId="ADAL" clId="{C7FED1FB-4532-4B2E-940C-F834FA144FBB}" dt="2023-02-21T13:58:47.292" v="40" actId="20577"/>
        <pc:sldMkLst>
          <pc:docMk/>
          <pc:sldMk cId="1020309766" sldId="261"/>
        </pc:sldMkLst>
      </pc:sldChg>
    </pc:docChg>
  </pc:docChgLst>
  <pc:docChgLst>
    <pc:chgData name="Kathleen A. Dawson" userId="04c9aeb8-a7af-4ea9-a3c9-cb50d76f957c" providerId="ADAL" clId="{12A40A22-D33D-46A2-868B-418AB749D0B1}"/>
    <pc:docChg chg="modSld">
      <pc:chgData name="Kathleen A. Dawson" userId="04c9aeb8-a7af-4ea9-a3c9-cb50d76f957c" providerId="ADAL" clId="{12A40A22-D33D-46A2-868B-418AB749D0B1}" dt="2023-02-28T23:25:24.031" v="11" actId="6549"/>
      <pc:docMkLst>
        <pc:docMk/>
      </pc:docMkLst>
      <pc:sldChg chg="modNotesTx">
        <pc:chgData name="Kathleen A. Dawson" userId="04c9aeb8-a7af-4ea9-a3c9-cb50d76f957c" providerId="ADAL" clId="{12A40A22-D33D-46A2-868B-418AB749D0B1}" dt="2023-02-28T20:18:12.619" v="10" actId="20577"/>
        <pc:sldMkLst>
          <pc:docMk/>
          <pc:sldMk cId="399865528" sldId="296"/>
        </pc:sldMkLst>
      </pc:sldChg>
      <pc:sldChg chg="modSp mod">
        <pc:chgData name="Kathleen A. Dawson" userId="04c9aeb8-a7af-4ea9-a3c9-cb50d76f957c" providerId="ADAL" clId="{12A40A22-D33D-46A2-868B-418AB749D0B1}" dt="2023-02-28T23:25:24.031" v="11" actId="6549"/>
        <pc:sldMkLst>
          <pc:docMk/>
          <pc:sldMk cId="3830803397" sldId="297"/>
        </pc:sldMkLst>
        <pc:spChg chg="mod">
          <ac:chgData name="Kathleen A. Dawson" userId="04c9aeb8-a7af-4ea9-a3c9-cb50d76f957c" providerId="ADAL" clId="{12A40A22-D33D-46A2-868B-418AB749D0B1}" dt="2023-02-28T23:25:24.031" v="11" actId="6549"/>
          <ac:spMkLst>
            <pc:docMk/>
            <pc:sldMk cId="3830803397" sldId="297"/>
            <ac:spMk id="7" creationId="{12E9DFB5-70E5-02E1-4A28-AC14807D6CE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31107049118858E-2"/>
          <c:y val="3.4528342366033485E-2"/>
          <c:w val="0.73211473565804275"/>
          <c:h val="0.89184622145607462"/>
        </c:manualLayout>
      </c:layout>
      <c:lineChart>
        <c:grouping val="standard"/>
        <c:varyColors val="0"/>
        <c:ser>
          <c:idx val="0"/>
          <c:order val="0"/>
          <c:tx>
            <c:strRef>
              <c:f>Sheet1!$B$1</c:f>
              <c:strCache>
                <c:ptCount val="1"/>
                <c:pt idx="0">
                  <c:v>Total </c:v>
                </c:pt>
              </c:strCache>
            </c:strRef>
          </c:tx>
          <c:spPr>
            <a:ln w="37855" cap="rnd">
              <a:solidFill>
                <a:schemeClr val="accent1"/>
              </a:solidFill>
              <a:round/>
            </a:ln>
            <a:effectLst/>
          </c:spPr>
          <c:marker>
            <c:symbol val="diamond"/>
            <c:size val="2"/>
            <c:spPr>
              <a:solidFill>
                <a:schemeClr val="accent1"/>
              </a:solidFill>
              <a:ln w="22084">
                <a:solidFill>
                  <a:schemeClr val="accent1"/>
                </a:solidFill>
                <a:round/>
              </a:ln>
              <a:effectLst/>
            </c:spPr>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Sheet1!$A$10:$A$17</c:f>
              <c:strCache>
                <c:ptCount val="8"/>
                <c:pt idx="0">
                  <c:v>2016</c:v>
                </c:pt>
                <c:pt idx="1">
                  <c:v>2017</c:v>
                </c:pt>
                <c:pt idx="2">
                  <c:v>2018</c:v>
                </c:pt>
                <c:pt idx="3">
                  <c:v>2019</c:v>
                </c:pt>
                <c:pt idx="4">
                  <c:v>2020</c:v>
                </c:pt>
                <c:pt idx="5">
                  <c:v>2021</c:v>
                </c:pt>
                <c:pt idx="6">
                  <c:v>2022</c:v>
                </c:pt>
                <c:pt idx="7">
                  <c:v>2023 Proj</c:v>
                </c:pt>
              </c:strCache>
            </c:strRef>
          </c:cat>
          <c:val>
            <c:numRef>
              <c:f>Sheet1!$B$10:$B$17</c:f>
              <c:numCache>
                <c:formatCode>General</c:formatCode>
                <c:ptCount val="8"/>
                <c:pt idx="0">
                  <c:v>644</c:v>
                </c:pt>
                <c:pt idx="1">
                  <c:v>575</c:v>
                </c:pt>
                <c:pt idx="2">
                  <c:v>516</c:v>
                </c:pt>
                <c:pt idx="3">
                  <c:v>602</c:v>
                </c:pt>
                <c:pt idx="4">
                  <c:v>634</c:v>
                </c:pt>
                <c:pt idx="5">
                  <c:v>655</c:v>
                </c:pt>
                <c:pt idx="6">
                  <c:v>692</c:v>
                </c:pt>
                <c:pt idx="7">
                  <c:v>734</c:v>
                </c:pt>
              </c:numCache>
            </c:numRef>
          </c:val>
          <c:smooth val="0"/>
          <c:extLst>
            <c:ext xmlns:c16="http://schemas.microsoft.com/office/drawing/2014/chart" uri="{C3380CC4-5D6E-409C-BE32-E72D297353CC}">
              <c16:uniqueId val="{00000000-1297-431D-BAE7-8C9382EC2AF2}"/>
            </c:ext>
          </c:extLst>
        </c:ser>
        <c:ser>
          <c:idx val="1"/>
          <c:order val="1"/>
          <c:tx>
            <c:strRef>
              <c:f>Sheet1!$C$1</c:f>
              <c:strCache>
                <c:ptCount val="1"/>
                <c:pt idx="0">
                  <c:v>Member Towns</c:v>
                </c:pt>
              </c:strCache>
            </c:strRef>
          </c:tx>
          <c:spPr>
            <a:ln w="37855" cap="rnd">
              <a:solidFill>
                <a:srgbClr val="C00000"/>
              </a:solidFill>
              <a:round/>
            </a:ln>
            <a:effectLst/>
          </c:spPr>
          <c:marker>
            <c:symbol val="square"/>
            <c:size val="2"/>
            <c:spPr>
              <a:solidFill>
                <a:srgbClr val="C00000"/>
              </a:solidFill>
              <a:ln w="25237">
                <a:solidFill>
                  <a:srgbClr val="C00000"/>
                </a:solidFill>
                <a:round/>
              </a:ln>
              <a:effectLst/>
            </c:spPr>
          </c:marker>
          <c:dLbls>
            <c:dLbl>
              <c:idx val="7"/>
              <c:layout>
                <c:manualLayout>
                  <c:x val="-1.2439613526570934E-3"/>
                  <c:y val="-1.3314646110721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2C-4745-8AD9-ACCB1185E438}"/>
                </c:ext>
              </c:extLst>
            </c:dLbl>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Sheet1!$A$10:$A$17</c:f>
              <c:strCache>
                <c:ptCount val="8"/>
                <c:pt idx="0">
                  <c:v>2016</c:v>
                </c:pt>
                <c:pt idx="1">
                  <c:v>2017</c:v>
                </c:pt>
                <c:pt idx="2">
                  <c:v>2018</c:v>
                </c:pt>
                <c:pt idx="3">
                  <c:v>2019</c:v>
                </c:pt>
                <c:pt idx="4">
                  <c:v>2020</c:v>
                </c:pt>
                <c:pt idx="5">
                  <c:v>2021</c:v>
                </c:pt>
                <c:pt idx="6">
                  <c:v>2022</c:v>
                </c:pt>
                <c:pt idx="7">
                  <c:v>2023 Proj</c:v>
                </c:pt>
              </c:strCache>
            </c:strRef>
          </c:cat>
          <c:val>
            <c:numRef>
              <c:f>Sheet1!$C$10:$C$17</c:f>
              <c:numCache>
                <c:formatCode>General</c:formatCode>
                <c:ptCount val="8"/>
                <c:pt idx="0">
                  <c:v>406</c:v>
                </c:pt>
                <c:pt idx="1">
                  <c:v>341</c:v>
                </c:pt>
                <c:pt idx="2">
                  <c:v>354</c:v>
                </c:pt>
                <c:pt idx="3">
                  <c:v>395</c:v>
                </c:pt>
                <c:pt idx="4">
                  <c:v>467</c:v>
                </c:pt>
                <c:pt idx="5">
                  <c:v>538</c:v>
                </c:pt>
                <c:pt idx="6">
                  <c:v>610</c:v>
                </c:pt>
                <c:pt idx="7">
                  <c:v>698</c:v>
                </c:pt>
              </c:numCache>
            </c:numRef>
          </c:val>
          <c:smooth val="0"/>
          <c:extLst>
            <c:ext xmlns:c16="http://schemas.microsoft.com/office/drawing/2014/chart" uri="{C3380CC4-5D6E-409C-BE32-E72D297353CC}">
              <c16:uniqueId val="{00000001-1297-431D-BAE7-8C9382EC2AF2}"/>
            </c:ext>
          </c:extLst>
        </c:ser>
        <c:ser>
          <c:idx val="2"/>
          <c:order val="2"/>
          <c:tx>
            <c:strRef>
              <c:f>Sheet1!$D$1</c:f>
              <c:strCache>
                <c:ptCount val="1"/>
                <c:pt idx="0">
                  <c:v>Non Member Towns</c:v>
                </c:pt>
              </c:strCache>
            </c:strRef>
          </c:tx>
          <c:spPr>
            <a:ln w="37855" cap="rnd">
              <a:solidFill>
                <a:schemeClr val="accent6">
                  <a:lumMod val="60000"/>
                  <a:lumOff val="40000"/>
                </a:schemeClr>
              </a:solidFill>
              <a:round/>
            </a:ln>
            <a:effectLst/>
          </c:spPr>
          <c:marker>
            <c:symbol val="triangle"/>
            <c:size val="2"/>
            <c:spPr>
              <a:solidFill>
                <a:schemeClr val="accent3"/>
              </a:solidFill>
              <a:ln w="25237">
                <a:solidFill>
                  <a:schemeClr val="accent3"/>
                </a:solidFill>
                <a:round/>
              </a:ln>
              <a:effectLst/>
            </c:spPr>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Sheet1!$A$10:$A$17</c:f>
              <c:strCache>
                <c:ptCount val="8"/>
                <c:pt idx="0">
                  <c:v>2016</c:v>
                </c:pt>
                <c:pt idx="1">
                  <c:v>2017</c:v>
                </c:pt>
                <c:pt idx="2">
                  <c:v>2018</c:v>
                </c:pt>
                <c:pt idx="3">
                  <c:v>2019</c:v>
                </c:pt>
                <c:pt idx="4">
                  <c:v>2020</c:v>
                </c:pt>
                <c:pt idx="5">
                  <c:v>2021</c:v>
                </c:pt>
                <c:pt idx="6">
                  <c:v>2022</c:v>
                </c:pt>
                <c:pt idx="7">
                  <c:v>2023 Proj</c:v>
                </c:pt>
              </c:strCache>
            </c:strRef>
          </c:cat>
          <c:val>
            <c:numRef>
              <c:f>Sheet1!$D$10:$D$17</c:f>
              <c:numCache>
                <c:formatCode>General</c:formatCode>
                <c:ptCount val="8"/>
                <c:pt idx="0">
                  <c:v>238</c:v>
                </c:pt>
                <c:pt idx="1">
                  <c:v>234</c:v>
                </c:pt>
                <c:pt idx="2">
                  <c:v>162</c:v>
                </c:pt>
                <c:pt idx="3">
                  <c:v>207</c:v>
                </c:pt>
                <c:pt idx="4">
                  <c:v>167</c:v>
                </c:pt>
                <c:pt idx="5">
                  <c:v>117</c:v>
                </c:pt>
                <c:pt idx="6">
                  <c:v>82</c:v>
                </c:pt>
                <c:pt idx="7">
                  <c:v>36</c:v>
                </c:pt>
              </c:numCache>
            </c:numRef>
          </c:val>
          <c:smooth val="0"/>
          <c:extLst>
            <c:ext xmlns:c16="http://schemas.microsoft.com/office/drawing/2014/chart" uri="{C3380CC4-5D6E-409C-BE32-E72D297353CC}">
              <c16:uniqueId val="{00000002-1297-431D-BAE7-8C9382EC2AF2}"/>
            </c:ext>
          </c:extLst>
        </c:ser>
        <c:dLbls>
          <c:showLegendKey val="0"/>
          <c:showVal val="0"/>
          <c:showCatName val="0"/>
          <c:showSerName val="0"/>
          <c:showPercent val="0"/>
          <c:showBubbleSize val="0"/>
        </c:dLbls>
        <c:marker val="1"/>
        <c:smooth val="0"/>
        <c:axId val="1783578911"/>
        <c:axId val="1"/>
      </c:lineChart>
      <c:dateAx>
        <c:axId val="1783578911"/>
        <c:scaling>
          <c:orientation val="minMax"/>
        </c:scaling>
        <c:delete val="0"/>
        <c:axPos val="b"/>
        <c:numFmt formatCode="General" sourceLinked="0"/>
        <c:majorTickMark val="none"/>
        <c:minorTickMark val="out"/>
        <c:tickLblPos val="nextTo"/>
        <c:spPr>
          <a:noFill/>
          <a:ln w="9466" cap="flat" cmpd="sng" algn="ctr">
            <a:solidFill>
              <a:schemeClr val="tx2"/>
            </a:solidFill>
            <a:round/>
          </a:ln>
          <a:effectLst/>
        </c:spPr>
        <c:txPr>
          <a:bodyPr rot="-60000000" spcFirstLastPara="1" vertOverflow="ellipsis" vert="horz" wrap="square" anchor="ctr" anchorCtr="1"/>
          <a:lstStyle/>
          <a:p>
            <a:pPr>
              <a:defRPr sz="1056" b="1" i="0" u="none" strike="noStrike" kern="1200" cap="all" spc="120" normalizeH="0" baseline="0">
                <a:solidFill>
                  <a:schemeClr val="tx1"/>
                </a:solidFill>
                <a:latin typeface="+mn-lt"/>
                <a:ea typeface="+mn-ea"/>
                <a:cs typeface="+mn-cs"/>
              </a:defRPr>
            </a:pPr>
            <a:endParaRPr lang="en-US"/>
          </a:p>
        </c:txPr>
        <c:crossAx val="1"/>
        <c:crosses val="autoZero"/>
        <c:auto val="0"/>
        <c:lblOffset val="100"/>
        <c:baseTimeUnit val="years"/>
        <c:majorTimeUnit val="days"/>
        <c:minorUnit val="5"/>
        <c:minorTimeUnit val="days"/>
      </c:dateAx>
      <c:valAx>
        <c:axId val="1"/>
        <c:scaling>
          <c:orientation val="minMax"/>
          <c:max val="800"/>
        </c:scaling>
        <c:delete val="0"/>
        <c:axPos val="l"/>
        <c:majorGridlines>
          <c:spPr>
            <a:ln w="9466" cap="flat" cmpd="sng" algn="ctr">
              <a:solidFill>
                <a:schemeClr val="tx1"/>
              </a:solidFill>
              <a:round/>
            </a:ln>
            <a:effectLst/>
          </c:spPr>
        </c:majorGridlines>
        <c:numFmt formatCode="General" sourceLinked="1"/>
        <c:majorTickMark val="none"/>
        <c:minorTickMark val="none"/>
        <c:tickLblPos val="nextTo"/>
        <c:spPr>
          <a:noFill/>
          <a:ln w="9466" cap="flat" cmpd="sng" algn="ctr">
            <a:solidFill>
              <a:schemeClr val="tx1"/>
            </a:solidFill>
            <a:round/>
          </a:ln>
          <a:effectLst/>
        </c:spPr>
        <c:txPr>
          <a:bodyPr rot="-60000000" spcFirstLastPara="1" vertOverflow="ellipsis" vert="horz" wrap="square" anchor="ctr" anchorCtr="1"/>
          <a:lstStyle/>
          <a:p>
            <a:pPr>
              <a:defRPr sz="1188" b="1" i="0" u="none" strike="noStrike" kern="1200" baseline="0">
                <a:solidFill>
                  <a:schemeClr val="tx1"/>
                </a:solidFill>
                <a:effectLst>
                  <a:glow>
                    <a:schemeClr val="accent1">
                      <a:alpha val="40000"/>
                    </a:schemeClr>
                  </a:glow>
                </a:effectLst>
                <a:latin typeface="+mn-lt"/>
                <a:ea typeface="+mn-ea"/>
                <a:cs typeface="+mn-cs"/>
              </a:defRPr>
            </a:pPr>
            <a:endParaRPr lang="en-US"/>
          </a:p>
        </c:txPr>
        <c:crossAx val="1783578911"/>
        <c:crosses val="autoZero"/>
        <c:crossBetween val="between"/>
      </c:valAx>
      <c:spPr>
        <a:noFill/>
        <a:ln w="25364">
          <a:noFill/>
        </a:ln>
      </c:spPr>
    </c:plotArea>
    <c:legend>
      <c:legendPos val="r"/>
      <c:legendEntry>
        <c:idx val="0"/>
        <c:txPr>
          <a:bodyPr rot="0" spcFirstLastPara="1" vertOverflow="ellipsis" vert="horz" wrap="square" anchor="ctr" anchorCtr="1"/>
          <a:lstStyle/>
          <a:p>
            <a:pPr>
              <a:defRPr sz="1188"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88" b="1"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188" b="1" i="0" u="none" strike="noStrike" kern="1200" baseline="0">
                <a:solidFill>
                  <a:schemeClr val="tx1"/>
                </a:solidFill>
                <a:latin typeface="+mn-lt"/>
                <a:ea typeface="+mn-ea"/>
                <a:cs typeface="+mn-cs"/>
              </a:defRPr>
            </a:pPr>
            <a:endParaRPr lang="en-US"/>
          </a:p>
        </c:txPr>
      </c:legendEntry>
      <c:layout>
        <c:manualLayout>
          <c:xMode val="edge"/>
          <c:yMode val="edge"/>
          <c:x val="0.80175530899546643"/>
          <c:y val="0.1508161941651058"/>
          <c:w val="0.18931603435934141"/>
          <c:h val="0.79089644972207573"/>
        </c:manualLayout>
      </c:layout>
      <c:overlay val="0"/>
      <c:spPr>
        <a:noFill/>
        <a:ln w="25256">
          <a:noFill/>
        </a:ln>
      </c:spPr>
      <c:txPr>
        <a:bodyPr rot="0" spcFirstLastPara="1" vertOverflow="ellipsis" vert="horz" wrap="square" anchor="ctr" anchorCtr="1"/>
        <a:lstStyle/>
        <a:p>
          <a:pPr>
            <a:defRPr sz="1188"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31107049118858E-2"/>
          <c:y val="3.4528342366033485E-2"/>
          <c:w val="0.73211473565804275"/>
          <c:h val="0.89184622145607462"/>
        </c:manualLayout>
      </c:layout>
      <c:barChart>
        <c:barDir val="col"/>
        <c:grouping val="clustered"/>
        <c:varyColors val="0"/>
        <c:ser>
          <c:idx val="3"/>
          <c:order val="3"/>
          <c:tx>
            <c:strRef>
              <c:f>Sheet1!$E$1</c:f>
              <c:strCache>
                <c:ptCount val="1"/>
                <c:pt idx="0">
                  <c:v>Non-Member Enrollment</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Sheet1!$E$2:$E$9</c:f>
              <c:numCache>
                <c:formatCode>General</c:formatCode>
                <c:ptCount val="8"/>
              </c:numCache>
            </c:numRef>
          </c:val>
          <c:extLst>
            <c:ext xmlns:c16="http://schemas.microsoft.com/office/drawing/2014/chart" uri="{C3380CC4-5D6E-409C-BE32-E72D297353CC}">
              <c16:uniqueId val="{00000000-B44B-4FA4-9302-654E8E1522F0}"/>
            </c:ext>
          </c:extLst>
        </c:ser>
        <c:ser>
          <c:idx val="4"/>
          <c:order val="4"/>
          <c:tx>
            <c:strRef>
              <c:f>Sheet1!$F$1</c:f>
              <c:strCache>
                <c:ptCount val="1"/>
                <c:pt idx="0">
                  <c:v>Member Enrollment</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Sheet1!$F$2:$F$9</c:f>
              <c:numCache>
                <c:formatCode>General</c:formatCode>
                <c:ptCount val="8"/>
              </c:numCache>
            </c:numRef>
          </c:val>
          <c:extLst>
            <c:ext xmlns:c16="http://schemas.microsoft.com/office/drawing/2014/chart" uri="{C3380CC4-5D6E-409C-BE32-E72D297353CC}">
              <c16:uniqueId val="{00000001-B44B-4FA4-9302-654E8E1522F0}"/>
            </c:ext>
          </c:extLst>
        </c:ser>
        <c:ser>
          <c:idx val="5"/>
          <c:order val="5"/>
          <c:tx>
            <c:strRef>
              <c:f>Sheet1!$G$1</c:f>
              <c:strCache>
                <c:ptCount val="1"/>
                <c:pt idx="0">
                  <c:v>Total Enrollment</c:v>
                </c:pt>
              </c:strCache>
            </c:strRef>
          </c:tx>
          <c:spPr>
            <a:solidFill>
              <a:schemeClr val="accent5">
                <a:lumMod val="75000"/>
              </a:schemeClr>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Sheet1!$G$2:$G$9</c:f>
              <c:numCache>
                <c:formatCode>General</c:formatCode>
                <c:ptCount val="8"/>
              </c:numCache>
            </c:numRef>
          </c:val>
          <c:extLst>
            <c:ext xmlns:c16="http://schemas.microsoft.com/office/drawing/2014/chart" uri="{C3380CC4-5D6E-409C-BE32-E72D297353CC}">
              <c16:uniqueId val="{00000002-B44B-4FA4-9302-654E8E1522F0}"/>
            </c:ext>
          </c:extLst>
        </c:ser>
        <c:dLbls>
          <c:showLegendKey val="0"/>
          <c:showVal val="0"/>
          <c:showCatName val="0"/>
          <c:showSerName val="0"/>
          <c:showPercent val="0"/>
          <c:showBubbleSize val="0"/>
        </c:dLbls>
        <c:gapWidth val="150"/>
        <c:axId val="1441968032"/>
        <c:axId val="1441965952"/>
      </c:barChart>
      <c:lineChart>
        <c:grouping val="standard"/>
        <c:varyColors val="0"/>
        <c:ser>
          <c:idx val="0"/>
          <c:order val="0"/>
          <c:tx>
            <c:strRef>
              <c:f>Sheet1!$B$1</c:f>
              <c:strCache>
                <c:ptCount val="1"/>
                <c:pt idx="0">
                  <c:v>Non-Member Tuition (in Thousands)</c:v>
                </c:pt>
              </c:strCache>
            </c:strRef>
          </c:tx>
          <c:spPr>
            <a:ln w="37855" cap="rnd">
              <a:solidFill>
                <a:schemeClr val="accent4">
                  <a:lumMod val="60000"/>
                  <a:lumOff val="40000"/>
                </a:schemeClr>
              </a:solidFill>
              <a:round/>
            </a:ln>
            <a:effectLst/>
          </c:spPr>
          <c:marker>
            <c:symbol val="none"/>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Sheet1!$B$2:$B$9</c:f>
              <c:numCache>
                <c:formatCode>General</c:formatCode>
                <c:ptCount val="8"/>
              </c:numCache>
            </c:numRef>
          </c:val>
          <c:smooth val="0"/>
          <c:extLst>
            <c:ext xmlns:c16="http://schemas.microsoft.com/office/drawing/2014/chart" uri="{C3380CC4-5D6E-409C-BE32-E72D297353CC}">
              <c16:uniqueId val="{00000003-B44B-4FA4-9302-654E8E1522F0}"/>
            </c:ext>
          </c:extLst>
        </c:ser>
        <c:ser>
          <c:idx val="1"/>
          <c:order val="1"/>
          <c:tx>
            <c:strRef>
              <c:f>Sheet1!$C$1</c:f>
              <c:strCache>
                <c:ptCount val="1"/>
                <c:pt idx="0">
                  <c:v>Non-Member Capital Fee (in Thousands)</c:v>
                </c:pt>
              </c:strCache>
            </c:strRef>
          </c:tx>
          <c:spPr>
            <a:ln w="37855" cap="rnd">
              <a:solidFill>
                <a:schemeClr val="accent5">
                  <a:lumMod val="60000"/>
                  <a:lumOff val="40000"/>
                </a:schemeClr>
              </a:solidFill>
              <a:round/>
            </a:ln>
            <a:effectLst/>
          </c:spPr>
          <c:marker>
            <c:symbol val="none"/>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Sheet1!$C$2:$C$9</c:f>
              <c:numCache>
                <c:formatCode>General</c:formatCode>
                <c:ptCount val="8"/>
              </c:numCache>
            </c:numRef>
          </c:val>
          <c:smooth val="0"/>
          <c:extLst>
            <c:ext xmlns:c16="http://schemas.microsoft.com/office/drawing/2014/chart" uri="{C3380CC4-5D6E-409C-BE32-E72D297353CC}">
              <c16:uniqueId val="{00000004-B44B-4FA4-9302-654E8E1522F0}"/>
            </c:ext>
          </c:extLst>
        </c:ser>
        <c:dLbls>
          <c:showLegendKey val="0"/>
          <c:showVal val="0"/>
          <c:showCatName val="0"/>
          <c:showSerName val="0"/>
          <c:showPercent val="0"/>
          <c:showBubbleSize val="0"/>
        </c:dLbls>
        <c:marker val="1"/>
        <c:smooth val="0"/>
        <c:axId val="1783578911"/>
        <c:axId val="1"/>
      </c:lineChart>
      <c:lineChart>
        <c:grouping val="standard"/>
        <c:varyColors val="0"/>
        <c:ser>
          <c:idx val="2"/>
          <c:order val="2"/>
          <c:tx>
            <c:strRef>
              <c:f>Sheet1!$D$1</c:f>
              <c:strCache>
                <c:ptCount val="1"/>
                <c:pt idx="0">
                  <c:v>School Capacity           (at 85% Capacity)</c:v>
                </c:pt>
              </c:strCache>
            </c:strRef>
          </c:tx>
          <c:spPr>
            <a:ln w="38100">
              <a:solidFill>
                <a:srgbClr val="9966FF"/>
              </a:solidFill>
            </a:ln>
          </c:spPr>
          <c:marker>
            <c:spPr>
              <a:solidFill>
                <a:srgbClr val="9966FF"/>
              </a:solidFill>
              <a:ln w="38100">
                <a:solidFill>
                  <a:srgbClr val="9966FF"/>
                </a:solidFill>
              </a:ln>
            </c:spPr>
          </c:marker>
          <c:dLbls>
            <c:dLbl>
              <c:idx val="3"/>
              <c:delete val="1"/>
              <c:extLst>
                <c:ext xmlns:c15="http://schemas.microsoft.com/office/drawing/2012/chart" uri="{CE6537A1-D6FC-4f65-9D91-7224C49458BB}"/>
                <c:ext xmlns:c16="http://schemas.microsoft.com/office/drawing/2014/chart" uri="{C3380CC4-5D6E-409C-BE32-E72D297353CC}">
                  <c16:uniqueId val="{00000005-B44B-4FA4-9302-654E8E1522F0}"/>
                </c:ext>
              </c:extLst>
            </c:dLbl>
            <c:dLbl>
              <c:idx val="4"/>
              <c:delete val="1"/>
              <c:extLst>
                <c:ext xmlns:c15="http://schemas.microsoft.com/office/drawing/2012/chart" uri="{CE6537A1-D6FC-4f65-9D91-7224C49458BB}"/>
                <c:ext xmlns:c16="http://schemas.microsoft.com/office/drawing/2014/chart" uri="{C3380CC4-5D6E-409C-BE32-E72D297353CC}">
                  <c16:uniqueId val="{00000006-B44B-4FA4-9302-654E8E1522F0}"/>
                </c:ext>
              </c:extLst>
            </c:dLbl>
            <c:dLbl>
              <c:idx val="5"/>
              <c:delete val="1"/>
              <c:extLst>
                <c:ext xmlns:c15="http://schemas.microsoft.com/office/drawing/2012/chart" uri="{CE6537A1-D6FC-4f65-9D91-7224C49458BB}"/>
                <c:ext xmlns:c16="http://schemas.microsoft.com/office/drawing/2014/chart" uri="{C3380CC4-5D6E-409C-BE32-E72D297353CC}">
                  <c16:uniqueId val="{00000007-B44B-4FA4-9302-654E8E1522F0}"/>
                </c:ext>
              </c:extLst>
            </c:dLbl>
            <c:dLbl>
              <c:idx val="6"/>
              <c:layout>
                <c:manualLayout>
                  <c:x val="-0.33906258484930762"/>
                  <c:y val="6.69673341780708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4B-4FA4-9302-654E8E1522F0}"/>
                </c:ext>
              </c:extLst>
            </c:dLbl>
            <c:dLbl>
              <c:idx val="7"/>
              <c:delete val="1"/>
              <c:extLst>
                <c:ext xmlns:c15="http://schemas.microsoft.com/office/drawing/2012/chart" uri="{CE6537A1-D6FC-4f65-9D91-7224C49458BB}"/>
                <c:ext xmlns:c16="http://schemas.microsoft.com/office/drawing/2014/chart" uri="{C3380CC4-5D6E-409C-BE32-E72D297353CC}">
                  <c16:uniqueId val="{00000009-B44B-4FA4-9302-654E8E1522F0}"/>
                </c:ext>
              </c:extLst>
            </c:dLbl>
            <c:spPr>
              <a:noFill/>
              <a:ln>
                <a:noFill/>
              </a:ln>
              <a:effectLst/>
            </c:spPr>
            <c:txPr>
              <a:bodyPr wrap="square" lIns="38100" tIns="19050" rIns="38100" bIns="19050" anchor="ctr">
                <a:spAutoFit/>
              </a:bodyPr>
              <a:lstStyle/>
              <a:p>
                <a:pPr>
                  <a:defRPr sz="1200" b="1"/>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Sheet1!$D$2:$D$9</c:f>
              <c:numCache>
                <c:formatCode>General</c:formatCode>
                <c:ptCount val="8"/>
                <c:pt idx="3" formatCode="#,##0">
                  <c:v>628</c:v>
                </c:pt>
                <c:pt idx="4" formatCode="#,##0">
                  <c:v>628</c:v>
                </c:pt>
                <c:pt idx="5" formatCode="#,##0">
                  <c:v>628</c:v>
                </c:pt>
                <c:pt idx="6" formatCode="#,##0">
                  <c:v>628</c:v>
                </c:pt>
                <c:pt idx="7" formatCode="#,##0">
                  <c:v>628</c:v>
                </c:pt>
              </c:numCache>
            </c:numRef>
          </c:val>
          <c:smooth val="0"/>
          <c:extLst>
            <c:ext xmlns:c16="http://schemas.microsoft.com/office/drawing/2014/chart" uri="{C3380CC4-5D6E-409C-BE32-E72D297353CC}">
              <c16:uniqueId val="{0000000A-B44B-4FA4-9302-654E8E1522F0}"/>
            </c:ext>
          </c:extLst>
        </c:ser>
        <c:dLbls>
          <c:showLegendKey val="0"/>
          <c:showVal val="0"/>
          <c:showCatName val="0"/>
          <c:showSerName val="0"/>
          <c:showPercent val="0"/>
          <c:showBubbleSize val="0"/>
        </c:dLbls>
        <c:marker val="1"/>
        <c:smooth val="0"/>
        <c:axId val="1441968032"/>
        <c:axId val="1441965952"/>
      </c:lineChart>
      <c:dateAx>
        <c:axId val="1783578911"/>
        <c:scaling>
          <c:orientation val="minMax"/>
        </c:scaling>
        <c:delete val="0"/>
        <c:axPos val="b"/>
        <c:numFmt formatCode="General" sourceLinked="0"/>
        <c:majorTickMark val="none"/>
        <c:minorTickMark val="out"/>
        <c:tickLblPos val="nextTo"/>
        <c:spPr>
          <a:noFill/>
          <a:ln w="9466" cap="flat" cmpd="sng" algn="ctr">
            <a:solidFill>
              <a:schemeClr val="tx2"/>
            </a:solidFill>
            <a:round/>
          </a:ln>
          <a:effectLst/>
        </c:spPr>
        <c:txPr>
          <a:bodyPr rot="-60000000" spcFirstLastPara="1" vertOverflow="ellipsis" vert="horz" wrap="square" anchor="ctr" anchorCtr="1"/>
          <a:lstStyle/>
          <a:p>
            <a:pPr>
              <a:defRPr sz="1056" b="1" i="0" u="none" strike="noStrike" kern="1200" cap="all" spc="120" normalizeH="0" baseline="0">
                <a:solidFill>
                  <a:schemeClr val="tx1"/>
                </a:solidFill>
                <a:latin typeface="+mn-lt"/>
                <a:ea typeface="+mn-ea"/>
                <a:cs typeface="+mn-cs"/>
              </a:defRPr>
            </a:pPr>
            <a:endParaRPr lang="en-US"/>
          </a:p>
        </c:txPr>
        <c:crossAx val="1"/>
        <c:crosses val="autoZero"/>
        <c:auto val="0"/>
        <c:lblOffset val="100"/>
        <c:baseTimeUnit val="years"/>
        <c:majorTimeUnit val="days"/>
        <c:minorUnit val="5"/>
        <c:minorTimeUnit val="days"/>
      </c:dateAx>
      <c:valAx>
        <c:axId val="1"/>
        <c:scaling>
          <c:orientation val="minMax"/>
          <c:max val="4000"/>
          <c:min val="0"/>
        </c:scaling>
        <c:delete val="0"/>
        <c:axPos val="l"/>
        <c:majorGridlines>
          <c:spPr>
            <a:ln w="9466" cap="flat" cmpd="sng" algn="ctr">
              <a:solidFill>
                <a:schemeClr val="tx1"/>
              </a:solidFill>
              <a:round/>
            </a:ln>
            <a:effectLst/>
          </c:spPr>
        </c:majorGridlines>
        <c:numFmt formatCode="General" sourceLinked="1"/>
        <c:majorTickMark val="none"/>
        <c:minorTickMark val="none"/>
        <c:tickLblPos val="nextTo"/>
        <c:spPr>
          <a:noFill/>
          <a:ln w="9466" cap="flat" cmpd="sng" algn="ctr">
            <a:solidFill>
              <a:schemeClr val="tx1"/>
            </a:solidFill>
            <a:round/>
          </a:ln>
          <a:effectLst/>
        </c:spPr>
        <c:txPr>
          <a:bodyPr rot="-60000000" spcFirstLastPara="1" vertOverflow="ellipsis" vert="horz" wrap="square" anchor="ctr" anchorCtr="1"/>
          <a:lstStyle/>
          <a:p>
            <a:pPr>
              <a:defRPr sz="1188" b="1" i="0" u="none" strike="noStrike" kern="1200" baseline="0">
                <a:solidFill>
                  <a:schemeClr val="tx1"/>
                </a:solidFill>
                <a:effectLst>
                  <a:glow>
                    <a:schemeClr val="accent1">
                      <a:alpha val="40000"/>
                    </a:schemeClr>
                  </a:glow>
                </a:effectLst>
                <a:latin typeface="+mn-lt"/>
                <a:ea typeface="+mn-ea"/>
                <a:cs typeface="+mn-cs"/>
              </a:defRPr>
            </a:pPr>
            <a:endParaRPr lang="en-US"/>
          </a:p>
        </c:txPr>
        <c:crossAx val="1783578911"/>
        <c:crosses val="autoZero"/>
        <c:crossBetween val="between"/>
      </c:valAx>
      <c:valAx>
        <c:axId val="1441965952"/>
        <c:scaling>
          <c:orientation val="minMax"/>
          <c:max val="800"/>
        </c:scaling>
        <c:delete val="0"/>
        <c:axPos val="r"/>
        <c:numFmt formatCode="General" sourceLinked="1"/>
        <c:majorTickMark val="out"/>
        <c:minorTickMark val="none"/>
        <c:tickLblPos val="nextTo"/>
        <c:crossAx val="1441968032"/>
        <c:crosses val="max"/>
        <c:crossBetween val="between"/>
      </c:valAx>
      <c:catAx>
        <c:axId val="1441968032"/>
        <c:scaling>
          <c:orientation val="minMax"/>
        </c:scaling>
        <c:delete val="1"/>
        <c:axPos val="b"/>
        <c:numFmt formatCode="General" sourceLinked="1"/>
        <c:majorTickMark val="out"/>
        <c:minorTickMark val="none"/>
        <c:tickLblPos val="nextTo"/>
        <c:crossAx val="1441965952"/>
        <c:crosses val="autoZero"/>
        <c:auto val="1"/>
        <c:lblAlgn val="ctr"/>
        <c:lblOffset val="100"/>
        <c:noMultiLvlLbl val="0"/>
      </c:catAx>
    </c:plotArea>
    <c:legend>
      <c:legendPos val="tr"/>
      <c:legendEntry>
        <c:idx val="3"/>
        <c:txPr>
          <a:bodyPr rot="0" vert="horz"/>
          <a:lstStyle/>
          <a:p>
            <a:pPr>
              <a:defRPr sz="1200"/>
            </a:pPr>
            <a:endParaRPr lang="en-US"/>
          </a:p>
        </c:txPr>
      </c:legendEntry>
      <c:legendEntry>
        <c:idx val="4"/>
        <c:txPr>
          <a:bodyPr rot="0" vert="horz"/>
          <a:lstStyle/>
          <a:p>
            <a:pPr>
              <a:defRPr sz="1200"/>
            </a:pPr>
            <a:endParaRPr lang="en-US"/>
          </a:p>
        </c:txPr>
      </c:legendEntry>
      <c:layout>
        <c:manualLayout>
          <c:xMode val="edge"/>
          <c:yMode val="edge"/>
          <c:x val="0.84336655093551482"/>
          <c:y val="0.14732813519175594"/>
          <c:w val="0.15663344906448518"/>
          <c:h val="0.75811899831632523"/>
        </c:manualLayout>
      </c:layout>
      <c:overlay val="0"/>
      <c:txPr>
        <a:bodyPr rot="0" vert="horz"/>
        <a:lstStyle/>
        <a:p>
          <a:pPr>
            <a:defRPr sz="1200"/>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31107049118858E-2"/>
          <c:y val="3.4528342366033485E-2"/>
          <c:w val="0.73211473565804275"/>
          <c:h val="0.89184622145607462"/>
        </c:manualLayout>
      </c:layout>
      <c:barChart>
        <c:barDir val="col"/>
        <c:grouping val="clustered"/>
        <c:varyColors val="0"/>
        <c:ser>
          <c:idx val="3"/>
          <c:order val="3"/>
          <c:tx>
            <c:strRef>
              <c:f>Sheet1!$E$1</c:f>
              <c:strCache>
                <c:ptCount val="1"/>
                <c:pt idx="0">
                  <c:v>Non-Member Enrollment</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Sheet1!$E$2:$E$9</c:f>
              <c:numCache>
                <c:formatCode>General</c:formatCode>
                <c:ptCount val="8"/>
                <c:pt idx="0">
                  <c:v>238</c:v>
                </c:pt>
                <c:pt idx="1">
                  <c:v>234</c:v>
                </c:pt>
                <c:pt idx="2">
                  <c:v>162</c:v>
                </c:pt>
                <c:pt idx="3">
                  <c:v>163</c:v>
                </c:pt>
                <c:pt idx="4">
                  <c:v>167</c:v>
                </c:pt>
                <c:pt idx="5">
                  <c:v>117</c:v>
                </c:pt>
                <c:pt idx="6">
                  <c:v>82</c:v>
                </c:pt>
                <c:pt idx="7">
                  <c:v>36</c:v>
                </c:pt>
              </c:numCache>
            </c:numRef>
          </c:val>
          <c:extLst>
            <c:ext xmlns:c16="http://schemas.microsoft.com/office/drawing/2014/chart" uri="{C3380CC4-5D6E-409C-BE32-E72D297353CC}">
              <c16:uniqueId val="{00000000-B44B-4FA4-9302-654E8E1522F0}"/>
            </c:ext>
          </c:extLst>
        </c:ser>
        <c:ser>
          <c:idx val="4"/>
          <c:order val="4"/>
          <c:tx>
            <c:strRef>
              <c:f>Sheet1!$F$1</c:f>
              <c:strCache>
                <c:ptCount val="1"/>
                <c:pt idx="0">
                  <c:v>Member Enrollment</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Sheet1!$F$2:$F$9</c:f>
              <c:numCache>
                <c:formatCode>General</c:formatCode>
                <c:ptCount val="8"/>
                <c:pt idx="0">
                  <c:v>406</c:v>
                </c:pt>
                <c:pt idx="1">
                  <c:v>341</c:v>
                </c:pt>
                <c:pt idx="2">
                  <c:v>354</c:v>
                </c:pt>
                <c:pt idx="3">
                  <c:v>439</c:v>
                </c:pt>
                <c:pt idx="4">
                  <c:v>467</c:v>
                </c:pt>
                <c:pt idx="5">
                  <c:v>538</c:v>
                </c:pt>
                <c:pt idx="6">
                  <c:v>610</c:v>
                </c:pt>
                <c:pt idx="7">
                  <c:v>698</c:v>
                </c:pt>
              </c:numCache>
            </c:numRef>
          </c:val>
          <c:extLst>
            <c:ext xmlns:c16="http://schemas.microsoft.com/office/drawing/2014/chart" uri="{C3380CC4-5D6E-409C-BE32-E72D297353CC}">
              <c16:uniqueId val="{00000001-B44B-4FA4-9302-654E8E1522F0}"/>
            </c:ext>
          </c:extLst>
        </c:ser>
        <c:ser>
          <c:idx val="5"/>
          <c:order val="5"/>
          <c:tx>
            <c:strRef>
              <c:f>Sheet1!$G$1</c:f>
              <c:strCache>
                <c:ptCount val="1"/>
                <c:pt idx="0">
                  <c:v>Total Enrollment</c:v>
                </c:pt>
              </c:strCache>
            </c:strRef>
          </c:tx>
          <c:spPr>
            <a:solidFill>
              <a:schemeClr val="accent5">
                <a:lumMod val="75000"/>
              </a:schemeClr>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Sheet1!$G$2:$G$9</c:f>
              <c:numCache>
                <c:formatCode>General</c:formatCode>
                <c:ptCount val="8"/>
                <c:pt idx="0">
                  <c:v>644</c:v>
                </c:pt>
                <c:pt idx="1">
                  <c:v>575</c:v>
                </c:pt>
                <c:pt idx="2">
                  <c:v>516</c:v>
                </c:pt>
                <c:pt idx="3">
                  <c:v>602</c:v>
                </c:pt>
                <c:pt idx="4">
                  <c:v>634</c:v>
                </c:pt>
                <c:pt idx="5">
                  <c:v>655</c:v>
                </c:pt>
                <c:pt idx="6">
                  <c:v>692</c:v>
                </c:pt>
                <c:pt idx="7">
                  <c:v>734</c:v>
                </c:pt>
              </c:numCache>
            </c:numRef>
          </c:val>
          <c:extLst>
            <c:ext xmlns:c16="http://schemas.microsoft.com/office/drawing/2014/chart" uri="{C3380CC4-5D6E-409C-BE32-E72D297353CC}">
              <c16:uniqueId val="{00000002-B44B-4FA4-9302-654E8E1522F0}"/>
            </c:ext>
          </c:extLst>
        </c:ser>
        <c:dLbls>
          <c:showLegendKey val="0"/>
          <c:showVal val="0"/>
          <c:showCatName val="0"/>
          <c:showSerName val="0"/>
          <c:showPercent val="0"/>
          <c:showBubbleSize val="0"/>
        </c:dLbls>
        <c:gapWidth val="150"/>
        <c:axId val="1441968032"/>
        <c:axId val="1441965952"/>
      </c:barChart>
      <c:lineChart>
        <c:grouping val="standard"/>
        <c:varyColors val="0"/>
        <c:ser>
          <c:idx val="0"/>
          <c:order val="0"/>
          <c:tx>
            <c:strRef>
              <c:f>Sheet1!$B$1</c:f>
              <c:strCache>
                <c:ptCount val="1"/>
                <c:pt idx="0">
                  <c:v>Non-Member Tuition (in Thousands)</c:v>
                </c:pt>
              </c:strCache>
            </c:strRef>
          </c:tx>
          <c:spPr>
            <a:ln w="37855" cap="rnd">
              <a:solidFill>
                <a:schemeClr val="accent4">
                  <a:lumMod val="60000"/>
                  <a:lumOff val="40000"/>
                </a:schemeClr>
              </a:solidFill>
              <a:round/>
            </a:ln>
            <a:effectLst/>
          </c:spPr>
          <c:marker>
            <c:symbol val="none"/>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Sheet1!$B$11:$B$18</c:f>
              <c:numCache>
                <c:formatCode>General</c:formatCode>
                <c:ptCount val="8"/>
              </c:numCache>
            </c:numRef>
          </c:val>
          <c:smooth val="0"/>
          <c:extLst>
            <c:ext xmlns:c16="http://schemas.microsoft.com/office/drawing/2014/chart" uri="{C3380CC4-5D6E-409C-BE32-E72D297353CC}">
              <c16:uniqueId val="{00000003-B44B-4FA4-9302-654E8E1522F0}"/>
            </c:ext>
          </c:extLst>
        </c:ser>
        <c:ser>
          <c:idx val="1"/>
          <c:order val="1"/>
          <c:tx>
            <c:strRef>
              <c:f>Sheet1!$C$1</c:f>
              <c:strCache>
                <c:ptCount val="1"/>
                <c:pt idx="0">
                  <c:v>Non-Member Capital Fee (in Thousands)</c:v>
                </c:pt>
              </c:strCache>
            </c:strRef>
          </c:tx>
          <c:spPr>
            <a:ln w="37855" cap="rnd">
              <a:solidFill>
                <a:schemeClr val="accent5">
                  <a:lumMod val="60000"/>
                  <a:lumOff val="40000"/>
                </a:schemeClr>
              </a:solidFill>
              <a:round/>
            </a:ln>
            <a:effectLst/>
          </c:spPr>
          <c:marker>
            <c:symbol val="none"/>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Sheet1!$C$11:$C$18</c:f>
              <c:numCache>
                <c:formatCode>General</c:formatCode>
                <c:ptCount val="8"/>
              </c:numCache>
            </c:numRef>
          </c:val>
          <c:smooth val="0"/>
          <c:extLst>
            <c:ext xmlns:c16="http://schemas.microsoft.com/office/drawing/2014/chart" uri="{C3380CC4-5D6E-409C-BE32-E72D297353CC}">
              <c16:uniqueId val="{00000004-B44B-4FA4-9302-654E8E1522F0}"/>
            </c:ext>
          </c:extLst>
        </c:ser>
        <c:dLbls>
          <c:showLegendKey val="0"/>
          <c:showVal val="0"/>
          <c:showCatName val="0"/>
          <c:showSerName val="0"/>
          <c:showPercent val="0"/>
          <c:showBubbleSize val="0"/>
        </c:dLbls>
        <c:marker val="1"/>
        <c:smooth val="0"/>
        <c:axId val="1783578911"/>
        <c:axId val="1"/>
      </c:lineChart>
      <c:lineChart>
        <c:grouping val="standard"/>
        <c:varyColors val="0"/>
        <c:ser>
          <c:idx val="2"/>
          <c:order val="2"/>
          <c:tx>
            <c:strRef>
              <c:f>Sheet1!$D$1</c:f>
              <c:strCache>
                <c:ptCount val="1"/>
                <c:pt idx="0">
                  <c:v>School Capacity           (at 85% Capacity)</c:v>
                </c:pt>
              </c:strCache>
            </c:strRef>
          </c:tx>
          <c:spPr>
            <a:ln w="38100">
              <a:solidFill>
                <a:srgbClr val="9966FF"/>
              </a:solidFill>
            </a:ln>
          </c:spPr>
          <c:marker>
            <c:spPr>
              <a:solidFill>
                <a:srgbClr val="9966FF"/>
              </a:solidFill>
              <a:ln w="38100">
                <a:solidFill>
                  <a:srgbClr val="9966FF"/>
                </a:solidFill>
              </a:ln>
            </c:spPr>
          </c:marker>
          <c:dLbls>
            <c:dLbl>
              <c:idx val="3"/>
              <c:delete val="1"/>
              <c:extLst>
                <c:ext xmlns:c15="http://schemas.microsoft.com/office/drawing/2012/chart" uri="{CE6537A1-D6FC-4f65-9D91-7224C49458BB}"/>
                <c:ext xmlns:c16="http://schemas.microsoft.com/office/drawing/2014/chart" uri="{C3380CC4-5D6E-409C-BE32-E72D297353CC}">
                  <c16:uniqueId val="{00000005-B44B-4FA4-9302-654E8E1522F0}"/>
                </c:ext>
              </c:extLst>
            </c:dLbl>
            <c:dLbl>
              <c:idx val="4"/>
              <c:delete val="1"/>
              <c:extLst>
                <c:ext xmlns:c15="http://schemas.microsoft.com/office/drawing/2012/chart" uri="{CE6537A1-D6FC-4f65-9D91-7224C49458BB}"/>
                <c:ext xmlns:c16="http://schemas.microsoft.com/office/drawing/2014/chart" uri="{C3380CC4-5D6E-409C-BE32-E72D297353CC}">
                  <c16:uniqueId val="{00000006-B44B-4FA4-9302-654E8E1522F0}"/>
                </c:ext>
              </c:extLst>
            </c:dLbl>
            <c:dLbl>
              <c:idx val="5"/>
              <c:delete val="1"/>
              <c:extLst>
                <c:ext xmlns:c15="http://schemas.microsoft.com/office/drawing/2012/chart" uri="{CE6537A1-D6FC-4f65-9D91-7224C49458BB}"/>
                <c:ext xmlns:c16="http://schemas.microsoft.com/office/drawing/2014/chart" uri="{C3380CC4-5D6E-409C-BE32-E72D297353CC}">
                  <c16:uniqueId val="{00000007-B44B-4FA4-9302-654E8E1522F0}"/>
                </c:ext>
              </c:extLst>
            </c:dLbl>
            <c:dLbl>
              <c:idx val="6"/>
              <c:layout>
                <c:manualLayout>
                  <c:x val="-0.33906258484930762"/>
                  <c:y val="6.69673341780708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4B-4FA4-9302-654E8E1522F0}"/>
                </c:ext>
              </c:extLst>
            </c:dLbl>
            <c:dLbl>
              <c:idx val="7"/>
              <c:delete val="1"/>
              <c:extLst>
                <c:ext xmlns:c15="http://schemas.microsoft.com/office/drawing/2012/chart" uri="{CE6537A1-D6FC-4f65-9D91-7224C49458BB}"/>
                <c:ext xmlns:c16="http://schemas.microsoft.com/office/drawing/2014/chart" uri="{C3380CC4-5D6E-409C-BE32-E72D297353CC}">
                  <c16:uniqueId val="{00000009-B44B-4FA4-9302-654E8E1522F0}"/>
                </c:ext>
              </c:extLst>
            </c:dLbl>
            <c:spPr>
              <a:noFill/>
              <a:ln>
                <a:noFill/>
              </a:ln>
              <a:effectLst/>
            </c:spPr>
            <c:txPr>
              <a:bodyPr wrap="square" lIns="38100" tIns="19050" rIns="38100" bIns="19050" anchor="ctr">
                <a:spAutoFit/>
              </a:bodyPr>
              <a:lstStyle/>
              <a:p>
                <a:pPr>
                  <a:defRPr sz="1200" b="1"/>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Sheet1!$D$2:$D$9</c:f>
              <c:numCache>
                <c:formatCode>General</c:formatCode>
                <c:ptCount val="8"/>
                <c:pt idx="3" formatCode="#,##0">
                  <c:v>628</c:v>
                </c:pt>
                <c:pt idx="4" formatCode="#,##0">
                  <c:v>628</c:v>
                </c:pt>
                <c:pt idx="5" formatCode="#,##0">
                  <c:v>628</c:v>
                </c:pt>
                <c:pt idx="6" formatCode="#,##0">
                  <c:v>628</c:v>
                </c:pt>
                <c:pt idx="7" formatCode="#,##0">
                  <c:v>628</c:v>
                </c:pt>
              </c:numCache>
            </c:numRef>
          </c:val>
          <c:smooth val="0"/>
          <c:extLst>
            <c:ext xmlns:c16="http://schemas.microsoft.com/office/drawing/2014/chart" uri="{C3380CC4-5D6E-409C-BE32-E72D297353CC}">
              <c16:uniqueId val="{0000000A-B44B-4FA4-9302-654E8E1522F0}"/>
            </c:ext>
          </c:extLst>
        </c:ser>
        <c:dLbls>
          <c:showLegendKey val="0"/>
          <c:showVal val="0"/>
          <c:showCatName val="0"/>
          <c:showSerName val="0"/>
          <c:showPercent val="0"/>
          <c:showBubbleSize val="0"/>
        </c:dLbls>
        <c:marker val="1"/>
        <c:smooth val="0"/>
        <c:axId val="1441968032"/>
        <c:axId val="1441965952"/>
      </c:lineChart>
      <c:dateAx>
        <c:axId val="1783578911"/>
        <c:scaling>
          <c:orientation val="minMax"/>
        </c:scaling>
        <c:delete val="0"/>
        <c:axPos val="b"/>
        <c:numFmt formatCode="General" sourceLinked="0"/>
        <c:majorTickMark val="none"/>
        <c:minorTickMark val="out"/>
        <c:tickLblPos val="nextTo"/>
        <c:spPr>
          <a:noFill/>
          <a:ln w="9466" cap="flat" cmpd="sng" algn="ctr">
            <a:solidFill>
              <a:schemeClr val="tx2"/>
            </a:solidFill>
            <a:round/>
          </a:ln>
          <a:effectLst/>
        </c:spPr>
        <c:txPr>
          <a:bodyPr rot="-60000000" spcFirstLastPara="1" vertOverflow="ellipsis" vert="horz" wrap="square" anchor="ctr" anchorCtr="1"/>
          <a:lstStyle/>
          <a:p>
            <a:pPr>
              <a:defRPr sz="1056" b="1" i="0" u="none" strike="noStrike" kern="1200" cap="all" spc="120" normalizeH="0" baseline="0">
                <a:solidFill>
                  <a:schemeClr val="tx1"/>
                </a:solidFill>
                <a:latin typeface="+mn-lt"/>
                <a:ea typeface="+mn-ea"/>
                <a:cs typeface="+mn-cs"/>
              </a:defRPr>
            </a:pPr>
            <a:endParaRPr lang="en-US"/>
          </a:p>
        </c:txPr>
        <c:crossAx val="1"/>
        <c:crossesAt val="0"/>
        <c:auto val="0"/>
        <c:lblOffset val="100"/>
        <c:baseTimeUnit val="years"/>
        <c:majorTimeUnit val="days"/>
        <c:minorUnit val="5"/>
        <c:minorTimeUnit val="days"/>
      </c:dateAx>
      <c:valAx>
        <c:axId val="1"/>
        <c:scaling>
          <c:orientation val="minMax"/>
          <c:max val="4000"/>
          <c:min val="0"/>
        </c:scaling>
        <c:delete val="0"/>
        <c:axPos val="l"/>
        <c:majorGridlines>
          <c:spPr>
            <a:ln w="9466" cap="flat" cmpd="sng" algn="ctr">
              <a:solidFill>
                <a:schemeClr val="tx1"/>
              </a:solidFill>
              <a:round/>
            </a:ln>
            <a:effectLst/>
          </c:spPr>
        </c:majorGridlines>
        <c:numFmt formatCode="General" sourceLinked="1"/>
        <c:majorTickMark val="none"/>
        <c:minorTickMark val="none"/>
        <c:tickLblPos val="nextTo"/>
        <c:spPr>
          <a:noFill/>
          <a:ln w="9466" cap="flat" cmpd="sng" algn="ctr">
            <a:solidFill>
              <a:schemeClr val="tx1"/>
            </a:solidFill>
            <a:round/>
          </a:ln>
          <a:effectLst/>
        </c:spPr>
        <c:txPr>
          <a:bodyPr rot="-60000000" spcFirstLastPara="1" vertOverflow="ellipsis" vert="horz" wrap="square" anchor="ctr" anchorCtr="1"/>
          <a:lstStyle/>
          <a:p>
            <a:pPr>
              <a:defRPr sz="1188" b="1" i="0" u="none" strike="noStrike" kern="1200" baseline="0">
                <a:solidFill>
                  <a:schemeClr val="tx1"/>
                </a:solidFill>
                <a:effectLst>
                  <a:glow>
                    <a:schemeClr val="accent1">
                      <a:alpha val="40000"/>
                    </a:schemeClr>
                  </a:glow>
                </a:effectLst>
                <a:latin typeface="+mn-lt"/>
                <a:ea typeface="+mn-ea"/>
                <a:cs typeface="+mn-cs"/>
              </a:defRPr>
            </a:pPr>
            <a:endParaRPr lang="en-US"/>
          </a:p>
        </c:txPr>
        <c:crossAx val="1783578911"/>
        <c:crosses val="autoZero"/>
        <c:crossBetween val="between"/>
      </c:valAx>
      <c:valAx>
        <c:axId val="1441965952"/>
        <c:scaling>
          <c:orientation val="minMax"/>
        </c:scaling>
        <c:delete val="0"/>
        <c:axPos val="r"/>
        <c:numFmt formatCode="General" sourceLinked="1"/>
        <c:majorTickMark val="out"/>
        <c:minorTickMark val="none"/>
        <c:tickLblPos val="nextTo"/>
        <c:crossAx val="1441968032"/>
        <c:crosses val="max"/>
        <c:crossBetween val="between"/>
      </c:valAx>
      <c:catAx>
        <c:axId val="1441968032"/>
        <c:scaling>
          <c:orientation val="minMax"/>
        </c:scaling>
        <c:delete val="1"/>
        <c:axPos val="b"/>
        <c:numFmt formatCode="General" sourceLinked="1"/>
        <c:majorTickMark val="out"/>
        <c:minorTickMark val="none"/>
        <c:tickLblPos val="nextTo"/>
        <c:crossAx val="1441965952"/>
        <c:crosses val="autoZero"/>
        <c:auto val="1"/>
        <c:lblAlgn val="ctr"/>
        <c:lblOffset val="100"/>
        <c:noMultiLvlLbl val="0"/>
      </c:catAx>
    </c:plotArea>
    <c:legend>
      <c:legendPos val="tr"/>
      <c:legendEntry>
        <c:idx val="3"/>
        <c:txPr>
          <a:bodyPr rot="0" vert="horz"/>
          <a:lstStyle/>
          <a:p>
            <a:pPr>
              <a:defRPr sz="1200"/>
            </a:pPr>
            <a:endParaRPr lang="en-US"/>
          </a:p>
        </c:txPr>
      </c:legendEntry>
      <c:legendEntry>
        <c:idx val="4"/>
        <c:txPr>
          <a:bodyPr rot="0" vert="horz"/>
          <a:lstStyle/>
          <a:p>
            <a:pPr>
              <a:defRPr sz="1200"/>
            </a:pPr>
            <a:endParaRPr lang="en-US"/>
          </a:p>
        </c:txPr>
      </c:legendEntry>
      <c:layout>
        <c:manualLayout>
          <c:xMode val="edge"/>
          <c:yMode val="edge"/>
          <c:x val="0.84336655093551482"/>
          <c:y val="0.14732813519175594"/>
          <c:w val="0.15663344906448518"/>
          <c:h val="0.75811899831632523"/>
        </c:manualLayout>
      </c:layout>
      <c:overlay val="0"/>
      <c:txPr>
        <a:bodyPr rot="0" vert="horz"/>
        <a:lstStyle/>
        <a:p>
          <a:pPr>
            <a:defRPr sz="1200"/>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31107049118858E-2"/>
          <c:y val="3.4528342366033485E-2"/>
          <c:w val="0.73211473565804275"/>
          <c:h val="0.89184622145607462"/>
        </c:manualLayout>
      </c:layout>
      <c:barChart>
        <c:barDir val="col"/>
        <c:grouping val="clustered"/>
        <c:varyColors val="0"/>
        <c:ser>
          <c:idx val="3"/>
          <c:order val="3"/>
          <c:tx>
            <c:strRef>
              <c:f>Sheet1!$E$1</c:f>
              <c:strCache>
                <c:ptCount val="1"/>
                <c:pt idx="0">
                  <c:v>Non-Member Enrollment</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Sheet1!$E$2:$E$9</c:f>
              <c:numCache>
                <c:formatCode>General</c:formatCode>
                <c:ptCount val="8"/>
                <c:pt idx="0">
                  <c:v>238</c:v>
                </c:pt>
                <c:pt idx="1">
                  <c:v>234</c:v>
                </c:pt>
                <c:pt idx="2">
                  <c:v>162</c:v>
                </c:pt>
                <c:pt idx="3">
                  <c:v>163</c:v>
                </c:pt>
                <c:pt idx="4">
                  <c:v>167</c:v>
                </c:pt>
                <c:pt idx="5">
                  <c:v>117</c:v>
                </c:pt>
                <c:pt idx="6">
                  <c:v>82</c:v>
                </c:pt>
                <c:pt idx="7">
                  <c:v>36</c:v>
                </c:pt>
              </c:numCache>
            </c:numRef>
          </c:val>
          <c:extLst>
            <c:ext xmlns:c16="http://schemas.microsoft.com/office/drawing/2014/chart" uri="{C3380CC4-5D6E-409C-BE32-E72D297353CC}">
              <c16:uniqueId val="{00000000-B44B-4FA4-9302-654E8E1522F0}"/>
            </c:ext>
          </c:extLst>
        </c:ser>
        <c:ser>
          <c:idx val="4"/>
          <c:order val="4"/>
          <c:tx>
            <c:strRef>
              <c:f>Sheet1!$F$1</c:f>
              <c:strCache>
                <c:ptCount val="1"/>
                <c:pt idx="0">
                  <c:v>Member Enrollment</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Sheet1!$F$2:$F$9</c:f>
              <c:numCache>
                <c:formatCode>General</c:formatCode>
                <c:ptCount val="8"/>
                <c:pt idx="0">
                  <c:v>406</c:v>
                </c:pt>
                <c:pt idx="1">
                  <c:v>341</c:v>
                </c:pt>
                <c:pt idx="2">
                  <c:v>354</c:v>
                </c:pt>
                <c:pt idx="3">
                  <c:v>439</c:v>
                </c:pt>
                <c:pt idx="4">
                  <c:v>467</c:v>
                </c:pt>
                <c:pt idx="5">
                  <c:v>538</c:v>
                </c:pt>
                <c:pt idx="6">
                  <c:v>610</c:v>
                </c:pt>
                <c:pt idx="7">
                  <c:v>698</c:v>
                </c:pt>
              </c:numCache>
            </c:numRef>
          </c:val>
          <c:extLst>
            <c:ext xmlns:c16="http://schemas.microsoft.com/office/drawing/2014/chart" uri="{C3380CC4-5D6E-409C-BE32-E72D297353CC}">
              <c16:uniqueId val="{00000001-B44B-4FA4-9302-654E8E1522F0}"/>
            </c:ext>
          </c:extLst>
        </c:ser>
        <c:ser>
          <c:idx val="5"/>
          <c:order val="5"/>
          <c:tx>
            <c:strRef>
              <c:f>Sheet1!$G$1</c:f>
              <c:strCache>
                <c:ptCount val="1"/>
                <c:pt idx="0">
                  <c:v>Total Enrollment</c:v>
                </c:pt>
              </c:strCache>
            </c:strRef>
          </c:tx>
          <c:spPr>
            <a:solidFill>
              <a:schemeClr val="accent5">
                <a:lumMod val="75000"/>
              </a:schemeClr>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Sheet1!$G$2:$G$9</c:f>
              <c:numCache>
                <c:formatCode>General</c:formatCode>
                <c:ptCount val="8"/>
                <c:pt idx="0">
                  <c:v>644</c:v>
                </c:pt>
                <c:pt idx="1">
                  <c:v>575</c:v>
                </c:pt>
                <c:pt idx="2">
                  <c:v>516</c:v>
                </c:pt>
                <c:pt idx="3">
                  <c:v>602</c:v>
                </c:pt>
                <c:pt idx="4">
                  <c:v>634</c:v>
                </c:pt>
                <c:pt idx="5">
                  <c:v>655</c:v>
                </c:pt>
                <c:pt idx="6">
                  <c:v>692</c:v>
                </c:pt>
                <c:pt idx="7">
                  <c:v>734</c:v>
                </c:pt>
              </c:numCache>
            </c:numRef>
          </c:val>
          <c:extLst>
            <c:ext xmlns:c16="http://schemas.microsoft.com/office/drawing/2014/chart" uri="{C3380CC4-5D6E-409C-BE32-E72D297353CC}">
              <c16:uniqueId val="{00000002-B44B-4FA4-9302-654E8E1522F0}"/>
            </c:ext>
          </c:extLst>
        </c:ser>
        <c:dLbls>
          <c:showLegendKey val="0"/>
          <c:showVal val="0"/>
          <c:showCatName val="0"/>
          <c:showSerName val="0"/>
          <c:showPercent val="0"/>
          <c:showBubbleSize val="0"/>
        </c:dLbls>
        <c:gapWidth val="150"/>
        <c:axId val="1441968032"/>
        <c:axId val="1441965952"/>
      </c:barChart>
      <c:lineChart>
        <c:grouping val="standard"/>
        <c:varyColors val="0"/>
        <c:ser>
          <c:idx val="0"/>
          <c:order val="0"/>
          <c:tx>
            <c:strRef>
              <c:f>Sheet1!$B$1</c:f>
              <c:strCache>
                <c:ptCount val="1"/>
                <c:pt idx="0">
                  <c:v>Non-Member Tuition (in Thousands)</c:v>
                </c:pt>
              </c:strCache>
            </c:strRef>
          </c:tx>
          <c:spPr>
            <a:ln w="57150" cap="rnd">
              <a:solidFill>
                <a:schemeClr val="accent4">
                  <a:lumMod val="60000"/>
                  <a:lumOff val="40000"/>
                </a:schemeClr>
              </a:solidFill>
              <a:round/>
            </a:ln>
            <a:effectLst/>
          </c:spPr>
          <c:marker>
            <c:symbol val="none"/>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Sheet1!$B$2:$B$9</c:f>
              <c:numCache>
                <c:formatCode>#,##0</c:formatCode>
                <c:ptCount val="8"/>
                <c:pt idx="0">
                  <c:v>3572</c:v>
                </c:pt>
                <c:pt idx="1">
                  <c:v>3972</c:v>
                </c:pt>
                <c:pt idx="2">
                  <c:v>3259</c:v>
                </c:pt>
                <c:pt idx="3">
                  <c:v>3307</c:v>
                </c:pt>
                <c:pt idx="4">
                  <c:v>3519</c:v>
                </c:pt>
                <c:pt idx="5">
                  <c:v>2447</c:v>
                </c:pt>
                <c:pt idx="6">
                  <c:v>1724</c:v>
                </c:pt>
                <c:pt idx="7" formatCode="General">
                  <c:v>734</c:v>
                </c:pt>
              </c:numCache>
            </c:numRef>
          </c:val>
          <c:smooth val="0"/>
          <c:extLst>
            <c:ext xmlns:c16="http://schemas.microsoft.com/office/drawing/2014/chart" uri="{C3380CC4-5D6E-409C-BE32-E72D297353CC}">
              <c16:uniqueId val="{00000003-B44B-4FA4-9302-654E8E1522F0}"/>
            </c:ext>
          </c:extLst>
        </c:ser>
        <c:ser>
          <c:idx val="1"/>
          <c:order val="1"/>
          <c:tx>
            <c:strRef>
              <c:f>Sheet1!$C$1</c:f>
              <c:strCache>
                <c:ptCount val="1"/>
                <c:pt idx="0">
                  <c:v>Non-Member Capital Fee (in Thousands)</c:v>
                </c:pt>
              </c:strCache>
            </c:strRef>
          </c:tx>
          <c:spPr>
            <a:ln w="76200" cap="rnd">
              <a:solidFill>
                <a:schemeClr val="accent5">
                  <a:lumMod val="60000"/>
                  <a:lumOff val="40000"/>
                </a:schemeClr>
              </a:solidFill>
              <a:round/>
            </a:ln>
            <a:effectLst/>
          </c:spPr>
          <c:marker>
            <c:symbol val="none"/>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Sheet1!$C$2:$C$9</c:f>
              <c:numCache>
                <c:formatCode>General</c:formatCode>
                <c:ptCount val="8"/>
                <c:pt idx="3" formatCode="#,##0">
                  <c:v>880</c:v>
                </c:pt>
                <c:pt idx="4" formatCode="#,##0">
                  <c:v>1212</c:v>
                </c:pt>
                <c:pt idx="5" formatCode="#,##0">
                  <c:v>818</c:v>
                </c:pt>
                <c:pt idx="6" formatCode="#,##0">
                  <c:v>718</c:v>
                </c:pt>
                <c:pt idx="7">
                  <c:v>273</c:v>
                </c:pt>
              </c:numCache>
            </c:numRef>
          </c:val>
          <c:smooth val="0"/>
          <c:extLst>
            <c:ext xmlns:c16="http://schemas.microsoft.com/office/drawing/2014/chart" uri="{C3380CC4-5D6E-409C-BE32-E72D297353CC}">
              <c16:uniqueId val="{00000004-B44B-4FA4-9302-654E8E1522F0}"/>
            </c:ext>
          </c:extLst>
        </c:ser>
        <c:dLbls>
          <c:showLegendKey val="0"/>
          <c:showVal val="0"/>
          <c:showCatName val="0"/>
          <c:showSerName val="0"/>
          <c:showPercent val="0"/>
          <c:showBubbleSize val="0"/>
        </c:dLbls>
        <c:marker val="1"/>
        <c:smooth val="0"/>
        <c:axId val="1783578911"/>
        <c:axId val="1"/>
      </c:lineChart>
      <c:lineChart>
        <c:grouping val="standard"/>
        <c:varyColors val="0"/>
        <c:ser>
          <c:idx val="2"/>
          <c:order val="2"/>
          <c:tx>
            <c:strRef>
              <c:f>Sheet1!$D$1</c:f>
              <c:strCache>
                <c:ptCount val="1"/>
                <c:pt idx="0">
                  <c:v>School Capacity           (at 85% Capacity)</c:v>
                </c:pt>
              </c:strCache>
            </c:strRef>
          </c:tx>
          <c:spPr>
            <a:ln w="38100">
              <a:solidFill>
                <a:srgbClr val="9966FF"/>
              </a:solidFill>
            </a:ln>
          </c:spPr>
          <c:marker>
            <c:spPr>
              <a:solidFill>
                <a:srgbClr val="9966FF"/>
              </a:solidFill>
              <a:ln w="38100">
                <a:solidFill>
                  <a:srgbClr val="9966FF"/>
                </a:solidFill>
              </a:ln>
            </c:spPr>
          </c:marker>
          <c:dLbls>
            <c:dLbl>
              <c:idx val="3"/>
              <c:delete val="1"/>
              <c:extLst>
                <c:ext xmlns:c15="http://schemas.microsoft.com/office/drawing/2012/chart" uri="{CE6537A1-D6FC-4f65-9D91-7224C49458BB}"/>
                <c:ext xmlns:c16="http://schemas.microsoft.com/office/drawing/2014/chart" uri="{C3380CC4-5D6E-409C-BE32-E72D297353CC}">
                  <c16:uniqueId val="{00000005-B44B-4FA4-9302-654E8E1522F0}"/>
                </c:ext>
              </c:extLst>
            </c:dLbl>
            <c:dLbl>
              <c:idx val="4"/>
              <c:delete val="1"/>
              <c:extLst>
                <c:ext xmlns:c15="http://schemas.microsoft.com/office/drawing/2012/chart" uri="{CE6537A1-D6FC-4f65-9D91-7224C49458BB}"/>
                <c:ext xmlns:c16="http://schemas.microsoft.com/office/drawing/2014/chart" uri="{C3380CC4-5D6E-409C-BE32-E72D297353CC}">
                  <c16:uniqueId val="{00000006-B44B-4FA4-9302-654E8E1522F0}"/>
                </c:ext>
              </c:extLst>
            </c:dLbl>
            <c:dLbl>
              <c:idx val="5"/>
              <c:delete val="1"/>
              <c:extLst>
                <c:ext xmlns:c15="http://schemas.microsoft.com/office/drawing/2012/chart" uri="{CE6537A1-D6FC-4f65-9D91-7224C49458BB}"/>
                <c:ext xmlns:c16="http://schemas.microsoft.com/office/drawing/2014/chart" uri="{C3380CC4-5D6E-409C-BE32-E72D297353CC}">
                  <c16:uniqueId val="{00000007-B44B-4FA4-9302-654E8E1522F0}"/>
                </c:ext>
              </c:extLst>
            </c:dLbl>
            <c:dLbl>
              <c:idx val="6"/>
              <c:layout>
                <c:manualLayout>
                  <c:x val="-0.33906258484930762"/>
                  <c:y val="6.69673341780708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4B-4FA4-9302-654E8E1522F0}"/>
                </c:ext>
              </c:extLst>
            </c:dLbl>
            <c:dLbl>
              <c:idx val="7"/>
              <c:delete val="1"/>
              <c:extLst>
                <c:ext xmlns:c15="http://schemas.microsoft.com/office/drawing/2012/chart" uri="{CE6537A1-D6FC-4f65-9D91-7224C49458BB}"/>
                <c:ext xmlns:c16="http://schemas.microsoft.com/office/drawing/2014/chart" uri="{C3380CC4-5D6E-409C-BE32-E72D297353CC}">
                  <c16:uniqueId val="{00000009-B44B-4FA4-9302-654E8E1522F0}"/>
                </c:ext>
              </c:extLst>
            </c:dLbl>
            <c:spPr>
              <a:noFill/>
              <a:ln>
                <a:noFill/>
              </a:ln>
              <a:effectLst/>
            </c:spPr>
            <c:txPr>
              <a:bodyPr wrap="square" lIns="38100" tIns="19050" rIns="38100" bIns="19050" anchor="ctr">
                <a:spAutoFit/>
              </a:bodyPr>
              <a:lstStyle/>
              <a:p>
                <a:pPr>
                  <a:defRPr sz="1200" b="1"/>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Sheet1!$D$2:$D$9</c:f>
              <c:numCache>
                <c:formatCode>General</c:formatCode>
                <c:ptCount val="8"/>
                <c:pt idx="3" formatCode="#,##0">
                  <c:v>628</c:v>
                </c:pt>
                <c:pt idx="4" formatCode="#,##0">
                  <c:v>628</c:v>
                </c:pt>
                <c:pt idx="5" formatCode="#,##0">
                  <c:v>628</c:v>
                </c:pt>
                <c:pt idx="6" formatCode="#,##0">
                  <c:v>628</c:v>
                </c:pt>
                <c:pt idx="7" formatCode="#,##0">
                  <c:v>628</c:v>
                </c:pt>
              </c:numCache>
            </c:numRef>
          </c:val>
          <c:smooth val="0"/>
          <c:extLst>
            <c:ext xmlns:c16="http://schemas.microsoft.com/office/drawing/2014/chart" uri="{C3380CC4-5D6E-409C-BE32-E72D297353CC}">
              <c16:uniqueId val="{0000000A-B44B-4FA4-9302-654E8E1522F0}"/>
            </c:ext>
          </c:extLst>
        </c:ser>
        <c:dLbls>
          <c:showLegendKey val="0"/>
          <c:showVal val="0"/>
          <c:showCatName val="0"/>
          <c:showSerName val="0"/>
          <c:showPercent val="0"/>
          <c:showBubbleSize val="0"/>
        </c:dLbls>
        <c:marker val="1"/>
        <c:smooth val="0"/>
        <c:axId val="1441968032"/>
        <c:axId val="1441965952"/>
      </c:lineChart>
      <c:dateAx>
        <c:axId val="1783578911"/>
        <c:scaling>
          <c:orientation val="minMax"/>
        </c:scaling>
        <c:delete val="0"/>
        <c:axPos val="b"/>
        <c:numFmt formatCode="General" sourceLinked="0"/>
        <c:majorTickMark val="none"/>
        <c:minorTickMark val="out"/>
        <c:tickLblPos val="nextTo"/>
        <c:spPr>
          <a:noFill/>
          <a:ln w="9466" cap="flat" cmpd="sng" algn="ctr">
            <a:solidFill>
              <a:schemeClr val="tx2"/>
            </a:solidFill>
            <a:round/>
          </a:ln>
          <a:effectLst/>
        </c:spPr>
        <c:txPr>
          <a:bodyPr rot="-60000000" spcFirstLastPara="1" vertOverflow="ellipsis" vert="horz" wrap="square" anchor="ctr" anchorCtr="1"/>
          <a:lstStyle/>
          <a:p>
            <a:pPr>
              <a:defRPr sz="1056" b="1" i="0" u="none" strike="noStrike" kern="1200" cap="all" spc="120" normalizeH="0" baseline="0">
                <a:solidFill>
                  <a:schemeClr val="tx1"/>
                </a:solidFill>
                <a:latin typeface="+mn-lt"/>
                <a:ea typeface="+mn-ea"/>
                <a:cs typeface="+mn-cs"/>
              </a:defRPr>
            </a:pPr>
            <a:endParaRPr lang="en-US"/>
          </a:p>
        </c:txPr>
        <c:crossAx val="1"/>
        <c:crosses val="autoZero"/>
        <c:auto val="0"/>
        <c:lblOffset val="100"/>
        <c:baseTimeUnit val="years"/>
        <c:majorTimeUnit val="days"/>
        <c:minorUnit val="5"/>
        <c:minorTimeUnit val="days"/>
      </c:dateAx>
      <c:valAx>
        <c:axId val="1"/>
        <c:scaling>
          <c:orientation val="minMax"/>
          <c:max val="4000"/>
        </c:scaling>
        <c:delete val="0"/>
        <c:axPos val="l"/>
        <c:majorGridlines>
          <c:spPr>
            <a:ln w="9466" cap="flat" cmpd="sng" algn="ctr">
              <a:solidFill>
                <a:schemeClr val="tx1"/>
              </a:solidFill>
              <a:round/>
            </a:ln>
            <a:effectLst/>
          </c:spPr>
        </c:majorGridlines>
        <c:numFmt formatCode="#,##0" sourceLinked="1"/>
        <c:majorTickMark val="none"/>
        <c:minorTickMark val="none"/>
        <c:tickLblPos val="nextTo"/>
        <c:spPr>
          <a:noFill/>
          <a:ln w="9466" cap="flat" cmpd="sng" algn="ctr">
            <a:solidFill>
              <a:schemeClr val="tx1"/>
            </a:solidFill>
            <a:round/>
          </a:ln>
          <a:effectLst/>
        </c:spPr>
        <c:txPr>
          <a:bodyPr rot="-60000000" spcFirstLastPara="1" vertOverflow="ellipsis" vert="horz" wrap="square" anchor="ctr" anchorCtr="1"/>
          <a:lstStyle/>
          <a:p>
            <a:pPr>
              <a:defRPr sz="1188" b="1" i="0" u="none" strike="noStrike" kern="1200" baseline="0">
                <a:solidFill>
                  <a:schemeClr val="tx1"/>
                </a:solidFill>
                <a:effectLst>
                  <a:glow>
                    <a:schemeClr val="accent1">
                      <a:alpha val="40000"/>
                    </a:schemeClr>
                  </a:glow>
                </a:effectLst>
                <a:latin typeface="+mn-lt"/>
                <a:ea typeface="+mn-ea"/>
                <a:cs typeface="+mn-cs"/>
              </a:defRPr>
            </a:pPr>
            <a:endParaRPr lang="en-US"/>
          </a:p>
        </c:txPr>
        <c:crossAx val="1783578911"/>
        <c:crosses val="autoZero"/>
        <c:crossBetween val="between"/>
      </c:valAx>
      <c:valAx>
        <c:axId val="1441965952"/>
        <c:scaling>
          <c:orientation val="minMax"/>
        </c:scaling>
        <c:delete val="0"/>
        <c:axPos val="r"/>
        <c:numFmt formatCode="General" sourceLinked="1"/>
        <c:majorTickMark val="out"/>
        <c:minorTickMark val="none"/>
        <c:tickLblPos val="nextTo"/>
        <c:crossAx val="1441968032"/>
        <c:crosses val="max"/>
        <c:crossBetween val="between"/>
      </c:valAx>
      <c:catAx>
        <c:axId val="1441968032"/>
        <c:scaling>
          <c:orientation val="minMax"/>
        </c:scaling>
        <c:delete val="1"/>
        <c:axPos val="b"/>
        <c:numFmt formatCode="General" sourceLinked="1"/>
        <c:majorTickMark val="out"/>
        <c:minorTickMark val="none"/>
        <c:tickLblPos val="nextTo"/>
        <c:crossAx val="1441965952"/>
        <c:crosses val="autoZero"/>
        <c:auto val="1"/>
        <c:lblAlgn val="ctr"/>
        <c:lblOffset val="100"/>
        <c:noMultiLvlLbl val="0"/>
      </c:catAx>
    </c:plotArea>
    <c:legend>
      <c:legendPos val="tr"/>
      <c:legendEntry>
        <c:idx val="3"/>
        <c:txPr>
          <a:bodyPr rot="0" vert="horz"/>
          <a:lstStyle/>
          <a:p>
            <a:pPr>
              <a:defRPr sz="1200"/>
            </a:pPr>
            <a:endParaRPr lang="en-US"/>
          </a:p>
        </c:txPr>
      </c:legendEntry>
      <c:legendEntry>
        <c:idx val="4"/>
        <c:txPr>
          <a:bodyPr rot="0" vert="horz"/>
          <a:lstStyle/>
          <a:p>
            <a:pPr>
              <a:defRPr sz="1200"/>
            </a:pPr>
            <a:endParaRPr lang="en-US"/>
          </a:p>
        </c:txPr>
      </c:legendEntry>
      <c:layout>
        <c:manualLayout>
          <c:xMode val="edge"/>
          <c:yMode val="edge"/>
          <c:x val="0.84336655093551482"/>
          <c:y val="0.14732813519175594"/>
          <c:w val="0.15663344906448518"/>
          <c:h val="0.75811899831632523"/>
        </c:manualLayout>
      </c:layout>
      <c:overlay val="0"/>
      <c:txPr>
        <a:bodyPr rot="0" vert="horz"/>
        <a:lstStyle/>
        <a:p>
          <a:pPr>
            <a:defRPr sz="1200"/>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789913505769588E-2"/>
          <c:y val="1.9690966048598765E-2"/>
          <c:w val="0.95464371905114309"/>
          <c:h val="0.9501065387008546"/>
        </c:manualLayout>
      </c:layout>
      <c:barChart>
        <c:barDir val="col"/>
        <c:grouping val="clustered"/>
        <c:varyColors val="0"/>
        <c:ser>
          <c:idx val="0"/>
          <c:order val="0"/>
          <c:tx>
            <c:strRef>
              <c:f>Sheet1!$B$1</c:f>
              <c:strCache>
                <c:ptCount val="1"/>
                <c:pt idx="0">
                  <c:v> Change in Four-Year Rolling Average Enrollment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8"/>
              <c:layout>
                <c:manualLayout>
                  <c:x val="-8.017961243321890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83-4E0C-BD37-1B902A5AFA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District</c:v>
                </c:pt>
                <c:pt idx="1">
                  <c:v>Acton</c:v>
                </c:pt>
                <c:pt idx="2">
                  <c:v>Arlington</c:v>
                </c:pt>
                <c:pt idx="3">
                  <c:v>Bolton</c:v>
                </c:pt>
                <c:pt idx="4">
                  <c:v>Concord</c:v>
                </c:pt>
                <c:pt idx="5">
                  <c:v>Dover</c:v>
                </c:pt>
                <c:pt idx="6">
                  <c:v>Lancaster</c:v>
                </c:pt>
                <c:pt idx="7">
                  <c:v>Lexington</c:v>
                </c:pt>
                <c:pt idx="8">
                  <c:v>Needham</c:v>
                </c:pt>
                <c:pt idx="9">
                  <c:v>Stow</c:v>
                </c:pt>
              </c:strCache>
            </c:strRef>
          </c:cat>
          <c:val>
            <c:numRef>
              <c:f>Sheet1!$B$2:$B$11</c:f>
              <c:numCache>
                <c:formatCode>0%</c:formatCode>
                <c:ptCount val="10"/>
                <c:pt idx="0">
                  <c:v>0.16669999999999999</c:v>
                </c:pt>
                <c:pt idx="1">
                  <c:v>0.25</c:v>
                </c:pt>
                <c:pt idx="2">
                  <c:v>0.1565</c:v>
                </c:pt>
                <c:pt idx="3">
                  <c:v>0.36070000000000002</c:v>
                </c:pt>
                <c:pt idx="4">
                  <c:v>0.1019</c:v>
                </c:pt>
                <c:pt idx="5">
                  <c:v>0.4</c:v>
                </c:pt>
                <c:pt idx="6">
                  <c:v>5.3100000000000001E-2</c:v>
                </c:pt>
                <c:pt idx="7">
                  <c:v>0.1032</c:v>
                </c:pt>
                <c:pt idx="8">
                  <c:v>0.1782</c:v>
                </c:pt>
                <c:pt idx="9">
                  <c:v>0.29680000000000001</c:v>
                </c:pt>
              </c:numCache>
            </c:numRef>
          </c:val>
          <c:extLst>
            <c:ext xmlns:c16="http://schemas.microsoft.com/office/drawing/2014/chart" uri="{C3380CC4-5D6E-409C-BE32-E72D297353CC}">
              <c16:uniqueId val="{00000001-8C83-4E0C-BD37-1B902A5AFA51}"/>
            </c:ext>
          </c:extLst>
        </c:ser>
        <c:ser>
          <c:idx val="1"/>
          <c:order val="1"/>
          <c:tx>
            <c:strRef>
              <c:f>Sheet1!$C$1</c:f>
              <c:strCache>
                <c:ptCount val="1"/>
                <c:pt idx="0">
                  <c:v>Change in Total Assessments</c:v>
                </c:pt>
              </c:strCache>
            </c:strRef>
          </c:tx>
          <c:spPr>
            <a:solidFill>
              <a:srgbClr val="C00000"/>
            </a:solidFill>
            <a:ln>
              <a:noFill/>
            </a:ln>
            <a:effectLst/>
          </c:spPr>
          <c:invertIfNegative val="0"/>
          <c:dLbls>
            <c:dLbl>
              <c:idx val="0"/>
              <c:layout>
                <c:manualLayout>
                  <c:x val="8.0179612433218909E-3"/>
                  <c:y val="1.07526881720429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83-4E0C-BD37-1B902A5AFA51}"/>
                </c:ext>
              </c:extLst>
            </c:dLbl>
            <c:dLbl>
              <c:idx val="2"/>
              <c:layout>
                <c:manualLayout>
                  <c:x val="1.6035922486643782E-3"/>
                  <c:y val="2.6881720430107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83-4E0C-BD37-1B902A5AFA51}"/>
                </c:ext>
              </c:extLst>
            </c:dLbl>
            <c:dLbl>
              <c:idx val="3"/>
              <c:layout>
                <c:manualLayout>
                  <c:x val="3.2071844973287564E-3"/>
                  <c:y val="1.07526881720429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83-4E0C-BD37-1B902A5AFA51}"/>
                </c:ext>
              </c:extLst>
            </c:dLbl>
            <c:dLbl>
              <c:idx val="5"/>
              <c:layout>
                <c:manualLayout>
                  <c:x val="3.2071844973286389E-3"/>
                  <c:y val="0"/>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1961265292367071E-2"/>
                      <c:h val="4.2970535941071884E-2"/>
                    </c:manualLayout>
                  </c15:layout>
                </c:ext>
                <c:ext xmlns:c16="http://schemas.microsoft.com/office/drawing/2014/chart" uri="{C3380CC4-5D6E-409C-BE32-E72D297353CC}">
                  <c16:uniqueId val="{00000005-8C83-4E0C-BD37-1B902A5AFA51}"/>
                </c:ext>
              </c:extLst>
            </c:dLbl>
            <c:dLbl>
              <c:idx val="9"/>
              <c:layout>
                <c:manualLayout>
                  <c:x val="3.2071844973286389E-3"/>
                  <c:y val="-2.6881720430107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83-4E0C-BD37-1B902A5AFA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District</c:v>
                </c:pt>
                <c:pt idx="1">
                  <c:v>Acton</c:v>
                </c:pt>
                <c:pt idx="2">
                  <c:v>Arlington</c:v>
                </c:pt>
                <c:pt idx="3">
                  <c:v>Bolton</c:v>
                </c:pt>
                <c:pt idx="4">
                  <c:v>Concord</c:v>
                </c:pt>
                <c:pt idx="5">
                  <c:v>Dover</c:v>
                </c:pt>
                <c:pt idx="6">
                  <c:v>Lancaster</c:v>
                </c:pt>
                <c:pt idx="7">
                  <c:v>Lexington</c:v>
                </c:pt>
                <c:pt idx="8">
                  <c:v>Needham</c:v>
                </c:pt>
                <c:pt idx="9">
                  <c:v>Stow</c:v>
                </c:pt>
              </c:strCache>
            </c:strRef>
          </c:cat>
          <c:val>
            <c:numRef>
              <c:f>Sheet1!$C$2:$C$11</c:f>
              <c:numCache>
                <c:formatCode>0%</c:formatCode>
                <c:ptCount val="10"/>
                <c:pt idx="0">
                  <c:v>0.13780000000000001</c:v>
                </c:pt>
                <c:pt idx="1">
                  <c:v>0.14929999999999999</c:v>
                </c:pt>
                <c:pt idx="2">
                  <c:v>0.1249</c:v>
                </c:pt>
                <c:pt idx="3">
                  <c:v>0.34310000000000002</c:v>
                </c:pt>
                <c:pt idx="4">
                  <c:v>8.9099999999999999E-2</c:v>
                </c:pt>
                <c:pt idx="5">
                  <c:v>0.2601</c:v>
                </c:pt>
                <c:pt idx="6">
                  <c:v>8.9899999999999994E-2</c:v>
                </c:pt>
                <c:pt idx="7">
                  <c:v>8.72E-2</c:v>
                </c:pt>
                <c:pt idx="8">
                  <c:v>0.20039999999999999</c:v>
                </c:pt>
                <c:pt idx="9">
                  <c:v>0.20119999999999999</c:v>
                </c:pt>
              </c:numCache>
            </c:numRef>
          </c:val>
          <c:extLst>
            <c:ext xmlns:c16="http://schemas.microsoft.com/office/drawing/2014/chart" uri="{C3380CC4-5D6E-409C-BE32-E72D297353CC}">
              <c16:uniqueId val="{00000007-8C83-4E0C-BD37-1B902A5AFA51}"/>
            </c:ext>
          </c:extLst>
        </c:ser>
        <c:dLbls>
          <c:dLblPos val="ctr"/>
          <c:showLegendKey val="0"/>
          <c:showVal val="1"/>
          <c:showCatName val="0"/>
          <c:showSerName val="0"/>
          <c:showPercent val="0"/>
          <c:showBubbleSize val="0"/>
        </c:dLbls>
        <c:gapWidth val="150"/>
        <c:axId val="28007919"/>
        <c:axId val="28028303"/>
      </c:barChart>
      <c:catAx>
        <c:axId val="28007919"/>
        <c:scaling>
          <c:orientation val="minMax"/>
        </c:scaling>
        <c:delete val="0"/>
        <c:axPos val="b"/>
        <c:numFmt formatCode="General" sourceLinked="1"/>
        <c:majorTickMark val="out"/>
        <c:minorTickMark val="in"/>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ln>
                  <a:noFill/>
                </a:ln>
                <a:solidFill>
                  <a:schemeClr val="tx1"/>
                </a:solidFill>
                <a:latin typeface="+mn-lt"/>
                <a:ea typeface="+mn-ea"/>
                <a:cs typeface="+mn-cs"/>
              </a:defRPr>
            </a:pPr>
            <a:endParaRPr lang="en-US"/>
          </a:p>
        </c:txPr>
        <c:crossAx val="28028303"/>
        <c:crosses val="autoZero"/>
        <c:auto val="1"/>
        <c:lblAlgn val="ctr"/>
        <c:lblOffset val="100"/>
        <c:noMultiLvlLbl val="0"/>
      </c:catAx>
      <c:valAx>
        <c:axId val="28028303"/>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28007919"/>
        <c:crosses val="autoZero"/>
        <c:crossBetween val="between"/>
      </c:valAx>
      <c:spPr>
        <a:noFill/>
        <a:ln>
          <a:solidFill>
            <a:srgbClr val="4F81BD"/>
          </a:solidFill>
        </a:ln>
        <a:effectLst/>
      </c:spPr>
    </c:plotArea>
    <c:legend>
      <c:legendPos val="tr"/>
      <c:legendEntry>
        <c:idx val="0"/>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Entry>
      <c:overlay val="0"/>
      <c:spPr>
        <a:noFill/>
        <a:ln>
          <a:solidFill>
            <a:sysClr val="windowText" lastClr="000000"/>
          </a:solid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714A99-3C56-9245-ACCE-F9A47E5150A7}"/>
              </a:ext>
            </a:extLst>
          </p:cNvPr>
          <p:cNvSpPr>
            <a:spLocks noGrp="1"/>
          </p:cNvSpPr>
          <p:nvPr>
            <p:ph type="sldNum" sz="quarter" idx="3"/>
          </p:nvPr>
        </p:nvSpPr>
        <p:spPr>
          <a:xfrm>
            <a:off x="3837406" y="8733384"/>
            <a:ext cx="3037840" cy="466433"/>
          </a:xfrm>
          <a:prstGeom prst="rect">
            <a:avLst/>
          </a:prstGeom>
        </p:spPr>
        <p:txBody>
          <a:bodyPr vert="horz" lIns="93177" tIns="46589" rIns="93177" bIns="46589" rtlCol="0" anchor="b"/>
          <a:lstStyle>
            <a:lvl1pPr algn="r">
              <a:defRPr sz="1200"/>
            </a:lvl1pPr>
          </a:lstStyle>
          <a:p>
            <a:fld id="{E6CEFE3E-2CA1-454C-B026-7856F8F1192B}" type="slidenum">
              <a:rPr lang="en-US" smtClean="0"/>
              <a:t>‹#›</a:t>
            </a:fld>
            <a:endParaRPr lang="en-US"/>
          </a:p>
        </p:txBody>
      </p:sp>
      <p:pic>
        <p:nvPicPr>
          <p:cNvPr id="6" name="Picture 5">
            <a:extLst>
              <a:ext uri="{FF2B5EF4-FFF2-40B4-BE49-F238E27FC236}">
                <a16:creationId xmlns:a16="http://schemas.microsoft.com/office/drawing/2014/main" id="{3F334F7D-5BFA-C146-A7E2-FD24FA5108C7}"/>
              </a:ext>
            </a:extLst>
          </p:cNvPr>
          <p:cNvPicPr>
            <a:picLocks noChangeAspect="1"/>
          </p:cNvPicPr>
          <p:nvPr/>
        </p:nvPicPr>
        <p:blipFill>
          <a:blip r:embed="rId2"/>
          <a:stretch>
            <a:fillRect/>
          </a:stretch>
        </p:blipFill>
        <p:spPr>
          <a:xfrm>
            <a:off x="469963" y="324206"/>
            <a:ext cx="2874460" cy="435706"/>
          </a:xfrm>
          <a:prstGeom prst="rect">
            <a:avLst/>
          </a:prstGeom>
        </p:spPr>
      </p:pic>
      <p:sp>
        <p:nvSpPr>
          <p:cNvPr id="7" name="Date Placeholder 6">
            <a:extLst>
              <a:ext uri="{FF2B5EF4-FFF2-40B4-BE49-F238E27FC236}">
                <a16:creationId xmlns:a16="http://schemas.microsoft.com/office/drawing/2014/main" id="{43A9A356-BA70-8C4C-A6DC-47CF002F311B}"/>
              </a:ext>
            </a:extLst>
          </p:cNvPr>
          <p:cNvSpPr>
            <a:spLocks noGrp="1"/>
          </p:cNvSpPr>
          <p:nvPr>
            <p:ph type="dt" sz="quarter" idx="1"/>
          </p:nvPr>
        </p:nvSpPr>
        <p:spPr>
          <a:xfrm>
            <a:off x="3861684" y="127208"/>
            <a:ext cx="3037840" cy="466434"/>
          </a:xfrm>
          <a:prstGeom prst="rect">
            <a:avLst/>
          </a:prstGeom>
        </p:spPr>
        <p:txBody>
          <a:bodyPr vert="horz" lIns="93177" tIns="46589" rIns="93177" bIns="46589" rtlCol="0"/>
          <a:lstStyle>
            <a:lvl1pPr algn="r">
              <a:defRPr sz="1200"/>
            </a:lvl1pPr>
          </a:lstStyle>
          <a:p>
            <a:fld id="{09CB6B3B-6D5A-7748-8778-AC78A89A43F3}" type="datetimeFigureOut">
              <a:rPr lang="en-US" smtClean="0"/>
              <a:t>2/28/2023</a:t>
            </a:fld>
            <a:endParaRPr lang="en-US"/>
          </a:p>
        </p:txBody>
      </p:sp>
    </p:spTree>
    <p:extLst>
      <p:ext uri="{BB962C8B-B14F-4D97-AF65-F5344CB8AC3E}">
        <p14:creationId xmlns:p14="http://schemas.microsoft.com/office/powerpoint/2010/main" val="1607696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776708" y="205246"/>
            <a:ext cx="3037840" cy="466434"/>
          </a:xfrm>
          <a:prstGeom prst="rect">
            <a:avLst/>
          </a:prstGeom>
        </p:spPr>
        <p:txBody>
          <a:bodyPr vert="horz" lIns="93177" tIns="46589" rIns="93177" bIns="46589" rtlCol="0"/>
          <a:lstStyle>
            <a:lvl1pPr algn="r">
              <a:defRPr sz="1200"/>
            </a:lvl1pPr>
          </a:lstStyle>
          <a:p>
            <a:fld id="{3AEB2354-347F-7F44-90CD-C07B7C465B89}" type="datetimeFigureOut">
              <a:rPr lang="en-US" smtClean="0"/>
              <a:t>2/28/2023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73825" y="8709235"/>
            <a:ext cx="3037840" cy="466433"/>
          </a:xfrm>
          <a:prstGeom prst="rect">
            <a:avLst/>
          </a:prstGeom>
        </p:spPr>
        <p:txBody>
          <a:bodyPr vert="horz" lIns="93177" tIns="46589" rIns="93177" bIns="46589" rtlCol="0" anchor="b"/>
          <a:lstStyle>
            <a:lvl1pPr algn="r">
              <a:defRPr sz="1200"/>
            </a:lvl1pPr>
          </a:lstStyle>
          <a:p>
            <a:fld id="{CB9249F8-0268-9545-A6F2-E160C17162BE}" type="slidenum">
              <a:rPr lang="en-US" smtClean="0"/>
              <a:t>‹#›</a:t>
            </a:fld>
            <a:endParaRPr lang="en-US"/>
          </a:p>
        </p:txBody>
      </p:sp>
      <p:pic>
        <p:nvPicPr>
          <p:cNvPr id="8" name="Picture 7">
            <a:extLst>
              <a:ext uri="{FF2B5EF4-FFF2-40B4-BE49-F238E27FC236}">
                <a16:creationId xmlns:a16="http://schemas.microsoft.com/office/drawing/2014/main" id="{C234B162-CCE3-0140-A2E5-1E91A734DE67}"/>
              </a:ext>
            </a:extLst>
          </p:cNvPr>
          <p:cNvPicPr>
            <a:picLocks noChangeAspect="1"/>
          </p:cNvPicPr>
          <p:nvPr/>
        </p:nvPicPr>
        <p:blipFill>
          <a:blip r:embed="rId2"/>
          <a:stretch>
            <a:fillRect/>
          </a:stretch>
        </p:blipFill>
        <p:spPr>
          <a:xfrm>
            <a:off x="701040" y="442288"/>
            <a:ext cx="3034427" cy="459953"/>
          </a:xfrm>
          <a:prstGeom prst="rect">
            <a:avLst/>
          </a:prstGeom>
        </p:spPr>
      </p:pic>
    </p:spTree>
    <p:extLst>
      <p:ext uri="{BB962C8B-B14F-4D97-AF65-F5344CB8AC3E}">
        <p14:creationId xmlns:p14="http://schemas.microsoft.com/office/powerpoint/2010/main" val="223913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Greetings, my name is Dr. Kathleen Dawson and I am the superintendent of Minuteman Regional Vocational Technical School District and here with me tonight are Mr. Steve LeDoux, Concord SC member and Vice-Chair, and Ms. Nikki Andrade, Minuteman’s Business Manager.</a:t>
            </a:r>
          </a:p>
          <a:p>
            <a:endParaRPr lang="en-US"/>
          </a:p>
          <a:p>
            <a:endParaRPr lang="en-US"/>
          </a:p>
          <a:p>
            <a:r>
              <a:rPr lang="en-US"/>
              <a:t>We are here tonight to present to you the Fiscal Year 2024 Budget Recommendation for Minuteman Regional Vocational Technical School District. </a:t>
            </a:r>
          </a:p>
          <a:p>
            <a:endParaRPr lang="en-US"/>
          </a:p>
          <a:p>
            <a:endParaRPr lang="en-US"/>
          </a:p>
          <a:p>
            <a:r>
              <a:rPr lang="en-US"/>
              <a:t>At the end of the presentation, we will do our best to answer all questions.</a:t>
            </a:r>
          </a:p>
        </p:txBody>
      </p:sp>
      <p:sp>
        <p:nvSpPr>
          <p:cNvPr id="4" name="Slide Number Placeholder 3"/>
          <p:cNvSpPr>
            <a:spLocks noGrp="1"/>
          </p:cNvSpPr>
          <p:nvPr>
            <p:ph type="sldNum" sz="quarter" idx="5"/>
          </p:nvPr>
        </p:nvSpPr>
        <p:spPr/>
        <p:txBody>
          <a:bodyPr/>
          <a:lstStyle/>
          <a:p>
            <a:fld id="{CB9249F8-0268-9545-A6F2-E160C17162BE}" type="slidenum">
              <a:rPr lang="en-US" smtClean="0"/>
              <a:t>1</a:t>
            </a:fld>
            <a:endParaRPr lang="en-US"/>
          </a:p>
        </p:txBody>
      </p:sp>
    </p:spTree>
    <p:extLst>
      <p:ext uri="{BB962C8B-B14F-4D97-AF65-F5344CB8AC3E}">
        <p14:creationId xmlns:p14="http://schemas.microsoft.com/office/powerpoint/2010/main" val="2849666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Total Preliminary Assessment for Concord, </a:t>
            </a:r>
            <a:r>
              <a:rPr lang="en-US" b="1"/>
              <a:t>including the Building Project- Debt Service (that is excluded from Prop 2 ½)</a:t>
            </a:r>
            <a:r>
              <a:rPr lang="en-US"/>
              <a:t> is approximately $1.64 Million.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Preliminary Assessment for Concord </a:t>
            </a:r>
            <a:r>
              <a:rPr lang="en-US" b="1"/>
              <a:t>without the Building Project Debt</a:t>
            </a:r>
            <a:r>
              <a:rPr lang="en-US"/>
              <a:t> is approximately $1.23 Million.</a:t>
            </a:r>
          </a:p>
        </p:txBody>
      </p:sp>
      <p:sp>
        <p:nvSpPr>
          <p:cNvPr id="4" name="Slide Number Placeholder 3"/>
          <p:cNvSpPr>
            <a:spLocks noGrp="1"/>
          </p:cNvSpPr>
          <p:nvPr>
            <p:ph type="sldNum" sz="quarter" idx="5"/>
          </p:nvPr>
        </p:nvSpPr>
        <p:spPr/>
        <p:txBody>
          <a:bodyPr/>
          <a:lstStyle/>
          <a:p>
            <a:fld id="{CB9249F8-0268-9545-A6F2-E160C17162BE}" type="slidenum">
              <a:rPr lang="en-US" smtClean="0"/>
              <a:t>10</a:t>
            </a:fld>
            <a:endParaRPr lang="en-US"/>
          </a:p>
        </p:txBody>
      </p:sp>
    </p:spTree>
    <p:extLst>
      <p:ext uri="{BB962C8B-B14F-4D97-AF65-F5344CB8AC3E}">
        <p14:creationId xmlns:p14="http://schemas.microsoft.com/office/powerpoint/2010/main" val="401086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major factor impacting the operating budget is our enrollment. </a:t>
            </a:r>
          </a:p>
          <a:p>
            <a:endParaRPr lang="en-US"/>
          </a:p>
          <a:p>
            <a:endParaRPr lang="en-US"/>
          </a:p>
          <a:p>
            <a:r>
              <a:rPr lang="en-US"/>
              <a:t>With the plans for the new school building came the plans for increasing in-district student enrollment.</a:t>
            </a:r>
          </a:p>
          <a:p>
            <a:endParaRPr lang="en-US"/>
          </a:p>
          <a:p>
            <a:r>
              <a:rPr lang="en-US"/>
              <a:t>As noted here, we are successfully meeting that objective.</a:t>
            </a:r>
          </a:p>
          <a:p>
            <a:endParaRPr lang="en-US"/>
          </a:p>
          <a:p>
            <a:r>
              <a:rPr lang="en-US"/>
              <a:t>Enrollment from our member towns are increasing as the enrollment from the non-member towns are matriculating out with each graduating class.</a:t>
            </a:r>
          </a:p>
          <a:p>
            <a:endParaRPr lang="en-US"/>
          </a:p>
        </p:txBody>
      </p:sp>
      <p:sp>
        <p:nvSpPr>
          <p:cNvPr id="4" name="Slide Number Placeholder 3"/>
          <p:cNvSpPr>
            <a:spLocks noGrp="1"/>
          </p:cNvSpPr>
          <p:nvPr>
            <p:ph type="sldNum" sz="quarter" idx="5"/>
          </p:nvPr>
        </p:nvSpPr>
        <p:spPr/>
        <p:txBody>
          <a:bodyPr/>
          <a:lstStyle/>
          <a:p>
            <a:fld id="{CB9249F8-0268-9545-A6F2-E160C17162BE}" type="slidenum">
              <a:rPr lang="en-US" smtClean="0"/>
              <a:t>11</a:t>
            </a:fld>
            <a:endParaRPr lang="en-US"/>
          </a:p>
        </p:txBody>
      </p:sp>
    </p:spTree>
    <p:extLst>
      <p:ext uri="{BB962C8B-B14F-4D97-AF65-F5344CB8AC3E}">
        <p14:creationId xmlns:p14="http://schemas.microsoft.com/office/powerpoint/2010/main" val="91038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enrollment shifts, Minuteman’s Out of District Revenue is Decreasing, Both from Tuition and Capital Fee (Set by the State). </a:t>
            </a:r>
          </a:p>
          <a:p>
            <a:endParaRPr lang="en-US"/>
          </a:p>
          <a:p>
            <a:r>
              <a:rPr lang="en-US"/>
              <a:t>As a result, Member Towns are responsible for more of the cost (and soon all the cost) associated with Operating and Capital Budget through their Assessments.</a:t>
            </a:r>
          </a:p>
        </p:txBody>
      </p:sp>
      <p:sp>
        <p:nvSpPr>
          <p:cNvPr id="4" name="Slide Number Placeholder 3"/>
          <p:cNvSpPr>
            <a:spLocks noGrp="1"/>
          </p:cNvSpPr>
          <p:nvPr>
            <p:ph type="sldNum" sz="quarter" idx="5"/>
          </p:nvPr>
        </p:nvSpPr>
        <p:spPr/>
        <p:txBody>
          <a:bodyPr/>
          <a:lstStyle/>
          <a:p>
            <a:fld id="{CB9249F8-0268-9545-A6F2-E160C17162BE}" type="slidenum">
              <a:rPr lang="en-US" smtClean="0"/>
              <a:t>12</a:t>
            </a:fld>
            <a:endParaRPr lang="en-US"/>
          </a:p>
        </p:txBody>
      </p:sp>
    </p:spTree>
    <p:extLst>
      <p:ext uri="{BB962C8B-B14F-4D97-AF65-F5344CB8AC3E}">
        <p14:creationId xmlns:p14="http://schemas.microsoft.com/office/powerpoint/2010/main" val="393018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will show the comparison of changes in enrollment to the changes in revenue.</a:t>
            </a:r>
          </a:p>
          <a:p>
            <a:endParaRPr lang="en-US"/>
          </a:p>
          <a:p>
            <a:r>
              <a:rPr lang="en-US"/>
              <a:t>The purple line across the top is our School Designed Enrollment of 628 at 85% capacity.</a:t>
            </a:r>
          </a:p>
        </p:txBody>
      </p:sp>
      <p:sp>
        <p:nvSpPr>
          <p:cNvPr id="4" name="Slide Number Placeholder 3"/>
          <p:cNvSpPr>
            <a:spLocks noGrp="1"/>
          </p:cNvSpPr>
          <p:nvPr>
            <p:ph type="sldNum" sz="quarter" idx="5"/>
          </p:nvPr>
        </p:nvSpPr>
        <p:spPr/>
        <p:txBody>
          <a:bodyPr/>
          <a:lstStyle/>
          <a:p>
            <a:fld id="{CB9249F8-0268-9545-A6F2-E160C17162BE}" type="slidenum">
              <a:rPr lang="en-US" smtClean="0"/>
              <a:t>13</a:t>
            </a:fld>
            <a:endParaRPr lang="en-US"/>
          </a:p>
        </p:txBody>
      </p:sp>
    </p:spTree>
    <p:extLst>
      <p:ext uri="{BB962C8B-B14F-4D97-AF65-F5344CB8AC3E}">
        <p14:creationId xmlns:p14="http://schemas.microsoft.com/office/powerpoint/2010/main" val="202968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tri-colored bar graph includes the Total, Member, and Non-Member Enrollment compared to the 85% School Capacity indicated by the purple line.</a:t>
            </a:r>
          </a:p>
          <a:p>
            <a:endParaRPr lang="en-US"/>
          </a:p>
          <a:p>
            <a:r>
              <a:rPr lang="en-US"/>
              <a:t>As the graph shows, we are over 85% capacity.</a:t>
            </a:r>
          </a:p>
        </p:txBody>
      </p:sp>
      <p:sp>
        <p:nvSpPr>
          <p:cNvPr id="4" name="Slide Number Placeholder 3"/>
          <p:cNvSpPr>
            <a:spLocks noGrp="1"/>
          </p:cNvSpPr>
          <p:nvPr>
            <p:ph type="sldNum" sz="quarter" idx="5"/>
          </p:nvPr>
        </p:nvSpPr>
        <p:spPr/>
        <p:txBody>
          <a:bodyPr/>
          <a:lstStyle/>
          <a:p>
            <a:fld id="{CB9249F8-0268-9545-A6F2-E160C17162BE}" type="slidenum">
              <a:rPr lang="en-US" smtClean="0"/>
              <a:t>14</a:t>
            </a:fld>
            <a:endParaRPr lang="en-US"/>
          </a:p>
        </p:txBody>
      </p:sp>
    </p:spTree>
    <p:extLst>
      <p:ext uri="{BB962C8B-B14F-4D97-AF65-F5344CB8AC3E}">
        <p14:creationId xmlns:p14="http://schemas.microsoft.com/office/powerpoint/2010/main" val="279033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the Yellow Line represents the Non-Member Tuition, and the Light Blue Line represents the Capital Fee Revenue available to reduce Member Assessments. </a:t>
            </a:r>
          </a:p>
          <a:p>
            <a:endParaRPr lang="en-US"/>
          </a:p>
          <a:p>
            <a:r>
              <a:rPr lang="en-US"/>
              <a:t>As you can see these are trending in the opposite direction of increasing member enrollment. </a:t>
            </a:r>
          </a:p>
        </p:txBody>
      </p:sp>
      <p:sp>
        <p:nvSpPr>
          <p:cNvPr id="4" name="Slide Number Placeholder 3"/>
          <p:cNvSpPr>
            <a:spLocks noGrp="1"/>
          </p:cNvSpPr>
          <p:nvPr>
            <p:ph type="sldNum" sz="quarter" idx="5"/>
          </p:nvPr>
        </p:nvSpPr>
        <p:spPr/>
        <p:txBody>
          <a:bodyPr/>
          <a:lstStyle/>
          <a:p>
            <a:fld id="{CB9249F8-0268-9545-A6F2-E160C17162BE}" type="slidenum">
              <a:rPr lang="en-US" smtClean="0"/>
              <a:t>15</a:t>
            </a:fld>
            <a:endParaRPr lang="en-US"/>
          </a:p>
        </p:txBody>
      </p:sp>
    </p:spTree>
    <p:extLst>
      <p:ext uri="{BB962C8B-B14F-4D97-AF65-F5344CB8AC3E}">
        <p14:creationId xmlns:p14="http://schemas.microsoft.com/office/powerpoint/2010/main" val="102914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show the Percent Change in Four Year Rolling Average of Enrollment (Blue Column) with the Percent Change in Assessment (Red) for all our Member Towns. For most of our Member Towns, these correspond, and track together closely, as spelled out in our Regional Agreement. </a:t>
            </a:r>
          </a:p>
          <a:p>
            <a:endParaRPr lang="en-US"/>
          </a:p>
          <a:p>
            <a:r>
              <a:rPr lang="en-US"/>
              <a:t>It is important to note that the 4-Year Rolling Average will eventually even out over the next few years as enrollment becomes more typical of full freshman classes of Member Town Students.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Concord, you can see there was a 10% increase in 4 Year Rolling Average, but a 9% increase in Total Assessment.</a:t>
            </a:r>
          </a:p>
          <a:p>
            <a:endParaRPr lang="en-US"/>
          </a:p>
        </p:txBody>
      </p:sp>
      <p:sp>
        <p:nvSpPr>
          <p:cNvPr id="4" name="Slide Number Placeholder 3"/>
          <p:cNvSpPr>
            <a:spLocks noGrp="1"/>
          </p:cNvSpPr>
          <p:nvPr>
            <p:ph type="sldNum" sz="quarter" idx="5"/>
          </p:nvPr>
        </p:nvSpPr>
        <p:spPr/>
        <p:txBody>
          <a:bodyPr/>
          <a:lstStyle/>
          <a:p>
            <a:fld id="{CB9249F8-0268-9545-A6F2-E160C17162BE}" type="slidenum">
              <a:rPr lang="en-US" smtClean="0"/>
              <a:t>16</a:t>
            </a:fld>
            <a:endParaRPr lang="en-US"/>
          </a:p>
        </p:txBody>
      </p:sp>
    </p:spTree>
    <p:extLst>
      <p:ext uri="{BB962C8B-B14F-4D97-AF65-F5344CB8AC3E}">
        <p14:creationId xmlns:p14="http://schemas.microsoft.com/office/powerpoint/2010/main" val="283101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see year over year the changes in the components of the Assessment. Minuteman uses the 4 Year Rolling Average of Enrollment to determine Assessments, as noted in the Regional Agreement.</a:t>
            </a:r>
          </a:p>
          <a:p>
            <a:endParaRPr lang="en-US"/>
          </a:p>
          <a:p>
            <a:r>
              <a:rPr lang="en-US"/>
              <a:t>As seen in the graph on the prior slide, Concord’s 4 Year Rolling Average has increased by 10.2%, compared to the total Assessment increasing 8.8%.</a:t>
            </a:r>
          </a:p>
        </p:txBody>
      </p:sp>
      <p:sp>
        <p:nvSpPr>
          <p:cNvPr id="4" name="Slide Number Placeholder 3"/>
          <p:cNvSpPr>
            <a:spLocks noGrp="1"/>
          </p:cNvSpPr>
          <p:nvPr>
            <p:ph type="sldNum" sz="quarter" idx="5"/>
          </p:nvPr>
        </p:nvSpPr>
        <p:spPr/>
        <p:txBody>
          <a:bodyPr/>
          <a:lstStyle/>
          <a:p>
            <a:fld id="{CB9249F8-0268-9545-A6F2-E160C17162BE}" type="slidenum">
              <a:rPr lang="en-US" smtClean="0"/>
              <a:t>17</a:t>
            </a:fld>
            <a:endParaRPr lang="en-US"/>
          </a:p>
        </p:txBody>
      </p:sp>
    </p:spTree>
    <p:extLst>
      <p:ext uri="{BB962C8B-B14F-4D97-AF65-F5344CB8AC3E}">
        <p14:creationId xmlns:p14="http://schemas.microsoft.com/office/powerpoint/2010/main" val="434617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Despite the increase in Operating Assessment, the Per Pupil Assessment remains relatively consistent with the past 5 years.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current breakout for Concord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Grade 9: 18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Grade 10: 8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Grade 11: 5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Grade 12: 5 students.</a:t>
            </a:r>
          </a:p>
          <a:p>
            <a:endParaRPr lang="en-US"/>
          </a:p>
        </p:txBody>
      </p:sp>
      <p:sp>
        <p:nvSpPr>
          <p:cNvPr id="4" name="Slide Number Placeholder 3"/>
          <p:cNvSpPr>
            <a:spLocks noGrp="1"/>
          </p:cNvSpPr>
          <p:nvPr>
            <p:ph type="sldNum" sz="quarter" idx="5"/>
          </p:nvPr>
        </p:nvSpPr>
        <p:spPr/>
        <p:txBody>
          <a:bodyPr/>
          <a:lstStyle/>
          <a:p>
            <a:fld id="{CB9249F8-0268-9545-A6F2-E160C17162BE}" type="slidenum">
              <a:rPr lang="en-US" smtClean="0"/>
              <a:t>18</a:t>
            </a:fld>
            <a:endParaRPr lang="en-US"/>
          </a:p>
        </p:txBody>
      </p:sp>
    </p:spTree>
    <p:extLst>
      <p:ext uri="{BB962C8B-B14F-4D97-AF65-F5344CB8AC3E}">
        <p14:creationId xmlns:p14="http://schemas.microsoft.com/office/powerpoint/2010/main" val="292304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as presented, it is the shifts in enrollment that are increasing the assessments for each member town.  The increase is paying for more of your students to have access to a choice in the type and quality of a career technical education.</a:t>
            </a:r>
          </a:p>
          <a:p>
            <a:endParaRPr lang="en-US"/>
          </a:p>
          <a:p>
            <a:endParaRPr lang="en-US"/>
          </a:p>
        </p:txBody>
      </p:sp>
      <p:sp>
        <p:nvSpPr>
          <p:cNvPr id="4" name="Slide Number Placeholder 3"/>
          <p:cNvSpPr>
            <a:spLocks noGrp="1"/>
          </p:cNvSpPr>
          <p:nvPr>
            <p:ph type="sldNum" sz="quarter" idx="5"/>
          </p:nvPr>
        </p:nvSpPr>
        <p:spPr/>
        <p:txBody>
          <a:bodyPr/>
          <a:lstStyle/>
          <a:p>
            <a:fld id="{CB9249F8-0268-9545-A6F2-E160C17162BE}" type="slidenum">
              <a:rPr lang="en-US" smtClean="0"/>
              <a:t>19</a:t>
            </a:fld>
            <a:endParaRPr lang="en-US"/>
          </a:p>
        </p:txBody>
      </p:sp>
    </p:spTree>
    <p:extLst>
      <p:ext uri="{BB962C8B-B14F-4D97-AF65-F5344CB8AC3E}">
        <p14:creationId xmlns:p14="http://schemas.microsoft.com/office/powerpoint/2010/main" val="257735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defTabSz="931774">
              <a:spcBef>
                <a:spcPts val="270"/>
              </a:spcBef>
              <a:buClr>
                <a:srgbClr val="E28525"/>
              </a:buClr>
              <a:tabLst>
                <a:tab pos="245885" algn="l"/>
              </a:tabLst>
            </a:pPr>
            <a:r>
              <a:rPr lang="en-US" sz="1200">
                <a:latin typeface="Calibri"/>
                <a:cs typeface="Calibri"/>
              </a:rPr>
              <a:t>Tonight, we present to you a budget focused on supporting our students and our staff.  The budget supports our purpose of ensuring our students have highly qualified professionals and that our staff is equipped to provide relevant and rigorous learning opportunities with the most up-to-date technologies and curriculum.  This budget supports the academic, social, emotional, and mental health needs of our students so they can develop into their best selves.</a:t>
            </a:r>
          </a:p>
          <a:p>
            <a:pPr marL="12941">
              <a:spcBef>
                <a:spcPts val="270"/>
              </a:spcBef>
              <a:buClr>
                <a:srgbClr val="E28525"/>
              </a:buClr>
              <a:tabLst>
                <a:tab pos="245885" algn="l"/>
              </a:tabLst>
            </a:pPr>
            <a:endParaRPr lang="en-US" sz="1200">
              <a:latin typeface="Calibri"/>
              <a:cs typeface="Calibri"/>
            </a:endParaRPr>
          </a:p>
          <a:p>
            <a:pPr marL="12941">
              <a:spcBef>
                <a:spcPts val="270"/>
              </a:spcBef>
              <a:buClr>
                <a:srgbClr val="E28525"/>
              </a:buClr>
              <a:tabLst>
                <a:tab pos="245885" algn="l"/>
              </a:tabLst>
            </a:pPr>
            <a:r>
              <a:rPr lang="en-US" sz="1200">
                <a:latin typeface="Calibri"/>
                <a:cs typeface="Calibri"/>
              </a:rPr>
              <a:t>Our budget reflects our values and priorities—our students and our staff.</a:t>
            </a:r>
          </a:p>
        </p:txBody>
      </p:sp>
      <p:sp>
        <p:nvSpPr>
          <p:cNvPr id="4" name="Slide Number Placeholder 3"/>
          <p:cNvSpPr>
            <a:spLocks noGrp="1"/>
          </p:cNvSpPr>
          <p:nvPr>
            <p:ph type="sldNum" sz="quarter" idx="5"/>
          </p:nvPr>
        </p:nvSpPr>
        <p:spPr/>
        <p:txBody>
          <a:bodyPr/>
          <a:lstStyle/>
          <a:p>
            <a:pPr defTabSz="931774">
              <a:defRPr/>
            </a:pPr>
            <a:fld id="{CB9249F8-0268-9545-A6F2-E160C17162BE}"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229969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represents the preliminary FY24 assessments to all member towns.</a:t>
            </a:r>
          </a:p>
        </p:txBody>
      </p:sp>
      <p:sp>
        <p:nvSpPr>
          <p:cNvPr id="4" name="Slide Number Placeholder 3"/>
          <p:cNvSpPr>
            <a:spLocks noGrp="1"/>
          </p:cNvSpPr>
          <p:nvPr>
            <p:ph type="sldNum" sz="quarter" idx="5"/>
          </p:nvPr>
        </p:nvSpPr>
        <p:spPr/>
        <p:txBody>
          <a:bodyPr/>
          <a:lstStyle/>
          <a:p>
            <a:fld id="{CB9249F8-0268-9545-A6F2-E160C17162BE}" type="slidenum">
              <a:rPr lang="en-US" smtClean="0"/>
              <a:t>20</a:t>
            </a:fld>
            <a:endParaRPr lang="en-US"/>
          </a:p>
        </p:txBody>
      </p:sp>
    </p:spTree>
    <p:extLst>
      <p:ext uri="{BB962C8B-B14F-4D97-AF65-F5344CB8AC3E}">
        <p14:creationId xmlns:p14="http://schemas.microsoft.com/office/powerpoint/2010/main" val="180527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are we now for next year? The Enrollment Trends are Continuing and going strong.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Class of 2027 is the 8</a:t>
            </a:r>
            <a:r>
              <a:rPr lang="en-US" baseline="30000"/>
              <a:t>th</a:t>
            </a:r>
            <a:r>
              <a:rPr lang="en-US"/>
              <a:t> graders applying to come to Minuteman in the Fall of 2023- 412 applicants with 329 from Member Towns and 83 from Non-Member Towns. Of the total 329 Member Towns, Concord makes up 27 of Student Applications. The cap for the Freshman Class is approximately 189 Students.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February 15</a:t>
            </a:r>
            <a:r>
              <a:rPr lang="en-US" baseline="30000"/>
              <a:t>th</a:t>
            </a:r>
            <a:r>
              <a:rPr lang="en-US"/>
              <a:t> was the close of the application window. As of February 27th, Concord had 23 qualified applicants. The slot allocation for Concord is 15 students and 15 were offered admission, which leaves 8 on the waiting list. Students have until March 8</a:t>
            </a:r>
            <a:r>
              <a:rPr lang="en-US" baseline="30000"/>
              <a:t>th</a:t>
            </a:r>
            <a:r>
              <a:rPr lang="en-US"/>
              <a:t> to respond to their offer.</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CB9249F8-0268-9545-A6F2-E160C17162BE}" type="slidenum">
              <a:rPr lang="en-US" smtClean="0"/>
              <a:t>21</a:t>
            </a:fld>
            <a:endParaRPr lang="en-US"/>
          </a:p>
        </p:txBody>
      </p:sp>
    </p:spTree>
    <p:extLst>
      <p:ext uri="{BB962C8B-B14F-4D97-AF65-F5344CB8AC3E}">
        <p14:creationId xmlns:p14="http://schemas.microsoft.com/office/powerpoint/2010/main" val="2668152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increase in enrollment is requiring 3 additional full-time Teachers. </a:t>
            </a:r>
          </a:p>
          <a:p>
            <a:endParaRPr lang="en-US"/>
          </a:p>
          <a:p>
            <a:r>
              <a:rPr lang="en-US"/>
              <a:t>Being cautious of our Budget and Assessments’ impact on our Member Towns, Minuteman is not requesting funding for all the positions we need to provide the standard of service that will meet our expectations.  There is still quite a bit of need for Minuteman, however, we will have to figure out how to cover these needs from within, even if it will cause a strain on our existing staff.</a:t>
            </a:r>
          </a:p>
        </p:txBody>
      </p:sp>
      <p:sp>
        <p:nvSpPr>
          <p:cNvPr id="4" name="Slide Number Placeholder 3"/>
          <p:cNvSpPr>
            <a:spLocks noGrp="1"/>
          </p:cNvSpPr>
          <p:nvPr>
            <p:ph type="sldNum" sz="quarter" idx="5"/>
          </p:nvPr>
        </p:nvSpPr>
        <p:spPr/>
        <p:txBody>
          <a:bodyPr/>
          <a:lstStyle/>
          <a:p>
            <a:fld id="{CB9249F8-0268-9545-A6F2-E160C17162BE}" type="slidenum">
              <a:rPr lang="en-US" smtClean="0"/>
              <a:t>22</a:t>
            </a:fld>
            <a:endParaRPr lang="en-US"/>
          </a:p>
        </p:txBody>
      </p:sp>
    </p:spTree>
    <p:extLst>
      <p:ext uri="{BB962C8B-B14F-4D97-AF65-F5344CB8AC3E}">
        <p14:creationId xmlns:p14="http://schemas.microsoft.com/office/powerpoint/2010/main" val="1525365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do not solely rely on our member towns to fund all the district’s needs.  </a:t>
            </a:r>
          </a:p>
          <a:p>
            <a:endParaRPr lang="en-US"/>
          </a:p>
          <a:p>
            <a:r>
              <a:rPr lang="en-US"/>
              <a:t>We work diligently to apply for and receive grant funding.  As you can see, without these grants, it would have required the district to request from the member towns an additional $3 million dollars for the FY23 Budget.  In essence, the grant funding saved the member towns over 10% this current year.  </a:t>
            </a:r>
          </a:p>
          <a:p>
            <a:endParaRPr lang="en-US"/>
          </a:p>
          <a:p>
            <a:r>
              <a:rPr lang="en-US"/>
              <a:t>The district uses these grants to fund positions, curriculum, CTE programming, student programs, the purchase of instructional equipment, and summer programming to name a few.  Grant funding is starting to support the Minuteman Technical Institute, our post-secondary program, almost in its entirety, and it will not rely on member town funding to operate next year.  </a:t>
            </a:r>
          </a:p>
          <a:p>
            <a:endParaRPr lang="en-US"/>
          </a:p>
          <a:p>
            <a:r>
              <a:rPr lang="en-US"/>
              <a:t>Another way we were able to reduce the FY24 budget request to 4.5% was in part due to the $500K Capital Skills grant for the expansion of the Animal Science program.</a:t>
            </a:r>
          </a:p>
        </p:txBody>
      </p:sp>
      <p:sp>
        <p:nvSpPr>
          <p:cNvPr id="4" name="Slide Number Placeholder 3"/>
          <p:cNvSpPr>
            <a:spLocks noGrp="1"/>
          </p:cNvSpPr>
          <p:nvPr>
            <p:ph type="sldNum" sz="quarter" idx="5"/>
          </p:nvPr>
        </p:nvSpPr>
        <p:spPr/>
        <p:txBody>
          <a:bodyPr/>
          <a:lstStyle/>
          <a:p>
            <a:fld id="{CB9249F8-0268-9545-A6F2-E160C17162BE}" type="slidenum">
              <a:rPr lang="en-US" smtClean="0"/>
              <a:t>23</a:t>
            </a:fld>
            <a:endParaRPr lang="en-US"/>
          </a:p>
        </p:txBody>
      </p:sp>
    </p:spTree>
    <p:extLst>
      <p:ext uri="{BB962C8B-B14F-4D97-AF65-F5344CB8AC3E}">
        <p14:creationId xmlns:p14="http://schemas.microsoft.com/office/powerpoint/2010/main" val="159730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previously shared, our enrollment has exceeded the building’s capacity.  The plan is to meet this growth and look to expand as much as our facilities will allow, WITHOUT ANY ADDITIONAL DEBT.</a:t>
            </a:r>
          </a:p>
          <a:p>
            <a:endParaRPr lang="en-US"/>
          </a:p>
          <a:p>
            <a:r>
              <a:rPr lang="en-US"/>
              <a:t>Strategy #1 – Is to continue contributing a portion of the budget to Fund the Capital Stabilization Account.  This will allow us to support the current and new projects. We have one Capacity Building Project currently in Progress (North Metal Fab Shop).</a:t>
            </a:r>
          </a:p>
          <a:p>
            <a:endParaRPr lang="en-US"/>
          </a:p>
          <a:p>
            <a:r>
              <a:rPr lang="en-US"/>
              <a:t>Strategy #2 – Is to leverage Strategic Partnerships and Grants to put dormant buildings to use such as the East Campus Building.</a:t>
            </a:r>
          </a:p>
        </p:txBody>
      </p:sp>
      <p:sp>
        <p:nvSpPr>
          <p:cNvPr id="4" name="Slide Number Placeholder 3"/>
          <p:cNvSpPr>
            <a:spLocks noGrp="1"/>
          </p:cNvSpPr>
          <p:nvPr>
            <p:ph type="sldNum" sz="quarter" idx="5"/>
          </p:nvPr>
        </p:nvSpPr>
        <p:spPr/>
        <p:txBody>
          <a:bodyPr/>
          <a:lstStyle/>
          <a:p>
            <a:fld id="{CB9249F8-0268-9545-A6F2-E160C17162BE}" type="slidenum">
              <a:rPr lang="en-US" smtClean="0"/>
              <a:t>24</a:t>
            </a:fld>
            <a:endParaRPr lang="en-US"/>
          </a:p>
        </p:txBody>
      </p:sp>
    </p:spTree>
    <p:extLst>
      <p:ext uri="{BB962C8B-B14F-4D97-AF65-F5344CB8AC3E}">
        <p14:creationId xmlns:p14="http://schemas.microsoft.com/office/powerpoint/2010/main" val="378585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provide more context on Strategy #1, Back in 2016, the School Committee established the Capital Stabilization Account to be prepared for capital needs that may come up.  The Balance of just under $2.5 Million is due to this strategic planning and funding.  The School Committee votes to approve how these funds will be applied.</a:t>
            </a:r>
          </a:p>
          <a:p>
            <a:endParaRPr lang="en-US"/>
          </a:p>
          <a:p>
            <a:r>
              <a:rPr lang="en-US"/>
              <a:t>Within the FY24 budget, Minuteman is proposing continuous funding of $500,000 to this account.</a:t>
            </a:r>
          </a:p>
        </p:txBody>
      </p:sp>
      <p:sp>
        <p:nvSpPr>
          <p:cNvPr id="4" name="Slide Number Placeholder 3"/>
          <p:cNvSpPr>
            <a:spLocks noGrp="1"/>
          </p:cNvSpPr>
          <p:nvPr>
            <p:ph type="sldNum" sz="quarter" idx="5"/>
          </p:nvPr>
        </p:nvSpPr>
        <p:spPr/>
        <p:txBody>
          <a:bodyPr/>
          <a:lstStyle/>
          <a:p>
            <a:fld id="{CB9249F8-0268-9545-A6F2-E160C17162BE}" type="slidenum">
              <a:rPr lang="en-US" smtClean="0"/>
              <a:t>25</a:t>
            </a:fld>
            <a:endParaRPr lang="en-US"/>
          </a:p>
        </p:txBody>
      </p:sp>
    </p:spTree>
    <p:extLst>
      <p:ext uri="{BB962C8B-B14F-4D97-AF65-F5344CB8AC3E}">
        <p14:creationId xmlns:p14="http://schemas.microsoft.com/office/powerpoint/2010/main" val="607408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the Capital Stabilization Account is one of the major drivers of the FY24 budget, so is the School Committee’s responsibility for maintaining the funding for OPEB Liability - </a:t>
            </a:r>
            <a:r>
              <a:rPr lang="en-US" spc="-5">
                <a:cs typeface="Arial"/>
              </a:rPr>
              <a:t>Other Post Employment Benefit (OPEB).</a:t>
            </a:r>
          </a:p>
          <a:p>
            <a:endParaRPr lang="en-US" spc="-5">
              <a:cs typeface="Arial"/>
            </a:endParaRPr>
          </a:p>
          <a:p>
            <a:r>
              <a:rPr lang="en-US" spc="-5">
                <a:cs typeface="Arial"/>
              </a:rPr>
              <a:t>T</a:t>
            </a:r>
            <a:r>
              <a:rPr lang="en-US"/>
              <a:t>his requires a long-term strategy recommended by the OPEB Advisory Subcommittee.  </a:t>
            </a:r>
          </a:p>
          <a:p>
            <a:endParaRPr lang="en-US"/>
          </a:p>
          <a:p>
            <a:r>
              <a:rPr lang="en-US"/>
              <a:t>Currently, the fund balance is slightly over $500K.  We will need to drastically increase our yearly contribution if we are to meet the liability amount of over 20 million dollars.</a:t>
            </a:r>
          </a:p>
        </p:txBody>
      </p:sp>
      <p:sp>
        <p:nvSpPr>
          <p:cNvPr id="4" name="Slide Number Placeholder 3"/>
          <p:cNvSpPr>
            <a:spLocks noGrp="1"/>
          </p:cNvSpPr>
          <p:nvPr>
            <p:ph type="sldNum" sz="quarter" idx="5"/>
          </p:nvPr>
        </p:nvSpPr>
        <p:spPr/>
        <p:txBody>
          <a:bodyPr/>
          <a:lstStyle/>
          <a:p>
            <a:fld id="{CB9249F8-0268-9545-A6F2-E160C17162BE}" type="slidenum">
              <a:rPr lang="en-US" smtClean="0"/>
              <a:t>26</a:t>
            </a:fld>
            <a:endParaRPr lang="en-US"/>
          </a:p>
        </p:txBody>
      </p:sp>
    </p:spTree>
    <p:extLst>
      <p:ext uri="{BB962C8B-B14F-4D97-AF65-F5344CB8AC3E}">
        <p14:creationId xmlns:p14="http://schemas.microsoft.com/office/powerpoint/2010/main" val="3937095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long-term strategy.  The increase in future years is reasonable due to the ESCO Lease ending in FY2025.  The amount that is currently being allocated to the ESCO lease will be allocated toward the OPEB payment after the lease ends.</a:t>
            </a:r>
          </a:p>
          <a:p>
            <a:endParaRPr lang="en-US"/>
          </a:p>
          <a:p>
            <a:r>
              <a:rPr lang="en-US"/>
              <a:t>This total is broken out between Active Retiree Health Insurance and the OPEB Contribution. </a:t>
            </a:r>
          </a:p>
          <a:p>
            <a:endParaRPr lang="en-US"/>
          </a:p>
          <a:p>
            <a:r>
              <a:rPr lang="en-US"/>
              <a:t>Minuteman is also following the recommendation of adding $10,000 per new FTE (3 x $10,000).</a:t>
            </a:r>
          </a:p>
        </p:txBody>
      </p:sp>
      <p:sp>
        <p:nvSpPr>
          <p:cNvPr id="4" name="Slide Number Placeholder 3"/>
          <p:cNvSpPr>
            <a:spLocks noGrp="1"/>
          </p:cNvSpPr>
          <p:nvPr>
            <p:ph type="sldNum" sz="quarter" idx="5"/>
          </p:nvPr>
        </p:nvSpPr>
        <p:spPr/>
        <p:txBody>
          <a:bodyPr/>
          <a:lstStyle/>
          <a:p>
            <a:fld id="{CB9249F8-0268-9545-A6F2-E160C17162BE}" type="slidenum">
              <a:rPr lang="en-US" smtClean="0"/>
              <a:t>27</a:t>
            </a:fld>
            <a:endParaRPr lang="en-US"/>
          </a:p>
        </p:txBody>
      </p:sp>
    </p:spTree>
    <p:extLst>
      <p:ext uri="{BB962C8B-B14F-4D97-AF65-F5344CB8AC3E}">
        <p14:creationId xmlns:p14="http://schemas.microsoft.com/office/powerpoint/2010/main" val="763860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start to bring the budget presentation to a close, this is a summary of our Operating and Capital Budget and the Breakouts, with a total Operating and Capital Budget Request increase of only 4.5%.</a:t>
            </a:r>
          </a:p>
        </p:txBody>
      </p:sp>
      <p:sp>
        <p:nvSpPr>
          <p:cNvPr id="4" name="Slide Number Placeholder 3"/>
          <p:cNvSpPr>
            <a:spLocks noGrp="1"/>
          </p:cNvSpPr>
          <p:nvPr>
            <p:ph type="sldNum" sz="quarter" idx="5"/>
          </p:nvPr>
        </p:nvSpPr>
        <p:spPr/>
        <p:txBody>
          <a:bodyPr/>
          <a:lstStyle/>
          <a:p>
            <a:fld id="{CB9249F8-0268-9545-A6F2-E160C17162BE}" type="slidenum">
              <a:rPr lang="en-US" smtClean="0"/>
              <a:t>28</a:t>
            </a:fld>
            <a:endParaRPr lang="en-US"/>
          </a:p>
        </p:txBody>
      </p:sp>
    </p:spTree>
    <p:extLst>
      <p:ext uri="{BB962C8B-B14F-4D97-AF65-F5344CB8AC3E}">
        <p14:creationId xmlns:p14="http://schemas.microsoft.com/office/powerpoint/2010/main" val="1760853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Operating and Capital Budget is supported mainly by member town assessments.  But the Non-Assessment Revenue which does not come from member towns offsets a portion of the overall budget.   </a:t>
            </a:r>
          </a:p>
          <a:p>
            <a:endParaRPr lang="en-US"/>
          </a:p>
          <a:p>
            <a:r>
              <a:rPr lang="en-US"/>
              <a:t>We are being conservative with our State Aid estimates, and the main point to be made here is that Minuteman is losing almost $1.8 Million Dollars, primarily from decreases in the Out of District Tuition and Capital Fee revenue discussed in earlier slides. </a:t>
            </a:r>
          </a:p>
          <a:p>
            <a:endParaRPr lang="en-US"/>
          </a:p>
          <a:p>
            <a:r>
              <a:rPr lang="en-US"/>
              <a:t>This loss is being picked up by our Member Towns.</a:t>
            </a:r>
          </a:p>
        </p:txBody>
      </p:sp>
      <p:sp>
        <p:nvSpPr>
          <p:cNvPr id="4" name="Slide Number Placeholder 3"/>
          <p:cNvSpPr>
            <a:spLocks noGrp="1"/>
          </p:cNvSpPr>
          <p:nvPr>
            <p:ph type="sldNum" sz="quarter" idx="5"/>
          </p:nvPr>
        </p:nvSpPr>
        <p:spPr/>
        <p:txBody>
          <a:bodyPr/>
          <a:lstStyle/>
          <a:p>
            <a:fld id="{CB9249F8-0268-9545-A6F2-E160C17162BE}" type="slidenum">
              <a:rPr lang="en-US" smtClean="0"/>
              <a:t>29</a:t>
            </a:fld>
            <a:endParaRPr lang="en-US"/>
          </a:p>
        </p:txBody>
      </p:sp>
    </p:spTree>
    <p:extLst>
      <p:ext uri="{BB962C8B-B14F-4D97-AF65-F5344CB8AC3E}">
        <p14:creationId xmlns:p14="http://schemas.microsoft.com/office/powerpoint/2010/main" val="311185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budget is grounded in improving teaching and learning for ALL our students.  These are our school-wide goals for this year.</a:t>
            </a:r>
          </a:p>
          <a:p>
            <a:endParaRPr lang="en-US"/>
          </a:p>
        </p:txBody>
      </p:sp>
      <p:sp>
        <p:nvSpPr>
          <p:cNvPr id="4" name="Slide Number Placeholder 3"/>
          <p:cNvSpPr>
            <a:spLocks noGrp="1"/>
          </p:cNvSpPr>
          <p:nvPr>
            <p:ph type="sldNum" sz="quarter" idx="5"/>
          </p:nvPr>
        </p:nvSpPr>
        <p:spPr/>
        <p:txBody>
          <a:bodyPr/>
          <a:lstStyle/>
          <a:p>
            <a:fld id="{CB9249F8-0268-9545-A6F2-E160C17162BE}" type="slidenum">
              <a:rPr lang="en-US" smtClean="0"/>
              <a:t>3</a:t>
            </a:fld>
            <a:endParaRPr lang="en-US"/>
          </a:p>
        </p:txBody>
      </p:sp>
    </p:spTree>
    <p:extLst>
      <p:ext uri="{BB962C8B-B14F-4D97-AF65-F5344CB8AC3E}">
        <p14:creationId xmlns:p14="http://schemas.microsoft.com/office/powerpoint/2010/main" val="3550800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components of the Assessments that will be included in our Budget Book.</a:t>
            </a:r>
          </a:p>
        </p:txBody>
      </p:sp>
      <p:sp>
        <p:nvSpPr>
          <p:cNvPr id="4" name="Slide Number Placeholder 3"/>
          <p:cNvSpPr>
            <a:spLocks noGrp="1"/>
          </p:cNvSpPr>
          <p:nvPr>
            <p:ph type="sldNum" sz="quarter" idx="5"/>
          </p:nvPr>
        </p:nvSpPr>
        <p:spPr/>
        <p:txBody>
          <a:bodyPr/>
          <a:lstStyle/>
          <a:p>
            <a:fld id="{CB9249F8-0268-9545-A6F2-E160C17162BE}" type="slidenum">
              <a:rPr lang="en-US" smtClean="0"/>
              <a:t>30</a:t>
            </a:fld>
            <a:endParaRPr lang="en-US"/>
          </a:p>
        </p:txBody>
      </p:sp>
    </p:spTree>
    <p:extLst>
      <p:ext uri="{BB962C8B-B14F-4D97-AF65-F5344CB8AC3E}">
        <p14:creationId xmlns:p14="http://schemas.microsoft.com/office/powerpoint/2010/main" val="703006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our overall Budget Request in comparison to FY23 is less than the prior year’s requests in all categories.</a:t>
            </a:r>
          </a:p>
        </p:txBody>
      </p:sp>
      <p:sp>
        <p:nvSpPr>
          <p:cNvPr id="4" name="Slide Number Placeholder 3"/>
          <p:cNvSpPr>
            <a:spLocks noGrp="1"/>
          </p:cNvSpPr>
          <p:nvPr>
            <p:ph type="sldNum" sz="quarter" idx="5"/>
          </p:nvPr>
        </p:nvSpPr>
        <p:spPr/>
        <p:txBody>
          <a:bodyPr/>
          <a:lstStyle/>
          <a:p>
            <a:fld id="{CB9249F8-0268-9545-A6F2-E160C17162BE}" type="slidenum">
              <a:rPr lang="en-US" smtClean="0"/>
              <a:t>31</a:t>
            </a:fld>
            <a:endParaRPr lang="en-US"/>
          </a:p>
        </p:txBody>
      </p:sp>
    </p:spTree>
    <p:extLst>
      <p:ext uri="{BB962C8B-B14F-4D97-AF65-F5344CB8AC3E}">
        <p14:creationId xmlns:p14="http://schemas.microsoft.com/office/powerpoint/2010/main" val="3571255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in closing, we return to our values—our students and their learning.</a:t>
            </a:r>
          </a:p>
          <a:p>
            <a:endParaRPr lang="en-US"/>
          </a:p>
          <a:p>
            <a:r>
              <a:rPr lang="en-US"/>
              <a:t>We recommend the FY24 Budget that will support the needs of our students and their teachers.</a:t>
            </a:r>
          </a:p>
          <a:p>
            <a:endParaRPr lang="en-US"/>
          </a:p>
          <a:p>
            <a:r>
              <a:rPr lang="en-US"/>
              <a:t>Thank you for your support.</a:t>
            </a:r>
          </a:p>
          <a:p>
            <a:endParaRPr lang="en-US"/>
          </a:p>
          <a:p>
            <a:r>
              <a:rPr lang="en-US"/>
              <a:t>At this time, our Business Manager, Ms. Nikki Andrade, will join me to answer any questions.</a:t>
            </a:r>
          </a:p>
        </p:txBody>
      </p:sp>
      <p:sp>
        <p:nvSpPr>
          <p:cNvPr id="4" name="Slide Number Placeholder 3"/>
          <p:cNvSpPr>
            <a:spLocks noGrp="1"/>
          </p:cNvSpPr>
          <p:nvPr>
            <p:ph type="sldNum" sz="quarter" idx="5"/>
          </p:nvPr>
        </p:nvSpPr>
        <p:spPr/>
        <p:txBody>
          <a:bodyPr/>
          <a:lstStyle/>
          <a:p>
            <a:fld id="{CB9249F8-0268-9545-A6F2-E160C17162BE}" type="slidenum">
              <a:rPr lang="en-US" smtClean="0"/>
              <a:t>32</a:t>
            </a:fld>
            <a:endParaRPr lang="en-US"/>
          </a:p>
        </p:txBody>
      </p:sp>
    </p:spTree>
    <p:extLst>
      <p:ext uri="{BB962C8B-B14F-4D97-AF65-F5344CB8AC3E}">
        <p14:creationId xmlns:p14="http://schemas.microsoft.com/office/powerpoint/2010/main" val="4270327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FOR ANY QUESTIONS</a:t>
            </a:r>
          </a:p>
        </p:txBody>
      </p:sp>
      <p:sp>
        <p:nvSpPr>
          <p:cNvPr id="4" name="Slide Number Placeholder 3"/>
          <p:cNvSpPr>
            <a:spLocks noGrp="1"/>
          </p:cNvSpPr>
          <p:nvPr>
            <p:ph type="sldNum" sz="quarter" idx="5"/>
          </p:nvPr>
        </p:nvSpPr>
        <p:spPr/>
        <p:txBody>
          <a:bodyPr/>
          <a:lstStyle/>
          <a:p>
            <a:fld id="{CB9249F8-0268-9545-A6F2-E160C17162BE}" type="slidenum">
              <a:rPr lang="en-US" smtClean="0"/>
              <a:t>33</a:t>
            </a:fld>
            <a:endParaRPr lang="en-US"/>
          </a:p>
        </p:txBody>
      </p:sp>
    </p:spTree>
    <p:extLst>
      <p:ext uri="{BB962C8B-B14F-4D97-AF65-F5344CB8AC3E}">
        <p14:creationId xmlns:p14="http://schemas.microsoft.com/office/powerpoint/2010/main" val="402190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support us in accomplishing these goals, Minuteman’s FY24 Operating and Capital Budget Request overall is up only 4.5% compared to our FY23 Budget.</a:t>
            </a:r>
          </a:p>
        </p:txBody>
      </p:sp>
      <p:sp>
        <p:nvSpPr>
          <p:cNvPr id="4" name="Slide Number Placeholder 3"/>
          <p:cNvSpPr>
            <a:spLocks noGrp="1"/>
          </p:cNvSpPr>
          <p:nvPr>
            <p:ph type="sldNum" sz="quarter" idx="5"/>
          </p:nvPr>
        </p:nvSpPr>
        <p:spPr/>
        <p:txBody>
          <a:bodyPr/>
          <a:lstStyle/>
          <a:p>
            <a:fld id="{CB9249F8-0268-9545-A6F2-E160C17162BE}" type="slidenum">
              <a:rPr lang="en-US" smtClean="0"/>
              <a:t>4</a:t>
            </a:fld>
            <a:endParaRPr lang="en-US"/>
          </a:p>
        </p:txBody>
      </p:sp>
    </p:spTree>
    <p:extLst>
      <p:ext uri="{BB962C8B-B14F-4D97-AF65-F5344CB8AC3E}">
        <p14:creationId xmlns:p14="http://schemas.microsoft.com/office/powerpoint/2010/main" val="388760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District Budget Objectives Follow Along with Our School Priorities &amp; Goals: The Top 3 Objectives are the safety of our Students &amp; Staff, the quality of education, and the professional development of our staff.</a:t>
            </a:r>
          </a:p>
        </p:txBody>
      </p:sp>
      <p:sp>
        <p:nvSpPr>
          <p:cNvPr id="4" name="Slide Number Placeholder 3"/>
          <p:cNvSpPr>
            <a:spLocks noGrp="1"/>
          </p:cNvSpPr>
          <p:nvPr>
            <p:ph type="sldNum" sz="quarter" idx="5"/>
          </p:nvPr>
        </p:nvSpPr>
        <p:spPr/>
        <p:txBody>
          <a:bodyPr/>
          <a:lstStyle/>
          <a:p>
            <a:fld id="{CB9249F8-0268-9545-A6F2-E160C17162BE}" type="slidenum">
              <a:rPr lang="en-US" smtClean="0"/>
              <a:t>5</a:t>
            </a:fld>
            <a:endParaRPr lang="en-US"/>
          </a:p>
        </p:txBody>
      </p:sp>
    </p:spTree>
    <p:extLst>
      <p:ext uri="{BB962C8B-B14F-4D97-AF65-F5344CB8AC3E}">
        <p14:creationId xmlns:p14="http://schemas.microsoft.com/office/powerpoint/2010/main" val="276859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objectives include: </a:t>
            </a:r>
          </a:p>
          <a:p>
            <a:endParaRPr lang="en-US"/>
          </a:p>
          <a:p>
            <a:r>
              <a:rPr lang="en-US"/>
              <a:t>Increasing access to what Minuteman has to offer by expanding the enrollment capacity of the facility</a:t>
            </a:r>
          </a:p>
          <a:p>
            <a:endParaRPr lang="en-US"/>
          </a:p>
          <a:p>
            <a:r>
              <a:rPr lang="en-US"/>
              <a:t>Capitalizing on the potential use and expansion of the Athletic Fields for the benefit of our students and communities thus also increasing revenue potential</a:t>
            </a:r>
          </a:p>
          <a:p>
            <a:endParaRPr lang="en-US"/>
          </a:p>
          <a:p>
            <a:r>
              <a:rPr lang="en-US"/>
              <a:t>Lastly, successfully closing out the MSBA School Building Project.</a:t>
            </a:r>
          </a:p>
        </p:txBody>
      </p:sp>
      <p:sp>
        <p:nvSpPr>
          <p:cNvPr id="4" name="Slide Number Placeholder 3"/>
          <p:cNvSpPr>
            <a:spLocks noGrp="1"/>
          </p:cNvSpPr>
          <p:nvPr>
            <p:ph type="sldNum" sz="quarter" idx="5"/>
          </p:nvPr>
        </p:nvSpPr>
        <p:spPr/>
        <p:txBody>
          <a:bodyPr/>
          <a:lstStyle/>
          <a:p>
            <a:fld id="{CB9249F8-0268-9545-A6F2-E160C17162BE}" type="slidenum">
              <a:rPr lang="en-US" smtClean="0"/>
              <a:t>6</a:t>
            </a:fld>
            <a:endParaRPr lang="en-US"/>
          </a:p>
        </p:txBody>
      </p:sp>
    </p:spTree>
    <p:extLst>
      <p:ext uri="{BB962C8B-B14F-4D97-AF65-F5344CB8AC3E}">
        <p14:creationId xmlns:p14="http://schemas.microsoft.com/office/powerpoint/2010/main" val="332569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the major drivers in the FY24 Budget include:</a:t>
            </a:r>
          </a:p>
          <a:p>
            <a:endParaRPr lang="en-US"/>
          </a:p>
          <a:p>
            <a:pPr marL="232943" indent="-232943">
              <a:lnSpc>
                <a:spcPct val="200000"/>
              </a:lnSpc>
              <a:buAutoNum type="arabicPeriod"/>
            </a:pPr>
            <a:r>
              <a:rPr lang="en-US"/>
              <a:t>Contract negotiations with our teachers.</a:t>
            </a:r>
          </a:p>
          <a:p>
            <a:pPr marL="232943" indent="-232943">
              <a:lnSpc>
                <a:spcPct val="200000"/>
              </a:lnSpc>
              <a:buAutoNum type="arabicPeriod"/>
            </a:pPr>
            <a:r>
              <a:rPr lang="en-US"/>
              <a:t>The need for 3 new Full-time Teachers due to increased enrollment and the academic needs of our students.</a:t>
            </a:r>
          </a:p>
          <a:p>
            <a:pPr marL="232943" indent="-232943">
              <a:lnSpc>
                <a:spcPct val="200000"/>
              </a:lnSpc>
              <a:buAutoNum type="arabicPeriod"/>
            </a:pPr>
            <a:r>
              <a:rPr lang="en-US"/>
              <a:t>Minuteman’s participation in a Health Trust with 4 other Regional Vocational Schools. They have not set their final rates for FY24, but they recommend that all Schools within the Trust carry a 10% Increase at this point in our Budgeting.</a:t>
            </a:r>
          </a:p>
          <a:p>
            <a:pPr marL="232943" indent="-232943">
              <a:lnSpc>
                <a:spcPct val="200000"/>
              </a:lnSpc>
              <a:buAutoNum type="arabicPeriod"/>
            </a:pPr>
            <a:r>
              <a:rPr lang="en-US"/>
              <a:t>And the impact of inflation on the prices of supplies and materials needed, mainly for our CTE instruction required to meet industry standards.</a:t>
            </a:r>
          </a:p>
          <a:p>
            <a:pPr>
              <a:lnSpc>
                <a:spcPct val="200000"/>
              </a:lnSpc>
            </a:pPr>
            <a:endParaRPr lang="en-US"/>
          </a:p>
          <a:p>
            <a:pPr marL="232943" indent="-232943">
              <a:buAutoNum type="arabicPeriod"/>
            </a:pPr>
            <a:endParaRPr lang="en-US"/>
          </a:p>
          <a:p>
            <a:endParaRPr lang="en-US"/>
          </a:p>
        </p:txBody>
      </p:sp>
      <p:sp>
        <p:nvSpPr>
          <p:cNvPr id="4" name="Slide Number Placeholder 3"/>
          <p:cNvSpPr>
            <a:spLocks noGrp="1"/>
          </p:cNvSpPr>
          <p:nvPr>
            <p:ph type="sldNum" sz="quarter" idx="5"/>
          </p:nvPr>
        </p:nvSpPr>
        <p:spPr/>
        <p:txBody>
          <a:bodyPr/>
          <a:lstStyle/>
          <a:p>
            <a:fld id="{CB9249F8-0268-9545-A6F2-E160C17162BE}" type="slidenum">
              <a:rPr lang="en-US" smtClean="0"/>
              <a:t>7</a:t>
            </a:fld>
            <a:endParaRPr lang="en-US"/>
          </a:p>
        </p:txBody>
      </p:sp>
    </p:spTree>
    <p:extLst>
      <p:ext uri="{BB962C8B-B14F-4D97-AF65-F5344CB8AC3E}">
        <p14:creationId xmlns:p14="http://schemas.microsoft.com/office/powerpoint/2010/main" val="288130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drivers are:</a:t>
            </a:r>
          </a:p>
          <a:p>
            <a:endParaRPr lang="en-US"/>
          </a:p>
          <a:p>
            <a:r>
              <a:rPr lang="en-US"/>
              <a:t>5/6.  The increase in costs for Transportation and Building Utilities/Heating, etc. due to inflation.</a:t>
            </a:r>
          </a:p>
          <a:p>
            <a:endParaRPr lang="en-US"/>
          </a:p>
          <a:p>
            <a:r>
              <a:rPr lang="en-US"/>
              <a:t>7. The increase of the OPEB contribution based on the recommendation of the OPEB Study Committee</a:t>
            </a:r>
          </a:p>
          <a:p>
            <a:endParaRPr lang="en-US"/>
          </a:p>
          <a:p>
            <a:r>
              <a:rPr lang="en-US"/>
              <a:t>8. The continued funding of our Capital Stabilization Fund which will support some of the strategies for increasing Enrollment Capacity.</a:t>
            </a:r>
          </a:p>
        </p:txBody>
      </p:sp>
      <p:sp>
        <p:nvSpPr>
          <p:cNvPr id="4" name="Slide Number Placeholder 3"/>
          <p:cNvSpPr>
            <a:spLocks noGrp="1"/>
          </p:cNvSpPr>
          <p:nvPr>
            <p:ph type="sldNum" sz="quarter" idx="5"/>
          </p:nvPr>
        </p:nvSpPr>
        <p:spPr/>
        <p:txBody>
          <a:bodyPr/>
          <a:lstStyle/>
          <a:p>
            <a:fld id="{CB9249F8-0268-9545-A6F2-E160C17162BE}" type="slidenum">
              <a:rPr lang="en-US" smtClean="0"/>
              <a:t>8</a:t>
            </a:fld>
            <a:endParaRPr lang="en-US"/>
          </a:p>
        </p:txBody>
      </p:sp>
    </p:spTree>
    <p:extLst>
      <p:ext uri="{BB962C8B-B14F-4D97-AF65-F5344CB8AC3E}">
        <p14:creationId xmlns:p14="http://schemas.microsoft.com/office/powerpoint/2010/main" val="42693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to break out the FY24 Budget a bit more:</a:t>
            </a:r>
          </a:p>
          <a:p>
            <a:endParaRPr lang="en-US"/>
          </a:p>
          <a:p>
            <a:r>
              <a:rPr lang="en-US"/>
              <a:t>Minuteman’s Operating Expenses are up about 6.18%.</a:t>
            </a:r>
          </a:p>
          <a:p>
            <a:endParaRPr lang="en-US"/>
          </a:p>
          <a:p>
            <a:r>
              <a:rPr lang="en-US"/>
              <a:t>Minuteman’s Operating Capital, which includes our ESCO Lease Payment (an energy-saving project started prior to the new building), Athletic Field Lighting Debt, and Capital Stabilization Funding, is fairly consistent at 0.21%. (The last year of the ESCO Lease Payment is FY25.)</a:t>
            </a:r>
          </a:p>
          <a:p>
            <a:endParaRPr lang="en-US"/>
          </a:p>
          <a:p>
            <a:r>
              <a:rPr lang="en-US"/>
              <a:t>Minuteman’s Capital Building Project Debt (MSBA) is slightly lower in FY24 than in FY23. This is an important breakout as 7 of our 9 Member Towns voted a Debt Exclusion on the School Building Project.</a:t>
            </a:r>
          </a:p>
        </p:txBody>
      </p:sp>
      <p:sp>
        <p:nvSpPr>
          <p:cNvPr id="4" name="Slide Number Placeholder 3"/>
          <p:cNvSpPr>
            <a:spLocks noGrp="1"/>
          </p:cNvSpPr>
          <p:nvPr>
            <p:ph type="sldNum" sz="quarter" idx="5"/>
          </p:nvPr>
        </p:nvSpPr>
        <p:spPr/>
        <p:txBody>
          <a:bodyPr/>
          <a:lstStyle/>
          <a:p>
            <a:fld id="{CB9249F8-0268-9545-A6F2-E160C17162BE}" type="slidenum">
              <a:rPr lang="en-US" smtClean="0"/>
              <a:t>9</a:t>
            </a:fld>
            <a:endParaRPr lang="en-US"/>
          </a:p>
        </p:txBody>
      </p:sp>
    </p:spTree>
    <p:extLst>
      <p:ext uri="{BB962C8B-B14F-4D97-AF65-F5344CB8AC3E}">
        <p14:creationId xmlns:p14="http://schemas.microsoft.com/office/powerpoint/2010/main" val="1909120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51CA734-E53E-1249-A45A-43383F3C05C2}"/>
              </a:ext>
            </a:extLst>
          </p:cNvPr>
          <p:cNvSpPr/>
          <p:nvPr userDrawn="1"/>
        </p:nvSpPr>
        <p:spPr>
          <a:xfrm>
            <a:off x="-115502" y="2517008"/>
            <a:ext cx="12426215" cy="4504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3A6C9-8EAB-024B-A967-C9722B53449D}"/>
              </a:ext>
            </a:extLst>
          </p:cNvPr>
          <p:cNvSpPr>
            <a:spLocks noGrp="1"/>
          </p:cNvSpPr>
          <p:nvPr>
            <p:ph type="ctrTitle"/>
          </p:nvPr>
        </p:nvSpPr>
        <p:spPr>
          <a:xfrm>
            <a:off x="1697259" y="2616466"/>
            <a:ext cx="10141819" cy="1961901"/>
          </a:xfrm>
        </p:spPr>
        <p:txBody>
          <a:bodyPr anchor="b"/>
          <a:lstStyle>
            <a:lvl1pPr algn="l">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1DBE4D2-C94D-164C-AF4E-A9D5C1C400E2}"/>
              </a:ext>
            </a:extLst>
          </p:cNvPr>
          <p:cNvSpPr>
            <a:spLocks noGrp="1"/>
          </p:cNvSpPr>
          <p:nvPr>
            <p:ph type="subTitle" idx="1"/>
          </p:nvPr>
        </p:nvSpPr>
        <p:spPr>
          <a:xfrm>
            <a:off x="1697260" y="4670443"/>
            <a:ext cx="10141818" cy="211536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8B2B1293-C9EA-F941-AD48-E4480349651D}"/>
              </a:ext>
            </a:extLst>
          </p:cNvPr>
          <p:cNvPicPr>
            <a:picLocks noChangeAspect="1"/>
          </p:cNvPicPr>
          <p:nvPr userDrawn="1"/>
        </p:nvPicPr>
        <p:blipFill>
          <a:blip r:embed="rId2"/>
          <a:stretch>
            <a:fillRect/>
          </a:stretch>
        </p:blipFill>
        <p:spPr>
          <a:xfrm>
            <a:off x="602511" y="1289785"/>
            <a:ext cx="5151095" cy="785060"/>
          </a:xfrm>
          <a:prstGeom prst="rect">
            <a:avLst/>
          </a:prstGeom>
        </p:spPr>
      </p:pic>
      <p:cxnSp>
        <p:nvCxnSpPr>
          <p:cNvPr id="20" name="Straight Connector 19">
            <a:extLst>
              <a:ext uri="{FF2B5EF4-FFF2-40B4-BE49-F238E27FC236}">
                <a16:creationId xmlns:a16="http://schemas.microsoft.com/office/drawing/2014/main" id="{F8CE1B78-AED1-2A43-8E4C-B5EEC2F64090}"/>
              </a:ext>
            </a:extLst>
          </p:cNvPr>
          <p:cNvCxnSpPr/>
          <p:nvPr userDrawn="1"/>
        </p:nvCxnSpPr>
        <p:spPr>
          <a:xfrm flipV="1">
            <a:off x="9952522" y="336884"/>
            <a:ext cx="0" cy="702644"/>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FC847C4-012A-9B47-9E24-BF5FEB10CA32}"/>
              </a:ext>
            </a:extLst>
          </p:cNvPr>
          <p:cNvPicPr>
            <a:picLocks noChangeAspect="1"/>
          </p:cNvPicPr>
          <p:nvPr userDrawn="1"/>
        </p:nvPicPr>
        <p:blipFill>
          <a:blip r:embed="rId3">
            <a:alphaModFix amt="19000"/>
          </a:blip>
          <a:stretch>
            <a:fillRect/>
          </a:stretch>
        </p:blipFill>
        <p:spPr>
          <a:xfrm>
            <a:off x="7994822" y="3490448"/>
            <a:ext cx="4315891" cy="3531184"/>
          </a:xfrm>
          <a:prstGeom prst="rect">
            <a:avLst/>
          </a:prstGeom>
        </p:spPr>
      </p:pic>
    </p:spTree>
    <p:extLst>
      <p:ext uri="{BB962C8B-B14F-4D97-AF65-F5344CB8AC3E}">
        <p14:creationId xmlns:p14="http://schemas.microsoft.com/office/powerpoint/2010/main" val="191807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6C19E1-0437-724B-A52A-20640F44C1E5}"/>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8C6C4F0-9753-7441-82CF-550E4922E263}"/>
              </a:ext>
            </a:extLst>
          </p:cNvPr>
          <p:cNvPicPr>
            <a:picLocks noChangeAspect="1"/>
          </p:cNvPicPr>
          <p:nvPr userDrawn="1"/>
        </p:nvPicPr>
        <p:blipFill>
          <a:blip r:embed="rId2"/>
          <a:stretch>
            <a:fillRect/>
          </a:stretch>
        </p:blipFill>
        <p:spPr>
          <a:xfrm>
            <a:off x="256002" y="6269061"/>
            <a:ext cx="2968461" cy="452413"/>
          </a:xfrm>
          <a:prstGeom prst="rect">
            <a:avLst/>
          </a:prstGeom>
        </p:spPr>
      </p:pic>
      <p:sp>
        <p:nvSpPr>
          <p:cNvPr id="2" name="Title 1">
            <a:extLst>
              <a:ext uri="{FF2B5EF4-FFF2-40B4-BE49-F238E27FC236}">
                <a16:creationId xmlns:a16="http://schemas.microsoft.com/office/drawing/2014/main" id="{D599146C-C163-2D4E-860D-4CC8A7C3E69E}"/>
              </a:ext>
            </a:extLst>
          </p:cNvPr>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A33EE61A-EDCB-214C-9A65-AFE273B5C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479D542D-EBB6-9444-B9D0-0F3F05D07321}"/>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Tree>
    <p:extLst>
      <p:ext uri="{BB962C8B-B14F-4D97-AF65-F5344CB8AC3E}">
        <p14:creationId xmlns:p14="http://schemas.microsoft.com/office/powerpoint/2010/main" val="68006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5999C-26E7-D948-BDE7-E94C9FFE2633}"/>
              </a:ext>
            </a:extLst>
          </p:cNvPr>
          <p:cNvSpPr>
            <a:spLocks noGrp="1"/>
          </p:cNvSpPr>
          <p:nvPr>
            <p:ph type="title" orient="vert"/>
          </p:nvPr>
        </p:nvSpPr>
        <p:spPr>
          <a:xfrm>
            <a:off x="8724900" y="365125"/>
            <a:ext cx="2628900" cy="5811838"/>
          </a:xfrm>
        </p:spPr>
        <p:txBody>
          <a:bodyPr vert="eaVert"/>
          <a:lstStyle>
            <a:lvl1pPr>
              <a:defRPr b="1"/>
            </a:lvl1pPr>
          </a:lstStyle>
          <a:p>
            <a:r>
              <a:rPr lang="en-US"/>
              <a:t>Click to edit Master title style</a:t>
            </a:r>
          </a:p>
        </p:txBody>
      </p:sp>
      <p:sp>
        <p:nvSpPr>
          <p:cNvPr id="3" name="Vertical Text Placeholder 2">
            <a:extLst>
              <a:ext uri="{FF2B5EF4-FFF2-40B4-BE49-F238E27FC236}">
                <a16:creationId xmlns:a16="http://schemas.microsoft.com/office/drawing/2014/main" id="{2CDC7BD4-924C-6240-A286-8EE54B3E5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17563B13-7AD0-834E-8C3D-347BE0A24819}"/>
              </a:ext>
            </a:extLst>
          </p:cNvPr>
          <p:cNvSpPr txBox="1">
            <a:spLocks/>
          </p:cNvSpPr>
          <p:nvPr userDrawn="1"/>
        </p:nvSpPr>
        <p:spPr>
          <a:xfrm>
            <a:off x="9322872"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45BE6A-34D3-3541-8D3B-4AD4CC9371D4}" type="slidenum">
              <a:rPr lang="en-US" smtClean="0"/>
              <a:pPr/>
              <a:t>‹#›</a:t>
            </a:fld>
            <a:endParaRPr lang="en-US"/>
          </a:p>
        </p:txBody>
      </p:sp>
    </p:spTree>
    <p:extLst>
      <p:ext uri="{BB962C8B-B14F-4D97-AF65-F5344CB8AC3E}">
        <p14:creationId xmlns:p14="http://schemas.microsoft.com/office/powerpoint/2010/main" val="335104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6014A8-03CA-2640-8092-0E1565160F10}"/>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CEE87-1629-E84F-A95B-C06E12F320BD}"/>
              </a:ext>
            </a:extLst>
          </p:cNvPr>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E6A63C5-4B61-DC45-9664-7A5C1CD9E937}"/>
              </a:ext>
            </a:extLst>
          </p:cNvPr>
          <p:cNvSpPr>
            <a:spLocks noGrp="1"/>
          </p:cNvSpPr>
          <p:nvPr>
            <p:ph idx="1"/>
          </p:nvPr>
        </p:nvSpPr>
        <p:spPr>
          <a:xfrm>
            <a:off x="838200" y="1825624"/>
            <a:ext cx="10515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2349F52-535F-D544-BA01-021C0A828C59}"/>
              </a:ext>
            </a:extLst>
          </p:cNvPr>
          <p:cNvPicPr>
            <a:picLocks noChangeAspect="1"/>
          </p:cNvPicPr>
          <p:nvPr userDrawn="1"/>
        </p:nvPicPr>
        <p:blipFill>
          <a:blip r:embed="rId2"/>
          <a:stretch>
            <a:fillRect/>
          </a:stretch>
        </p:blipFill>
        <p:spPr>
          <a:xfrm>
            <a:off x="256002" y="6269061"/>
            <a:ext cx="2968461" cy="452413"/>
          </a:xfrm>
          <a:prstGeom prst="rect">
            <a:avLst/>
          </a:prstGeom>
        </p:spPr>
      </p:pic>
    </p:spTree>
    <p:extLst>
      <p:ext uri="{BB962C8B-B14F-4D97-AF65-F5344CB8AC3E}">
        <p14:creationId xmlns:p14="http://schemas.microsoft.com/office/powerpoint/2010/main" val="17452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A523-9ED8-BE4B-BFB0-C64314BD42AC}"/>
              </a:ext>
            </a:extLst>
          </p:cNvPr>
          <p:cNvSpPr/>
          <p:nvPr userDrawn="1"/>
        </p:nvSpPr>
        <p:spPr>
          <a:xfrm>
            <a:off x="-115502" y="2517007"/>
            <a:ext cx="12426215" cy="4413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22963-41B0-6348-82E4-FAAB9E0B7A0E}"/>
              </a:ext>
            </a:extLst>
          </p:cNvPr>
          <p:cNvSpPr>
            <a:spLocks noGrp="1"/>
          </p:cNvSpPr>
          <p:nvPr>
            <p:ph type="title" hasCustomPrompt="1"/>
          </p:nvPr>
        </p:nvSpPr>
        <p:spPr>
          <a:xfrm>
            <a:off x="1549666" y="4462572"/>
            <a:ext cx="9797783" cy="2164422"/>
          </a:xfrm>
        </p:spPr>
        <p:txBody>
          <a:bodyPr anchor="t"/>
          <a:lstStyle>
            <a:lvl1pPr>
              <a:defRPr sz="6000" b="1">
                <a:solidFill>
                  <a:schemeClr val="bg1"/>
                </a:solidFill>
              </a:defRPr>
            </a:lvl1pPr>
          </a:lstStyle>
          <a:p>
            <a:r>
              <a:rPr lang="en-US"/>
              <a:t>Section Header</a:t>
            </a:r>
          </a:p>
        </p:txBody>
      </p:sp>
      <p:pic>
        <p:nvPicPr>
          <p:cNvPr id="8" name="Picture 7">
            <a:extLst>
              <a:ext uri="{FF2B5EF4-FFF2-40B4-BE49-F238E27FC236}">
                <a16:creationId xmlns:a16="http://schemas.microsoft.com/office/drawing/2014/main" id="{1317BA8D-F76F-D742-9A9C-A4CF3F316342}"/>
              </a:ext>
            </a:extLst>
          </p:cNvPr>
          <p:cNvPicPr>
            <a:picLocks noChangeAspect="1"/>
          </p:cNvPicPr>
          <p:nvPr userDrawn="1"/>
        </p:nvPicPr>
        <p:blipFill>
          <a:blip r:embed="rId2"/>
          <a:stretch>
            <a:fillRect/>
          </a:stretch>
        </p:blipFill>
        <p:spPr>
          <a:xfrm>
            <a:off x="602511" y="1289785"/>
            <a:ext cx="5151095" cy="785060"/>
          </a:xfrm>
          <a:prstGeom prst="rect">
            <a:avLst/>
          </a:prstGeom>
        </p:spPr>
      </p:pic>
      <p:pic>
        <p:nvPicPr>
          <p:cNvPr id="9" name="Picture 8">
            <a:extLst>
              <a:ext uri="{FF2B5EF4-FFF2-40B4-BE49-F238E27FC236}">
                <a16:creationId xmlns:a16="http://schemas.microsoft.com/office/drawing/2014/main" id="{ACA72EC7-5077-6F40-A9C5-A1D1DA33BFB6}"/>
              </a:ext>
            </a:extLst>
          </p:cNvPr>
          <p:cNvPicPr>
            <a:picLocks noChangeAspect="1"/>
          </p:cNvPicPr>
          <p:nvPr userDrawn="1"/>
        </p:nvPicPr>
        <p:blipFill>
          <a:blip r:embed="rId3">
            <a:alphaModFix amt="19000"/>
          </a:blip>
          <a:stretch>
            <a:fillRect/>
          </a:stretch>
        </p:blipFill>
        <p:spPr>
          <a:xfrm>
            <a:off x="7994822" y="3490448"/>
            <a:ext cx="4315891" cy="3531184"/>
          </a:xfrm>
          <a:prstGeom prst="rect">
            <a:avLst/>
          </a:prstGeom>
        </p:spPr>
      </p:pic>
      <p:sp>
        <p:nvSpPr>
          <p:cNvPr id="19" name="Subtitle 2">
            <a:extLst>
              <a:ext uri="{FF2B5EF4-FFF2-40B4-BE49-F238E27FC236}">
                <a16:creationId xmlns:a16="http://schemas.microsoft.com/office/drawing/2014/main" id="{91DD8823-ED0B-0E40-883F-818E6D7CB3C3}"/>
              </a:ext>
            </a:extLst>
          </p:cNvPr>
          <p:cNvSpPr>
            <a:spLocks noGrp="1"/>
          </p:cNvSpPr>
          <p:nvPr>
            <p:ph type="subTitle" idx="1"/>
          </p:nvPr>
        </p:nvSpPr>
        <p:spPr>
          <a:xfrm>
            <a:off x="1549666" y="3046968"/>
            <a:ext cx="9797783" cy="1321209"/>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035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02E5DC-CA28-6B4E-ABC8-56CB54C5BF82}"/>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AB293C6-6B51-B648-85C3-2D39D03ECBC2}"/>
              </a:ext>
            </a:extLst>
          </p:cNvPr>
          <p:cNvPicPr>
            <a:picLocks noChangeAspect="1"/>
          </p:cNvPicPr>
          <p:nvPr userDrawn="1"/>
        </p:nvPicPr>
        <p:blipFill>
          <a:blip r:embed="rId2"/>
          <a:stretch>
            <a:fillRect/>
          </a:stretch>
        </p:blipFill>
        <p:spPr>
          <a:xfrm>
            <a:off x="256002" y="6269061"/>
            <a:ext cx="2968461" cy="452413"/>
          </a:xfrm>
          <a:prstGeom prst="rect">
            <a:avLst/>
          </a:prstGeom>
        </p:spPr>
      </p:pic>
      <p:sp>
        <p:nvSpPr>
          <p:cNvPr id="2" name="Title 1">
            <a:extLst>
              <a:ext uri="{FF2B5EF4-FFF2-40B4-BE49-F238E27FC236}">
                <a16:creationId xmlns:a16="http://schemas.microsoft.com/office/drawing/2014/main" id="{FB9A9157-3328-E144-B5BC-A0377988EC9F}"/>
              </a:ext>
            </a:extLst>
          </p:cNvPr>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B8C91EF-6A0E-0F4E-846A-2C64B5DD48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C51A6A-05B8-8346-88DD-C7B11267C7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a:extLst>
              <a:ext uri="{FF2B5EF4-FFF2-40B4-BE49-F238E27FC236}">
                <a16:creationId xmlns:a16="http://schemas.microsoft.com/office/drawing/2014/main" id="{F25D534F-B597-124A-B39B-20BE8BC96CEE}"/>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Tree>
    <p:extLst>
      <p:ext uri="{BB962C8B-B14F-4D97-AF65-F5344CB8AC3E}">
        <p14:creationId xmlns:p14="http://schemas.microsoft.com/office/powerpoint/2010/main" val="55772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B42D8F-3088-AA4D-8DC0-E8722981F296}"/>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102FD2E-7569-AB41-8686-5898874040A1}"/>
              </a:ext>
            </a:extLst>
          </p:cNvPr>
          <p:cNvPicPr>
            <a:picLocks noChangeAspect="1"/>
          </p:cNvPicPr>
          <p:nvPr userDrawn="1"/>
        </p:nvPicPr>
        <p:blipFill>
          <a:blip r:embed="rId2"/>
          <a:stretch>
            <a:fillRect/>
          </a:stretch>
        </p:blipFill>
        <p:spPr>
          <a:xfrm>
            <a:off x="256002" y="6269061"/>
            <a:ext cx="2968461" cy="452413"/>
          </a:xfrm>
          <a:prstGeom prst="rect">
            <a:avLst/>
          </a:prstGeom>
        </p:spPr>
      </p:pic>
      <p:sp>
        <p:nvSpPr>
          <p:cNvPr id="2" name="Title 1">
            <a:extLst>
              <a:ext uri="{FF2B5EF4-FFF2-40B4-BE49-F238E27FC236}">
                <a16:creationId xmlns:a16="http://schemas.microsoft.com/office/drawing/2014/main" id="{966C27DE-A724-FC4E-B169-4461D23C14D7}"/>
              </a:ext>
            </a:extLst>
          </p:cNvPr>
          <p:cNvSpPr>
            <a:spLocks noGrp="1"/>
          </p:cNvSpPr>
          <p:nvPr>
            <p:ph type="title"/>
          </p:nvPr>
        </p:nvSpPr>
        <p:spPr>
          <a:xfrm>
            <a:off x="839788" y="365125"/>
            <a:ext cx="10515600" cy="1325563"/>
          </a:xfrm>
        </p:spPr>
        <p:txBody>
          <a:bodyPr/>
          <a:lstStyle>
            <a:lvl1pPr>
              <a:defRPr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2F7137-D152-8B41-BC36-7676F9290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58591A-7A9C-B142-A9F8-2FD568F8CF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0CCCD9-5B72-1541-B070-505FB1F551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30581-C9D5-CD48-8D4B-F1975ADD14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8B8EEC75-2EFC-9342-A5C1-AAA7C727E4A7}"/>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Tree>
    <p:extLst>
      <p:ext uri="{BB962C8B-B14F-4D97-AF65-F5344CB8AC3E}">
        <p14:creationId xmlns:p14="http://schemas.microsoft.com/office/powerpoint/2010/main" val="428407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C42AA8-429C-E143-B6A8-661568E14C14}"/>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BE15FA6-3E3B-2849-B320-4C6B8A5617D2}"/>
              </a:ext>
            </a:extLst>
          </p:cNvPr>
          <p:cNvPicPr>
            <a:picLocks noChangeAspect="1"/>
          </p:cNvPicPr>
          <p:nvPr userDrawn="1"/>
        </p:nvPicPr>
        <p:blipFill>
          <a:blip r:embed="rId2"/>
          <a:stretch>
            <a:fillRect/>
          </a:stretch>
        </p:blipFill>
        <p:spPr>
          <a:xfrm>
            <a:off x="256002" y="6269061"/>
            <a:ext cx="2968461" cy="452413"/>
          </a:xfrm>
          <a:prstGeom prst="rect">
            <a:avLst/>
          </a:prstGeom>
        </p:spPr>
      </p:pic>
      <p:sp>
        <p:nvSpPr>
          <p:cNvPr id="2" name="Title 1">
            <a:extLst>
              <a:ext uri="{FF2B5EF4-FFF2-40B4-BE49-F238E27FC236}">
                <a16:creationId xmlns:a16="http://schemas.microsoft.com/office/drawing/2014/main" id="{D11378B9-72FE-9744-A16B-C6BFCF6C2761}"/>
              </a:ext>
            </a:extLst>
          </p:cNvPr>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8" name="Slide Number Placeholder 3">
            <a:extLst>
              <a:ext uri="{FF2B5EF4-FFF2-40B4-BE49-F238E27FC236}">
                <a16:creationId xmlns:a16="http://schemas.microsoft.com/office/drawing/2014/main" id="{93FDAEF2-66DB-334E-8760-0374A561DB80}"/>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Tree>
    <p:extLst>
      <p:ext uri="{BB962C8B-B14F-4D97-AF65-F5344CB8AC3E}">
        <p14:creationId xmlns:p14="http://schemas.microsoft.com/office/powerpoint/2010/main" val="149711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2BDCB0-E08A-F449-B0C8-2A4F39E90504}"/>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pic>
        <p:nvPicPr>
          <p:cNvPr id="6" name="Picture 5">
            <a:extLst>
              <a:ext uri="{FF2B5EF4-FFF2-40B4-BE49-F238E27FC236}">
                <a16:creationId xmlns:a16="http://schemas.microsoft.com/office/drawing/2014/main" id="{E8AA2003-E745-8645-AA1A-2C03ED6BF1AB}"/>
              </a:ext>
            </a:extLst>
          </p:cNvPr>
          <p:cNvPicPr>
            <a:picLocks noChangeAspect="1"/>
          </p:cNvPicPr>
          <p:nvPr userDrawn="1"/>
        </p:nvPicPr>
        <p:blipFill>
          <a:blip r:embed="rId2"/>
          <a:stretch>
            <a:fillRect/>
          </a:stretch>
        </p:blipFill>
        <p:spPr>
          <a:xfrm>
            <a:off x="256002" y="6269061"/>
            <a:ext cx="2968461" cy="452413"/>
          </a:xfrm>
          <a:prstGeom prst="rect">
            <a:avLst/>
          </a:prstGeom>
        </p:spPr>
      </p:pic>
    </p:spTree>
    <p:extLst>
      <p:ext uri="{BB962C8B-B14F-4D97-AF65-F5344CB8AC3E}">
        <p14:creationId xmlns:p14="http://schemas.microsoft.com/office/powerpoint/2010/main" val="169541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1DAF6-CD3F-FD4C-8EF3-F6C9B576B1A2}"/>
              </a:ext>
            </a:extLst>
          </p:cNvPr>
          <p:cNvSpPr>
            <a:spLocks noGrp="1"/>
          </p:cNvSpPr>
          <p:nvPr>
            <p:ph idx="1"/>
          </p:nvPr>
        </p:nvSpPr>
        <p:spPr>
          <a:xfrm>
            <a:off x="5024387" y="332075"/>
            <a:ext cx="6824311" cy="58118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578C2736-C6D1-314B-B84D-6FCCAD2ACE9F}"/>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
        <p:nvSpPr>
          <p:cNvPr id="9" name="Rectangle 8">
            <a:extLst>
              <a:ext uri="{FF2B5EF4-FFF2-40B4-BE49-F238E27FC236}">
                <a16:creationId xmlns:a16="http://schemas.microsoft.com/office/drawing/2014/main" id="{496B1DD4-A84F-3C48-943C-125979600D04}"/>
              </a:ext>
            </a:extLst>
          </p:cNvPr>
          <p:cNvSpPr/>
          <p:nvPr userDrawn="1"/>
        </p:nvSpPr>
        <p:spPr>
          <a:xfrm>
            <a:off x="-125128" y="-105878"/>
            <a:ext cx="4897154" cy="2163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81C0B55-97C0-F843-9986-159A901F0C86}"/>
              </a:ext>
            </a:extLst>
          </p:cNvPr>
          <p:cNvSpPr>
            <a:spLocks noGrp="1"/>
          </p:cNvSpPr>
          <p:nvPr>
            <p:ph type="title"/>
          </p:nvPr>
        </p:nvSpPr>
        <p:spPr>
          <a:xfrm>
            <a:off x="724286" y="332075"/>
            <a:ext cx="3932237" cy="1600200"/>
          </a:xfrm>
        </p:spPr>
        <p:txBody>
          <a:bodyPr anchor="b"/>
          <a:lstStyle>
            <a:lvl1pPr>
              <a:defRPr sz="3200" b="1">
                <a:solidFill>
                  <a:schemeClr val="bg1"/>
                </a:solidFill>
              </a:defRPr>
            </a:lvl1pPr>
          </a:lstStyle>
          <a:p>
            <a:r>
              <a:rPr lang="en-US"/>
              <a:t>Click to edit Master title style</a:t>
            </a:r>
          </a:p>
        </p:txBody>
      </p:sp>
      <p:sp>
        <p:nvSpPr>
          <p:cNvPr id="11" name="Text Placeholder 3">
            <a:extLst>
              <a:ext uri="{FF2B5EF4-FFF2-40B4-BE49-F238E27FC236}">
                <a16:creationId xmlns:a16="http://schemas.microsoft.com/office/drawing/2014/main" id="{94DEA973-5AF5-4445-9080-8AE43D30616A}"/>
              </a:ext>
            </a:extLst>
          </p:cNvPr>
          <p:cNvSpPr>
            <a:spLocks noGrp="1"/>
          </p:cNvSpPr>
          <p:nvPr>
            <p:ph type="body" sz="half" idx="2"/>
          </p:nvPr>
        </p:nvSpPr>
        <p:spPr>
          <a:xfrm>
            <a:off x="733912" y="2192151"/>
            <a:ext cx="3932237" cy="395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8EE44AEE-137D-A545-AD88-A0E3329CA08E}"/>
              </a:ext>
            </a:extLst>
          </p:cNvPr>
          <p:cNvPicPr>
            <a:picLocks noChangeAspect="1"/>
          </p:cNvPicPr>
          <p:nvPr userDrawn="1"/>
        </p:nvPicPr>
        <p:blipFill>
          <a:blip r:embed="rId2"/>
          <a:stretch>
            <a:fillRect/>
          </a:stretch>
        </p:blipFill>
        <p:spPr>
          <a:xfrm>
            <a:off x="256002" y="6269061"/>
            <a:ext cx="2968461" cy="452413"/>
          </a:xfrm>
          <a:prstGeom prst="rect">
            <a:avLst/>
          </a:prstGeom>
        </p:spPr>
      </p:pic>
    </p:spTree>
    <p:extLst>
      <p:ext uri="{BB962C8B-B14F-4D97-AF65-F5344CB8AC3E}">
        <p14:creationId xmlns:p14="http://schemas.microsoft.com/office/powerpoint/2010/main" val="303624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37D5EE-9AD2-724C-A74A-505CFABB8BC8}"/>
              </a:ext>
            </a:extLst>
          </p:cNvPr>
          <p:cNvSpPr/>
          <p:nvPr userDrawn="1"/>
        </p:nvSpPr>
        <p:spPr>
          <a:xfrm>
            <a:off x="-125128" y="-105878"/>
            <a:ext cx="4897154" cy="2163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B86EB-96B9-9F4E-9CA0-6B8A2C313890}"/>
              </a:ext>
            </a:extLst>
          </p:cNvPr>
          <p:cNvSpPr>
            <a:spLocks noGrp="1"/>
          </p:cNvSpPr>
          <p:nvPr>
            <p:ph type="title"/>
          </p:nvPr>
        </p:nvSpPr>
        <p:spPr>
          <a:xfrm>
            <a:off x="724286" y="332075"/>
            <a:ext cx="3932237" cy="1600200"/>
          </a:xfrm>
        </p:spPr>
        <p:txBody>
          <a:bodyPr anchor="b"/>
          <a:lstStyle>
            <a:lvl1pPr>
              <a:defRPr sz="3200" b="1">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8A5DAF0-D977-A449-A4F7-E81395FAB6BE}"/>
              </a:ext>
            </a:extLst>
          </p:cNvPr>
          <p:cNvSpPr>
            <a:spLocks noGrp="1"/>
          </p:cNvSpPr>
          <p:nvPr>
            <p:ph type="pic" idx="1"/>
          </p:nvPr>
        </p:nvSpPr>
        <p:spPr>
          <a:xfrm>
            <a:off x="5005137" y="332075"/>
            <a:ext cx="7060935" cy="5811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4F7EF96-E8AF-4844-9987-C775C7C670CC}"/>
              </a:ext>
            </a:extLst>
          </p:cNvPr>
          <p:cNvSpPr>
            <a:spLocks noGrp="1"/>
          </p:cNvSpPr>
          <p:nvPr>
            <p:ph type="body" sz="half" idx="2"/>
          </p:nvPr>
        </p:nvSpPr>
        <p:spPr>
          <a:xfrm>
            <a:off x="733912" y="2192151"/>
            <a:ext cx="3932237" cy="395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3">
            <a:extLst>
              <a:ext uri="{FF2B5EF4-FFF2-40B4-BE49-F238E27FC236}">
                <a16:creationId xmlns:a16="http://schemas.microsoft.com/office/drawing/2014/main" id="{6CEBE3BD-7AFE-1842-86FE-10F32E84552F}"/>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pic>
        <p:nvPicPr>
          <p:cNvPr id="10" name="Picture 9">
            <a:extLst>
              <a:ext uri="{FF2B5EF4-FFF2-40B4-BE49-F238E27FC236}">
                <a16:creationId xmlns:a16="http://schemas.microsoft.com/office/drawing/2014/main" id="{E97697BD-FF21-2F4B-A41B-F41B46D97A18}"/>
              </a:ext>
            </a:extLst>
          </p:cNvPr>
          <p:cNvPicPr>
            <a:picLocks noChangeAspect="1"/>
          </p:cNvPicPr>
          <p:nvPr userDrawn="1"/>
        </p:nvPicPr>
        <p:blipFill>
          <a:blip r:embed="rId2"/>
          <a:stretch>
            <a:fillRect/>
          </a:stretch>
        </p:blipFill>
        <p:spPr>
          <a:xfrm>
            <a:off x="256002" y="6269061"/>
            <a:ext cx="2968461" cy="452413"/>
          </a:xfrm>
          <a:prstGeom prst="rect">
            <a:avLst/>
          </a:prstGeom>
        </p:spPr>
      </p:pic>
    </p:spTree>
    <p:extLst>
      <p:ext uri="{BB962C8B-B14F-4D97-AF65-F5344CB8AC3E}">
        <p14:creationId xmlns:p14="http://schemas.microsoft.com/office/powerpoint/2010/main" val="410358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ADD367-FE0D-744E-84D8-39AF7C1C1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8F5A8F-0079-9743-B765-6DB68EF82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C782178-7A75-A646-86F2-696398E1F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5BE6A-34D3-3541-8D3B-4AD4CC9371D4}" type="slidenum">
              <a:rPr lang="en-US" smtClean="0"/>
              <a:t>‹#›</a:t>
            </a:fld>
            <a:endParaRPr lang="en-US"/>
          </a:p>
        </p:txBody>
      </p:sp>
    </p:spTree>
    <p:extLst>
      <p:ext uri="{BB962C8B-B14F-4D97-AF65-F5344CB8AC3E}">
        <p14:creationId xmlns:p14="http://schemas.microsoft.com/office/powerpoint/2010/main" val="1813099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F61437D6-B2F6-5E4D-17D7-45B1266F427D}"/>
              </a:ext>
            </a:extLst>
          </p:cNvPr>
          <p:cNvSpPr txBox="1"/>
          <p:nvPr/>
        </p:nvSpPr>
        <p:spPr>
          <a:xfrm>
            <a:off x="6113990" y="1154259"/>
            <a:ext cx="3966200" cy="1168140"/>
          </a:xfrm>
          <a:prstGeom prst="rect">
            <a:avLst/>
          </a:prstGeom>
        </p:spPr>
        <p:txBody>
          <a:bodyPr vert="horz" wrap="square" lIns="0" tIns="12700" rIns="0" bIns="0" rtlCol="0">
            <a:spAutoFit/>
          </a:bodyPr>
          <a:lstStyle/>
          <a:p>
            <a:pPr marL="12700" marR="5080" algn="ctr">
              <a:lnSpc>
                <a:spcPct val="119600"/>
              </a:lnSpc>
              <a:spcBef>
                <a:spcPts val="100"/>
              </a:spcBef>
            </a:pPr>
            <a:r>
              <a:rPr lang="en-US" sz="3200" b="1" spc="-5">
                <a:solidFill>
                  <a:schemeClr val="accent1"/>
                </a:solidFill>
                <a:cs typeface="Arial"/>
              </a:rPr>
              <a:t>FY24 Superintendent </a:t>
            </a:r>
          </a:p>
          <a:p>
            <a:pPr marL="12700" marR="5080" algn="ctr">
              <a:lnSpc>
                <a:spcPct val="119600"/>
              </a:lnSpc>
              <a:spcBef>
                <a:spcPts val="100"/>
              </a:spcBef>
            </a:pPr>
            <a:r>
              <a:rPr lang="en-US" sz="3200" b="1" spc="-5">
                <a:solidFill>
                  <a:schemeClr val="accent1"/>
                </a:solidFill>
                <a:cs typeface="Arial"/>
              </a:rPr>
              <a:t>Recommended Budget</a:t>
            </a:r>
            <a:endParaRPr sz="3200" b="1">
              <a:solidFill>
                <a:schemeClr val="accent1"/>
              </a:solidFill>
              <a:cs typeface="Arial"/>
            </a:endParaRPr>
          </a:p>
        </p:txBody>
      </p:sp>
      <p:sp>
        <p:nvSpPr>
          <p:cNvPr id="5" name="object 7">
            <a:extLst>
              <a:ext uri="{FF2B5EF4-FFF2-40B4-BE49-F238E27FC236}">
                <a16:creationId xmlns:a16="http://schemas.microsoft.com/office/drawing/2014/main" id="{BB82DE6A-6020-35A9-18D4-110FC5A7BAD4}"/>
              </a:ext>
            </a:extLst>
          </p:cNvPr>
          <p:cNvSpPr txBox="1">
            <a:spLocks/>
          </p:cNvSpPr>
          <p:nvPr/>
        </p:nvSpPr>
        <p:spPr>
          <a:xfrm>
            <a:off x="2752879" y="2022679"/>
            <a:ext cx="1473835" cy="299720"/>
          </a:xfrm>
          <a:prstGeom prst="rect">
            <a:avLst/>
          </a:prstGeom>
        </p:spPr>
        <p:txBody>
          <a:bodyPr vert="horz" wrap="square" lIns="0" tIns="12700" rIns="0" bIns="0" rtlCol="0" anchor="b">
            <a:sp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marL="12700">
              <a:lnSpc>
                <a:spcPct val="100000"/>
              </a:lnSpc>
              <a:spcBef>
                <a:spcPts val="100"/>
              </a:spcBef>
            </a:pPr>
            <a:r>
              <a:rPr lang="en-US" sz="1800" spc="-5">
                <a:solidFill>
                  <a:srgbClr val="17375E"/>
                </a:solidFill>
                <a:cs typeface="Arial"/>
              </a:rPr>
              <a:t>March 202</a:t>
            </a:r>
            <a:r>
              <a:rPr lang="en-US" sz="1800" spc="-5">
                <a:solidFill>
                  <a:srgbClr val="17375E"/>
                </a:solidFill>
              </a:rPr>
              <a:t>3</a:t>
            </a:r>
            <a:endParaRPr lang="en-US" sz="1800">
              <a:cs typeface="Arial"/>
            </a:endParaRPr>
          </a:p>
        </p:txBody>
      </p:sp>
      <p:sp>
        <p:nvSpPr>
          <p:cNvPr id="6" name="object 8">
            <a:extLst>
              <a:ext uri="{FF2B5EF4-FFF2-40B4-BE49-F238E27FC236}">
                <a16:creationId xmlns:a16="http://schemas.microsoft.com/office/drawing/2014/main" id="{91A7C3FC-6D8D-F543-5474-26800EFBDB4D}"/>
              </a:ext>
            </a:extLst>
          </p:cNvPr>
          <p:cNvSpPr txBox="1"/>
          <p:nvPr/>
        </p:nvSpPr>
        <p:spPr>
          <a:xfrm>
            <a:off x="9957731" y="81735"/>
            <a:ext cx="2514259" cy="1140825"/>
          </a:xfrm>
          <a:prstGeom prst="rect">
            <a:avLst/>
          </a:prstGeom>
        </p:spPr>
        <p:txBody>
          <a:bodyPr vert="horz" wrap="square" lIns="0" tIns="12700" rIns="0" bIns="0" rtlCol="0">
            <a:spAutoFit/>
          </a:bodyPr>
          <a:lstStyle/>
          <a:p>
            <a:pPr marL="12700" marR="5080">
              <a:lnSpc>
                <a:spcPct val="119600"/>
              </a:lnSpc>
              <a:spcBef>
                <a:spcPts val="100"/>
              </a:spcBef>
            </a:pPr>
            <a:r>
              <a:rPr lang="en-US" sz="1500" b="1" spc="-5">
                <a:solidFill>
                  <a:srgbClr val="17375E"/>
                </a:solidFill>
                <a:latin typeface="+mj-lt"/>
                <a:cs typeface="Arial"/>
              </a:rPr>
              <a:t>Mr. Steve Ledoux, Vice-Chair</a:t>
            </a:r>
          </a:p>
          <a:p>
            <a:pPr marL="12700" marR="5080">
              <a:lnSpc>
                <a:spcPct val="119600"/>
              </a:lnSpc>
              <a:spcBef>
                <a:spcPts val="100"/>
              </a:spcBef>
            </a:pPr>
            <a:r>
              <a:rPr lang="en-US" sz="1500" b="1" spc="-5">
                <a:solidFill>
                  <a:srgbClr val="17375E"/>
                </a:solidFill>
                <a:latin typeface="+mj-lt"/>
                <a:cs typeface="Arial"/>
              </a:rPr>
              <a:t>School Committee</a:t>
            </a:r>
          </a:p>
          <a:p>
            <a:pPr marL="12700" marR="5080">
              <a:lnSpc>
                <a:spcPct val="119600"/>
              </a:lnSpc>
              <a:spcBef>
                <a:spcPts val="100"/>
              </a:spcBef>
            </a:pPr>
            <a:r>
              <a:rPr lang="en-US" sz="1500" b="1" spc="-5">
                <a:solidFill>
                  <a:srgbClr val="17375E"/>
                </a:solidFill>
                <a:latin typeface="+mj-lt"/>
                <a:cs typeface="Arial"/>
              </a:rPr>
              <a:t>Dr. Kathleen A. Dawson</a:t>
            </a:r>
          </a:p>
          <a:p>
            <a:pPr marL="12700" marR="5080">
              <a:lnSpc>
                <a:spcPct val="119600"/>
              </a:lnSpc>
              <a:spcBef>
                <a:spcPts val="100"/>
              </a:spcBef>
            </a:pPr>
            <a:r>
              <a:rPr sz="1500" b="1" spc="-5">
                <a:solidFill>
                  <a:srgbClr val="17375E"/>
                </a:solidFill>
                <a:latin typeface="+mj-lt"/>
                <a:cs typeface="Arial"/>
              </a:rPr>
              <a:t>Superintendent</a:t>
            </a:r>
            <a:endParaRPr lang="en-US" sz="1500" b="1" spc="-5">
              <a:solidFill>
                <a:srgbClr val="17375E"/>
              </a:solidFill>
              <a:latin typeface="+mj-lt"/>
              <a:cs typeface="Arial"/>
            </a:endParaRPr>
          </a:p>
        </p:txBody>
      </p:sp>
      <p:pic>
        <p:nvPicPr>
          <p:cNvPr id="10" name="Picture 9">
            <a:extLst>
              <a:ext uri="{FF2B5EF4-FFF2-40B4-BE49-F238E27FC236}">
                <a16:creationId xmlns:a16="http://schemas.microsoft.com/office/drawing/2014/main" id="{3AF69C08-BAD0-48DF-A36D-B0F581CD4657}"/>
              </a:ext>
            </a:extLst>
          </p:cNvPr>
          <p:cNvPicPr>
            <a:picLocks noChangeAspect="1"/>
          </p:cNvPicPr>
          <p:nvPr/>
        </p:nvPicPr>
        <p:blipFill>
          <a:blip r:embed="rId3"/>
          <a:stretch>
            <a:fillRect/>
          </a:stretch>
        </p:blipFill>
        <p:spPr>
          <a:xfrm>
            <a:off x="5985" y="2556297"/>
            <a:ext cx="7916727" cy="4438650"/>
          </a:xfrm>
          <a:prstGeom prst="rect">
            <a:avLst/>
          </a:prstGeom>
        </p:spPr>
      </p:pic>
    </p:spTree>
    <p:extLst>
      <p:ext uri="{BB962C8B-B14F-4D97-AF65-F5344CB8AC3E}">
        <p14:creationId xmlns:p14="http://schemas.microsoft.com/office/powerpoint/2010/main" val="102030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Concord: Preliminary Assessment</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a:xfrm>
            <a:off x="1158240" y="1870570"/>
            <a:ext cx="9875520" cy="4245417"/>
          </a:xfrm>
        </p:spPr>
        <p:txBody>
          <a:bodyPr>
            <a:normAutofit fontScale="32500" lnSpcReduction="20000"/>
          </a:bodyPr>
          <a:lstStyle/>
          <a:p>
            <a:pPr marL="0" indent="0">
              <a:lnSpc>
                <a:spcPct val="120000"/>
              </a:lnSpc>
              <a:spcBef>
                <a:spcPts val="100"/>
              </a:spcBef>
              <a:buNone/>
            </a:pPr>
            <a:r>
              <a:rPr lang="en-US" sz="10000">
                <a:cs typeface="Arial"/>
              </a:rPr>
              <a:t>Minimum Required Contribution		$    612,477</a:t>
            </a:r>
          </a:p>
          <a:p>
            <a:pPr marL="0" indent="0">
              <a:lnSpc>
                <a:spcPct val="120000"/>
              </a:lnSpc>
              <a:spcBef>
                <a:spcPts val="100"/>
              </a:spcBef>
              <a:buNone/>
            </a:pPr>
            <a:r>
              <a:rPr lang="en-US" sz="10000">
                <a:cs typeface="Arial"/>
              </a:rPr>
              <a:t>Transportation Assessment			$      34,082</a:t>
            </a:r>
          </a:p>
          <a:p>
            <a:pPr marL="0" indent="0">
              <a:lnSpc>
                <a:spcPct val="120000"/>
              </a:lnSpc>
              <a:spcBef>
                <a:spcPts val="100"/>
              </a:spcBef>
              <a:buNone/>
            </a:pPr>
            <a:r>
              <a:rPr lang="en-US" sz="10000">
                <a:cs typeface="Arial"/>
              </a:rPr>
              <a:t>Operating Assessment				$    506,292</a:t>
            </a:r>
          </a:p>
          <a:p>
            <a:pPr marL="0" indent="0">
              <a:lnSpc>
                <a:spcPct val="120000"/>
              </a:lnSpc>
              <a:spcBef>
                <a:spcPts val="100"/>
              </a:spcBef>
              <a:buNone/>
            </a:pPr>
            <a:r>
              <a:rPr lang="en-US" sz="10000">
                <a:cs typeface="Arial"/>
              </a:rPr>
              <a:t>Debt and Capital Assessment			</a:t>
            </a:r>
            <a:r>
              <a:rPr lang="en-US" sz="10000" u="sng">
                <a:cs typeface="Arial"/>
              </a:rPr>
              <a:t>$      80,851</a:t>
            </a:r>
          </a:p>
          <a:p>
            <a:pPr marL="0" indent="0">
              <a:lnSpc>
                <a:spcPct val="120000"/>
              </a:lnSpc>
              <a:spcBef>
                <a:spcPts val="100"/>
              </a:spcBef>
              <a:buNone/>
            </a:pPr>
            <a:r>
              <a:rPr lang="en-US" sz="10000">
                <a:cs typeface="Arial"/>
              </a:rPr>
              <a:t>	Sub-Total						$ 1,233,702</a:t>
            </a:r>
          </a:p>
          <a:p>
            <a:pPr marL="0" indent="0">
              <a:lnSpc>
                <a:spcPct val="120000"/>
              </a:lnSpc>
              <a:spcBef>
                <a:spcPts val="100"/>
              </a:spcBef>
              <a:buNone/>
            </a:pPr>
            <a:r>
              <a:rPr lang="en-US" sz="10000">
                <a:cs typeface="Arial"/>
              </a:rPr>
              <a:t>Building Project – Debt Service*			</a:t>
            </a:r>
            <a:r>
              <a:rPr lang="en-US" sz="10000" u="sng">
                <a:cs typeface="Arial"/>
              </a:rPr>
              <a:t>$    407,993</a:t>
            </a:r>
            <a:endParaRPr lang="en-US" sz="10000">
              <a:cs typeface="Arial"/>
            </a:endParaRPr>
          </a:p>
          <a:p>
            <a:pPr marL="0" indent="0">
              <a:lnSpc>
                <a:spcPct val="120000"/>
              </a:lnSpc>
              <a:spcBef>
                <a:spcPts val="100"/>
              </a:spcBef>
              <a:buNone/>
            </a:pPr>
            <a:r>
              <a:rPr lang="en-US" sz="10000">
                <a:cs typeface="Arial"/>
              </a:rPr>
              <a:t>	Total Assessment				</a:t>
            </a:r>
            <a:r>
              <a:rPr lang="en-US" sz="10000" u="sng">
                <a:cs typeface="Arial"/>
              </a:rPr>
              <a:t>$ 1,641,695</a:t>
            </a:r>
            <a:endParaRPr lang="en-US" sz="10000" b="1" i="1">
              <a:cs typeface="Arial"/>
            </a:endParaRPr>
          </a:p>
          <a:p>
            <a:pPr marL="0" indent="0">
              <a:lnSpc>
                <a:spcPct val="120000"/>
              </a:lnSpc>
              <a:spcBef>
                <a:spcPts val="100"/>
              </a:spcBef>
              <a:buNone/>
            </a:pPr>
            <a:r>
              <a:rPr lang="en-US" sz="6200" b="1" i="1">
                <a:cs typeface="Arial"/>
              </a:rPr>
              <a:t>*Debt Service excluded from Prop 2 ½ Limitation</a:t>
            </a:r>
          </a:p>
        </p:txBody>
      </p:sp>
    </p:spTree>
    <p:extLst>
      <p:ext uri="{BB962C8B-B14F-4D97-AF65-F5344CB8AC3E}">
        <p14:creationId xmlns:p14="http://schemas.microsoft.com/office/powerpoint/2010/main" val="339605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004FD-FF9A-52A1-CC95-264842DAA108}"/>
              </a:ext>
            </a:extLst>
          </p:cNvPr>
          <p:cNvSpPr>
            <a:spLocks noGrp="1"/>
          </p:cNvSpPr>
          <p:nvPr>
            <p:ph type="title"/>
          </p:nvPr>
        </p:nvSpPr>
        <p:spPr>
          <a:xfrm>
            <a:off x="838200" y="365125"/>
            <a:ext cx="10515600" cy="1325563"/>
          </a:xfrm>
        </p:spPr>
        <p:txBody>
          <a:bodyPr/>
          <a:lstStyle/>
          <a:p>
            <a:pPr algn="ctr"/>
            <a:r>
              <a:rPr lang="en-US" spc="-5">
                <a:latin typeface="+mj-lt"/>
              </a:rPr>
              <a:t>Overall Enrollment as of October 1</a:t>
            </a:r>
            <a:endParaRPr lang="en-US"/>
          </a:p>
        </p:txBody>
      </p:sp>
      <p:graphicFrame>
        <p:nvGraphicFramePr>
          <p:cNvPr id="5" name="Content Placeholder 7">
            <a:extLst>
              <a:ext uri="{FF2B5EF4-FFF2-40B4-BE49-F238E27FC236}">
                <a16:creationId xmlns:a16="http://schemas.microsoft.com/office/drawing/2014/main" id="{ADB9B794-B93E-7B54-E887-5D260DC54ED5}"/>
              </a:ext>
            </a:extLst>
          </p:cNvPr>
          <p:cNvGraphicFramePr>
            <a:graphicFrameLocks noGrp="1"/>
          </p:cNvGraphicFramePr>
          <p:nvPr>
            <p:ph idx="1"/>
            <p:extLst>
              <p:ext uri="{D42A27DB-BD31-4B8C-83A1-F6EECF244321}">
                <p14:modId xmlns:p14="http://schemas.microsoft.com/office/powerpoint/2010/main" val="4211013512"/>
              </p:ext>
            </p:extLst>
          </p:nvPr>
        </p:nvGraphicFramePr>
        <p:xfrm>
          <a:off x="838200" y="1690519"/>
          <a:ext cx="10515600" cy="4530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443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C043-DA64-BFB3-4A39-920E6AF0D8E4}"/>
              </a:ext>
            </a:extLst>
          </p:cNvPr>
          <p:cNvSpPr>
            <a:spLocks noGrp="1"/>
          </p:cNvSpPr>
          <p:nvPr>
            <p:ph type="title"/>
          </p:nvPr>
        </p:nvSpPr>
        <p:spPr/>
        <p:txBody>
          <a:bodyPr/>
          <a:lstStyle/>
          <a:p>
            <a:pPr algn="ctr"/>
            <a:r>
              <a:rPr lang="en-US" spc="-5"/>
              <a:t>Shift in Enrollment</a:t>
            </a:r>
          </a:p>
        </p:txBody>
      </p:sp>
      <p:sp>
        <p:nvSpPr>
          <p:cNvPr id="3" name="Content Placeholder 2">
            <a:extLst>
              <a:ext uri="{FF2B5EF4-FFF2-40B4-BE49-F238E27FC236}">
                <a16:creationId xmlns:a16="http://schemas.microsoft.com/office/drawing/2014/main" id="{5350D3D0-821B-8305-10B0-9FD7D3C7CFCB}"/>
              </a:ext>
            </a:extLst>
          </p:cNvPr>
          <p:cNvSpPr>
            <a:spLocks noGrp="1"/>
          </p:cNvSpPr>
          <p:nvPr>
            <p:ph idx="1"/>
          </p:nvPr>
        </p:nvSpPr>
        <p:spPr/>
        <p:txBody>
          <a:bodyPr/>
          <a:lstStyle/>
          <a:p>
            <a:pPr marL="342900" indent="-342900">
              <a:buFont typeface="Arial" panose="020B0604020202020204" pitchFamily="34" charset="0"/>
              <a:buChar char="•"/>
            </a:pPr>
            <a:r>
              <a:rPr lang="en-US" sz="3200" kern="0">
                <a:ea typeface="ＭＳ Ｐゴシック"/>
              </a:rPr>
              <a:t>Enrollment is Shifting to In-District </a:t>
            </a:r>
          </a:p>
          <a:p>
            <a:pPr marL="342900" indent="-342900">
              <a:buFont typeface="Arial" panose="020B0604020202020204" pitchFamily="34" charset="0"/>
              <a:buChar char="•"/>
            </a:pPr>
            <a:r>
              <a:rPr lang="en-US" sz="3200" kern="0">
                <a:ea typeface="ＭＳ Ｐゴシック"/>
              </a:rPr>
              <a:t>Out of District Enrollment is Decreasing</a:t>
            </a:r>
          </a:p>
          <a:p>
            <a:pPr marL="800100" lvl="1" indent="-342900">
              <a:buFont typeface="Arial" panose="020B0604020202020204" pitchFamily="34" charset="0"/>
              <a:buChar char="•"/>
            </a:pPr>
            <a:r>
              <a:rPr lang="en-US" sz="2800" kern="0">
                <a:solidFill>
                  <a:sysClr val="windowText" lastClr="000000"/>
                </a:solidFill>
                <a:ea typeface="ＭＳ Ｐゴシック"/>
                <a:cs typeface="Arial"/>
              </a:rPr>
              <a:t>Out of District Tuition Revenue is Decreasing</a:t>
            </a:r>
          </a:p>
          <a:p>
            <a:pPr marL="800100" lvl="1" indent="-342900">
              <a:buFont typeface="Arial" panose="020B0604020202020204" pitchFamily="34" charset="0"/>
              <a:buChar char="•"/>
            </a:pPr>
            <a:r>
              <a:rPr lang="en-US" sz="2800">
                <a:ea typeface="ＭＳ Ｐゴシック"/>
                <a:cs typeface="Arial"/>
              </a:rPr>
              <a:t>Out of District </a:t>
            </a:r>
            <a:r>
              <a:rPr lang="en-US" sz="2800" kern="0">
                <a:solidFill>
                  <a:sysClr val="windowText" lastClr="000000"/>
                </a:solidFill>
                <a:ea typeface="ＭＳ Ｐゴシック"/>
                <a:cs typeface="Arial"/>
              </a:rPr>
              <a:t>Capital Fee Revenue is Decreasing</a:t>
            </a:r>
          </a:p>
          <a:p>
            <a:pPr marL="342900" indent="-342900">
              <a:buFont typeface="Arial" panose="020B0604020202020204" pitchFamily="34" charset="0"/>
              <a:buChar char="•"/>
            </a:pPr>
            <a:endParaRPr lang="en-US" sz="3200" kern="0">
              <a:ea typeface="ＭＳ Ｐゴシック"/>
            </a:endParaRPr>
          </a:p>
          <a:p>
            <a:pPr marL="342900" indent="-342900">
              <a:buFont typeface="Arial" panose="020B0604020202020204" pitchFamily="34" charset="0"/>
              <a:buChar char="•"/>
            </a:pPr>
            <a:r>
              <a:rPr lang="en-US" sz="3200" b="1" kern="0">
                <a:ea typeface="ＭＳ Ｐゴシック"/>
              </a:rPr>
              <a:t>Resulting in a Significant Increase in Overall </a:t>
            </a:r>
            <a:r>
              <a:rPr lang="en-US" sz="3200" b="1">
                <a:ea typeface="ＭＳ Ｐゴシック"/>
              </a:rPr>
              <a:t>A</a:t>
            </a:r>
            <a:r>
              <a:rPr lang="en-US" sz="3200" b="1" kern="0">
                <a:ea typeface="ＭＳ Ｐゴシック"/>
              </a:rPr>
              <a:t>ssessments to Member </a:t>
            </a:r>
            <a:r>
              <a:rPr lang="en-US" sz="3200" b="1">
                <a:ea typeface="ＭＳ Ｐゴシック"/>
              </a:rPr>
              <a:t>T</a:t>
            </a:r>
            <a:r>
              <a:rPr lang="en-US" sz="3200" b="1" kern="0">
                <a:ea typeface="ＭＳ Ｐゴシック"/>
              </a:rPr>
              <a:t>owns</a:t>
            </a:r>
          </a:p>
          <a:p>
            <a:pPr marL="342900" indent="-342900">
              <a:buFont typeface="Arial" panose="020B0604020202020204" pitchFamily="34" charset="0"/>
              <a:buChar char="•"/>
            </a:pPr>
            <a:r>
              <a:rPr lang="en-US" sz="3200" b="1" kern="0">
                <a:ea typeface="ＭＳ Ｐゴシック"/>
              </a:rPr>
              <a:t>Per Pupil Assessment will Remain </a:t>
            </a:r>
            <a:r>
              <a:rPr lang="en-US" sz="3200" b="1">
                <a:ea typeface="ＭＳ Ｐゴシック"/>
              </a:rPr>
              <a:t>C</a:t>
            </a:r>
            <a:r>
              <a:rPr lang="en-US" sz="3200" b="1" kern="0">
                <a:ea typeface="ＭＳ Ｐゴシック"/>
              </a:rPr>
              <a:t>onsistent</a:t>
            </a:r>
            <a:endParaRPr lang="en-US" sz="3200" b="1" kern="0"/>
          </a:p>
          <a:p>
            <a:endParaRPr lang="en-US"/>
          </a:p>
        </p:txBody>
      </p:sp>
    </p:spTree>
    <p:extLst>
      <p:ext uri="{BB962C8B-B14F-4D97-AF65-F5344CB8AC3E}">
        <p14:creationId xmlns:p14="http://schemas.microsoft.com/office/powerpoint/2010/main" val="156795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004FD-FF9A-52A1-CC95-264842DAA108}"/>
              </a:ext>
            </a:extLst>
          </p:cNvPr>
          <p:cNvSpPr>
            <a:spLocks noGrp="1"/>
          </p:cNvSpPr>
          <p:nvPr>
            <p:ph type="title"/>
          </p:nvPr>
        </p:nvSpPr>
        <p:spPr>
          <a:xfrm>
            <a:off x="838200" y="256837"/>
            <a:ext cx="10515600" cy="1325563"/>
          </a:xfrm>
        </p:spPr>
        <p:txBody>
          <a:bodyPr/>
          <a:lstStyle/>
          <a:p>
            <a:pPr algn="ctr"/>
            <a:r>
              <a:rPr lang="en-US" altLang="en-US">
                <a:latin typeface="+mj-lt"/>
                <a:ea typeface="ＭＳ Ｐゴシック"/>
                <a:cs typeface="Arial"/>
              </a:rPr>
              <a:t>Non-Member Tuition</a:t>
            </a:r>
            <a:r>
              <a:rPr lang="en-US" altLang="en-US">
                <a:latin typeface="+mj-lt"/>
                <a:ea typeface="ＭＳ Ｐゴシック"/>
              </a:rPr>
              <a:t> &amp; </a:t>
            </a:r>
            <a:r>
              <a:rPr lang="en-US" altLang="en-US">
                <a:latin typeface="+mj-lt"/>
                <a:ea typeface="ＭＳ Ｐゴシック"/>
                <a:cs typeface="Arial"/>
              </a:rPr>
              <a:t>Capital Fee Reduction and Increasing Member Enrollment</a:t>
            </a:r>
            <a:endParaRPr lang="en-US"/>
          </a:p>
        </p:txBody>
      </p:sp>
      <p:graphicFrame>
        <p:nvGraphicFramePr>
          <p:cNvPr id="6" name="Content Placeholder 7">
            <a:extLst>
              <a:ext uri="{FF2B5EF4-FFF2-40B4-BE49-F238E27FC236}">
                <a16:creationId xmlns:a16="http://schemas.microsoft.com/office/drawing/2014/main" id="{68F0F4AB-27AF-8BA7-6B62-FBC9F3730C91}"/>
              </a:ext>
            </a:extLst>
          </p:cNvPr>
          <p:cNvGraphicFramePr>
            <a:graphicFrameLocks/>
          </p:cNvGraphicFramePr>
          <p:nvPr>
            <p:extLst>
              <p:ext uri="{D42A27DB-BD31-4B8C-83A1-F6EECF244321}">
                <p14:modId xmlns:p14="http://schemas.microsoft.com/office/powerpoint/2010/main" val="3261183737"/>
              </p:ext>
            </p:extLst>
          </p:nvPr>
        </p:nvGraphicFramePr>
        <p:xfrm>
          <a:off x="152400" y="1660360"/>
          <a:ext cx="11626516" cy="40065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07B1353-FF9D-FC46-DA16-AEA78F43874E}"/>
              </a:ext>
            </a:extLst>
          </p:cNvPr>
          <p:cNvSpPr txBox="1"/>
          <p:nvPr/>
        </p:nvSpPr>
        <p:spPr>
          <a:xfrm>
            <a:off x="3497183" y="5723711"/>
            <a:ext cx="8281733" cy="879617"/>
          </a:xfrm>
          <a:prstGeom prst="rect">
            <a:avLst/>
          </a:prstGeom>
          <a:ln>
            <a:solidFill>
              <a:schemeClr val="tx1"/>
            </a:solidFill>
          </a:ln>
        </p:spPr>
        <p:txBody>
          <a:bodyPr vert="horz" wrap="none" lIns="91440" tIns="45720" rIns="91440" bIns="45720" rtlCol="0" anchor="ctr" anchorCtr="0">
            <a:noAutofit/>
          </a:bodyPr>
          <a:lstStyle/>
          <a:p>
            <a:pPr marL="171450" marR="0" lvl="0" indent="-171450" algn="l" defTabSz="914400" rtl="0" eaLnBrk="1" fontAlgn="auto" latinLnBrk="0" hangingPunct="1">
              <a:lnSpc>
                <a:spcPct val="100000"/>
              </a:lnSpc>
              <a:spcBef>
                <a:spcPct val="200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Tuition is set annually by the DESE Commissioner based on 125% of Statewide Foundation Vocational Rate.</a:t>
            </a: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Tuition may include an incremental Special Education Fee per Student, if applicable.</a:t>
            </a: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Capital Fee is based on average per pupil cost of Debt Service (New Building Only). </a:t>
            </a:r>
          </a:p>
          <a:p>
            <a:pPr marL="628650" marR="0" lvl="1"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The Fee varies depending on if Cities/Towns have less than (Type A) or more than (Type B) five Chapter 74 Programs.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1682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004FD-FF9A-52A1-CC95-264842DAA108}"/>
              </a:ext>
            </a:extLst>
          </p:cNvPr>
          <p:cNvSpPr>
            <a:spLocks noGrp="1"/>
          </p:cNvSpPr>
          <p:nvPr>
            <p:ph type="title"/>
          </p:nvPr>
        </p:nvSpPr>
        <p:spPr>
          <a:xfrm>
            <a:off x="838200" y="256837"/>
            <a:ext cx="10515600" cy="1325563"/>
          </a:xfrm>
        </p:spPr>
        <p:txBody>
          <a:bodyPr/>
          <a:lstStyle/>
          <a:p>
            <a:pPr algn="ctr"/>
            <a:r>
              <a:rPr lang="en-US" altLang="en-US">
                <a:latin typeface="+mj-lt"/>
                <a:ea typeface="ＭＳ Ｐゴシック"/>
                <a:cs typeface="Arial"/>
              </a:rPr>
              <a:t>Non-Member Tuition</a:t>
            </a:r>
            <a:r>
              <a:rPr lang="en-US" altLang="en-US">
                <a:latin typeface="+mj-lt"/>
                <a:ea typeface="ＭＳ Ｐゴシック"/>
              </a:rPr>
              <a:t> &amp; </a:t>
            </a:r>
            <a:r>
              <a:rPr lang="en-US" altLang="en-US">
                <a:latin typeface="+mj-lt"/>
                <a:ea typeface="ＭＳ Ｐゴシック"/>
                <a:cs typeface="Arial"/>
              </a:rPr>
              <a:t>Capital Fee Reduction and Increasing Member Enrollment</a:t>
            </a:r>
            <a:endParaRPr lang="en-US"/>
          </a:p>
        </p:txBody>
      </p:sp>
      <p:graphicFrame>
        <p:nvGraphicFramePr>
          <p:cNvPr id="6" name="Content Placeholder 7">
            <a:extLst>
              <a:ext uri="{FF2B5EF4-FFF2-40B4-BE49-F238E27FC236}">
                <a16:creationId xmlns:a16="http://schemas.microsoft.com/office/drawing/2014/main" id="{68F0F4AB-27AF-8BA7-6B62-FBC9F3730C91}"/>
              </a:ext>
            </a:extLst>
          </p:cNvPr>
          <p:cNvGraphicFramePr>
            <a:graphicFrameLocks/>
          </p:cNvGraphicFramePr>
          <p:nvPr>
            <p:extLst>
              <p:ext uri="{D42A27DB-BD31-4B8C-83A1-F6EECF244321}">
                <p14:modId xmlns:p14="http://schemas.microsoft.com/office/powerpoint/2010/main" val="1712445792"/>
              </p:ext>
            </p:extLst>
          </p:nvPr>
        </p:nvGraphicFramePr>
        <p:xfrm>
          <a:off x="152400" y="1660360"/>
          <a:ext cx="11626516" cy="40065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07B1353-FF9D-FC46-DA16-AEA78F43874E}"/>
              </a:ext>
            </a:extLst>
          </p:cNvPr>
          <p:cNvSpPr txBox="1"/>
          <p:nvPr/>
        </p:nvSpPr>
        <p:spPr>
          <a:xfrm>
            <a:off x="3497183" y="5723711"/>
            <a:ext cx="8281733" cy="879617"/>
          </a:xfrm>
          <a:prstGeom prst="rect">
            <a:avLst/>
          </a:prstGeom>
          <a:ln>
            <a:solidFill>
              <a:schemeClr val="tx1"/>
            </a:solidFill>
          </a:ln>
        </p:spPr>
        <p:txBody>
          <a:bodyPr vert="horz" wrap="none" lIns="91440" tIns="45720" rIns="91440" bIns="45720" rtlCol="0" anchor="ctr" anchorCtr="0">
            <a:noAutofit/>
          </a:bodyPr>
          <a:lstStyle/>
          <a:p>
            <a:pPr marL="171450" marR="0" lvl="0" indent="-171450" algn="l" defTabSz="914400" rtl="0" eaLnBrk="1" fontAlgn="auto" latinLnBrk="0" hangingPunct="1">
              <a:lnSpc>
                <a:spcPct val="100000"/>
              </a:lnSpc>
              <a:spcBef>
                <a:spcPct val="200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Tuition is set annually by the DESE Commissioner based on 125% of Statewide Foundation Vocational Rate.</a:t>
            </a: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Tuition may include an incremental Special Education Fee per Student, if applicable.</a:t>
            </a: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Capital Fee is based on average per pupil cost of Debt Service (New Building Only). </a:t>
            </a:r>
          </a:p>
          <a:p>
            <a:pPr marL="628650" marR="0" lvl="1"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The Fee varies depending on if Cities/Towns have less than (Type A) or more than (Type B) five Chapter 74 Programs.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196284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004FD-FF9A-52A1-CC95-264842DAA108}"/>
              </a:ext>
            </a:extLst>
          </p:cNvPr>
          <p:cNvSpPr>
            <a:spLocks noGrp="1"/>
          </p:cNvSpPr>
          <p:nvPr>
            <p:ph type="title"/>
          </p:nvPr>
        </p:nvSpPr>
        <p:spPr>
          <a:xfrm>
            <a:off x="838200" y="256837"/>
            <a:ext cx="10515600" cy="1325563"/>
          </a:xfrm>
        </p:spPr>
        <p:txBody>
          <a:bodyPr/>
          <a:lstStyle/>
          <a:p>
            <a:pPr algn="ctr"/>
            <a:r>
              <a:rPr lang="en-US" altLang="en-US">
                <a:latin typeface="+mj-lt"/>
                <a:ea typeface="ＭＳ Ｐゴシック"/>
                <a:cs typeface="Arial"/>
              </a:rPr>
              <a:t>Non-Member Tuition</a:t>
            </a:r>
            <a:r>
              <a:rPr lang="en-US" altLang="en-US">
                <a:latin typeface="+mj-lt"/>
                <a:ea typeface="ＭＳ Ｐゴシック"/>
              </a:rPr>
              <a:t> &amp; </a:t>
            </a:r>
            <a:r>
              <a:rPr lang="en-US" altLang="en-US">
                <a:latin typeface="+mj-lt"/>
                <a:ea typeface="ＭＳ Ｐゴシック"/>
                <a:cs typeface="Arial"/>
              </a:rPr>
              <a:t>Capital Fee Reduction and Increasing Member Enrollment</a:t>
            </a:r>
            <a:endParaRPr lang="en-US"/>
          </a:p>
        </p:txBody>
      </p:sp>
      <p:graphicFrame>
        <p:nvGraphicFramePr>
          <p:cNvPr id="6" name="Content Placeholder 7">
            <a:extLst>
              <a:ext uri="{FF2B5EF4-FFF2-40B4-BE49-F238E27FC236}">
                <a16:creationId xmlns:a16="http://schemas.microsoft.com/office/drawing/2014/main" id="{68F0F4AB-27AF-8BA7-6B62-FBC9F3730C91}"/>
              </a:ext>
            </a:extLst>
          </p:cNvPr>
          <p:cNvGraphicFramePr>
            <a:graphicFrameLocks/>
          </p:cNvGraphicFramePr>
          <p:nvPr>
            <p:extLst>
              <p:ext uri="{D42A27DB-BD31-4B8C-83A1-F6EECF244321}">
                <p14:modId xmlns:p14="http://schemas.microsoft.com/office/powerpoint/2010/main" val="4152062934"/>
              </p:ext>
            </p:extLst>
          </p:nvPr>
        </p:nvGraphicFramePr>
        <p:xfrm>
          <a:off x="152400" y="1660360"/>
          <a:ext cx="11626516" cy="40065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07B1353-FF9D-FC46-DA16-AEA78F43874E}"/>
              </a:ext>
            </a:extLst>
          </p:cNvPr>
          <p:cNvSpPr txBox="1"/>
          <p:nvPr/>
        </p:nvSpPr>
        <p:spPr>
          <a:xfrm>
            <a:off x="3497183" y="5723711"/>
            <a:ext cx="8281733" cy="879617"/>
          </a:xfrm>
          <a:prstGeom prst="rect">
            <a:avLst/>
          </a:prstGeom>
          <a:ln>
            <a:solidFill>
              <a:schemeClr val="tx1"/>
            </a:solidFill>
          </a:ln>
        </p:spPr>
        <p:txBody>
          <a:bodyPr vert="horz" wrap="none" lIns="91440" tIns="45720" rIns="91440" bIns="45720" rtlCol="0" anchor="ctr" anchorCtr="0">
            <a:noAutofit/>
          </a:bodyPr>
          <a:lstStyle/>
          <a:p>
            <a:pPr marL="171450" marR="0" lvl="0" indent="-171450" algn="l" defTabSz="914400" rtl="0" eaLnBrk="1" fontAlgn="auto" latinLnBrk="0" hangingPunct="1">
              <a:lnSpc>
                <a:spcPct val="100000"/>
              </a:lnSpc>
              <a:spcBef>
                <a:spcPct val="200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Tuition is set annually by the DESE Commissioner based on 125% of Statewide Foundation Vocational Rate.</a:t>
            </a: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Tuition may include an incremental Special Education Fee per Student, if applicable.</a:t>
            </a: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Capital Fee is based on average per pupil cost of Debt Service (New Building Only). </a:t>
            </a:r>
          </a:p>
          <a:p>
            <a:pPr marL="628650" marR="0" lvl="1"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The Fee varies depending on if Cities/Towns have less than (Type A) or more than (Type B) five Chapter 74 Programs.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631907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004FD-FF9A-52A1-CC95-264842DAA108}"/>
              </a:ext>
            </a:extLst>
          </p:cNvPr>
          <p:cNvSpPr>
            <a:spLocks noGrp="1"/>
          </p:cNvSpPr>
          <p:nvPr>
            <p:ph type="title"/>
          </p:nvPr>
        </p:nvSpPr>
        <p:spPr>
          <a:xfrm>
            <a:off x="838200" y="256837"/>
            <a:ext cx="10515600" cy="1325563"/>
          </a:xfrm>
        </p:spPr>
        <p:txBody>
          <a:bodyPr/>
          <a:lstStyle/>
          <a:p>
            <a:pPr algn="ctr"/>
            <a:r>
              <a:rPr lang="en-US">
                <a:latin typeface="+mj-lt"/>
              </a:rPr>
              <a:t>Increase in Four-Year Rolling Average Enrollment vs Increase in Assessments</a:t>
            </a:r>
            <a:endParaRPr lang="en-US"/>
          </a:p>
        </p:txBody>
      </p:sp>
      <p:graphicFrame>
        <p:nvGraphicFramePr>
          <p:cNvPr id="2" name="Chart 1">
            <a:extLst>
              <a:ext uri="{FF2B5EF4-FFF2-40B4-BE49-F238E27FC236}">
                <a16:creationId xmlns:a16="http://schemas.microsoft.com/office/drawing/2014/main" id="{1B72D9F7-33DC-B3E6-2033-6828C6533C75}"/>
              </a:ext>
            </a:extLst>
          </p:cNvPr>
          <p:cNvGraphicFramePr>
            <a:graphicFrameLocks/>
          </p:cNvGraphicFramePr>
          <p:nvPr>
            <p:extLst>
              <p:ext uri="{D42A27DB-BD31-4B8C-83A1-F6EECF244321}">
                <p14:modId xmlns:p14="http://schemas.microsoft.com/office/powerpoint/2010/main" val="993768095"/>
              </p:ext>
            </p:extLst>
          </p:nvPr>
        </p:nvGraphicFramePr>
        <p:xfrm>
          <a:off x="252664" y="1732547"/>
          <a:ext cx="11742820" cy="4303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870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Concord: Comparison of Assessment</a:t>
            </a:r>
            <a:endParaRPr lang="en-US"/>
          </a:p>
        </p:txBody>
      </p:sp>
      <p:graphicFrame>
        <p:nvGraphicFramePr>
          <p:cNvPr id="5" name="Table 8">
            <a:extLst>
              <a:ext uri="{FF2B5EF4-FFF2-40B4-BE49-F238E27FC236}">
                <a16:creationId xmlns:a16="http://schemas.microsoft.com/office/drawing/2014/main" id="{68CBAFCB-5885-3459-A600-8212C1FF7248}"/>
              </a:ext>
            </a:extLst>
          </p:cNvPr>
          <p:cNvGraphicFramePr>
            <a:graphicFrameLocks noGrp="1"/>
          </p:cNvGraphicFramePr>
          <p:nvPr>
            <p:extLst>
              <p:ext uri="{D42A27DB-BD31-4B8C-83A1-F6EECF244321}">
                <p14:modId xmlns:p14="http://schemas.microsoft.com/office/powerpoint/2010/main" val="313530584"/>
              </p:ext>
            </p:extLst>
          </p:nvPr>
        </p:nvGraphicFramePr>
        <p:xfrm>
          <a:off x="120316" y="1690688"/>
          <a:ext cx="11951368" cy="4484398"/>
        </p:xfrm>
        <a:graphic>
          <a:graphicData uri="http://schemas.openxmlformats.org/drawingml/2006/table">
            <a:tbl>
              <a:tblPr firstRow="1" bandRow="1">
                <a:tableStyleId>{5C22544A-7EE6-4342-B048-85BDC9FD1C3A}</a:tableStyleId>
              </a:tblPr>
              <a:tblGrid>
                <a:gridCol w="3758391">
                  <a:extLst>
                    <a:ext uri="{9D8B030D-6E8A-4147-A177-3AD203B41FA5}">
                      <a16:colId xmlns:a16="http://schemas.microsoft.com/office/drawing/2014/main" val="54877191"/>
                    </a:ext>
                  </a:extLst>
                </a:gridCol>
                <a:gridCol w="2295922">
                  <a:extLst>
                    <a:ext uri="{9D8B030D-6E8A-4147-A177-3AD203B41FA5}">
                      <a16:colId xmlns:a16="http://schemas.microsoft.com/office/drawing/2014/main" val="1237801906"/>
                    </a:ext>
                  </a:extLst>
                </a:gridCol>
                <a:gridCol w="2201567">
                  <a:extLst>
                    <a:ext uri="{9D8B030D-6E8A-4147-A177-3AD203B41FA5}">
                      <a16:colId xmlns:a16="http://schemas.microsoft.com/office/drawing/2014/main" val="961560000"/>
                    </a:ext>
                  </a:extLst>
                </a:gridCol>
                <a:gridCol w="2044313">
                  <a:extLst>
                    <a:ext uri="{9D8B030D-6E8A-4147-A177-3AD203B41FA5}">
                      <a16:colId xmlns:a16="http://schemas.microsoft.com/office/drawing/2014/main" val="918964636"/>
                    </a:ext>
                  </a:extLst>
                </a:gridCol>
                <a:gridCol w="1651175">
                  <a:extLst>
                    <a:ext uri="{9D8B030D-6E8A-4147-A177-3AD203B41FA5}">
                      <a16:colId xmlns:a16="http://schemas.microsoft.com/office/drawing/2014/main" val="2677127832"/>
                    </a:ext>
                  </a:extLst>
                </a:gridCol>
              </a:tblGrid>
              <a:tr h="411621">
                <a:tc>
                  <a:txBody>
                    <a:bodyPr/>
                    <a:lstStyle/>
                    <a:p>
                      <a:pPr algn="ctr" fontAlgn="b"/>
                      <a:endParaRPr lang="en-US" sz="2000" b="1" i="0" u="none" strike="noStrike">
                        <a:solidFill>
                          <a:schemeClr val="bg1"/>
                        </a:solidFill>
                        <a:effectLst/>
                        <a:latin typeface="Calibri" panose="020F0502020204030204" pitchFamily="34" charset="0"/>
                      </a:endParaRPr>
                    </a:p>
                  </a:txBody>
                  <a:tcPr marL="0" marR="0" marT="0" marB="0" anchor="b"/>
                </a:tc>
                <a:tc>
                  <a:txBody>
                    <a:bodyPr/>
                    <a:lstStyle/>
                    <a:p>
                      <a:pPr algn="ctr" fontAlgn="b"/>
                      <a:r>
                        <a:rPr lang="en-US" sz="2000" b="1" i="0" u="none" strike="noStrike">
                          <a:solidFill>
                            <a:schemeClr val="bg1"/>
                          </a:solidFill>
                          <a:effectLst/>
                          <a:latin typeface="Calibri" panose="020F0502020204030204" pitchFamily="34" charset="0"/>
                        </a:rPr>
                        <a:t> FY24 </a:t>
                      </a:r>
                    </a:p>
                  </a:txBody>
                  <a:tcPr marL="0" marR="0" marT="0" marB="0" anchor="b"/>
                </a:tc>
                <a:tc>
                  <a:txBody>
                    <a:bodyPr/>
                    <a:lstStyle/>
                    <a:p>
                      <a:pPr algn="ctr" fontAlgn="b"/>
                      <a:r>
                        <a:rPr lang="en-US" sz="2000" b="1" i="0" u="none" strike="noStrike">
                          <a:solidFill>
                            <a:schemeClr val="bg1"/>
                          </a:solidFill>
                          <a:effectLst/>
                          <a:latin typeface="Calibri" panose="020F0502020204030204" pitchFamily="34" charset="0"/>
                        </a:rPr>
                        <a:t> FY23 </a:t>
                      </a:r>
                    </a:p>
                  </a:txBody>
                  <a:tcPr marL="0" marR="0" marT="0" marB="0" anchor="b"/>
                </a:tc>
                <a:tc>
                  <a:txBody>
                    <a:bodyPr/>
                    <a:lstStyle/>
                    <a:p>
                      <a:pPr algn="ctr" fontAlgn="b"/>
                      <a:r>
                        <a:rPr lang="en-US" sz="2000" b="1" i="0" u="none" strike="noStrike">
                          <a:solidFill>
                            <a:schemeClr val="bg1"/>
                          </a:solidFill>
                          <a:effectLst/>
                          <a:latin typeface="Calibri" panose="020F0502020204030204" pitchFamily="34" charset="0"/>
                        </a:rPr>
                        <a:t> Difference </a:t>
                      </a:r>
                    </a:p>
                  </a:txBody>
                  <a:tcPr marL="0" marR="0" marT="0" marB="0" anchor="b"/>
                </a:tc>
                <a:tc>
                  <a:txBody>
                    <a:bodyPr/>
                    <a:lstStyle/>
                    <a:p>
                      <a:pPr algn="ctr" fontAlgn="b"/>
                      <a:r>
                        <a:rPr lang="en-US" sz="2000" b="1" i="0" u="none" strike="noStrike">
                          <a:solidFill>
                            <a:schemeClr val="bg1"/>
                          </a:solidFill>
                          <a:effectLst/>
                          <a:latin typeface="Calibri" panose="020F0502020204030204" pitchFamily="34" charset="0"/>
                        </a:rPr>
                        <a:t>% Change</a:t>
                      </a:r>
                    </a:p>
                  </a:txBody>
                  <a:tcPr marL="0" marR="0" marT="0" marB="0" anchor="b"/>
                </a:tc>
                <a:extLst>
                  <a:ext uri="{0D108BD9-81ED-4DB2-BD59-A6C34878D82A}">
                    <a16:rowId xmlns:a16="http://schemas.microsoft.com/office/drawing/2014/main" val="374983100"/>
                  </a:ext>
                </a:extLst>
              </a:tr>
              <a:tr h="411621">
                <a:tc>
                  <a:txBody>
                    <a:bodyPr/>
                    <a:lstStyle/>
                    <a:p>
                      <a:pPr algn="ctr" fontAlgn="b"/>
                      <a:r>
                        <a:rPr lang="en-US" sz="2000" b="1" i="0" u="none" strike="noStrike">
                          <a:solidFill>
                            <a:srgbClr val="000000"/>
                          </a:solidFill>
                          <a:effectLst/>
                          <a:latin typeface="Calibri" panose="020F0502020204030204" pitchFamily="34" charset="0"/>
                        </a:rPr>
                        <a:t>Enrollment</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36</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33</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3</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9.1%</a:t>
                      </a:r>
                    </a:p>
                  </a:txBody>
                  <a:tcPr marL="0" marR="0" marT="0" marB="0" anchor="ctr"/>
                </a:tc>
                <a:extLst>
                  <a:ext uri="{0D108BD9-81ED-4DB2-BD59-A6C34878D82A}">
                    <a16:rowId xmlns:a16="http://schemas.microsoft.com/office/drawing/2014/main" val="1222096700"/>
                  </a:ext>
                </a:extLst>
              </a:tr>
              <a:tr h="318436">
                <a:tc>
                  <a:txBody>
                    <a:bodyPr/>
                    <a:lstStyle/>
                    <a:p>
                      <a:pPr algn="ctr" fontAlgn="b"/>
                      <a:r>
                        <a:rPr lang="en-US" sz="2000" b="1" i="0" u="none" strike="noStrike">
                          <a:solidFill>
                            <a:srgbClr val="000000"/>
                          </a:solidFill>
                          <a:effectLst/>
                          <a:latin typeface="Calibri" panose="020F0502020204030204" pitchFamily="34" charset="0"/>
                        </a:rPr>
                        <a:t>Enrollment- 4 Year Rolling Average</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29.75</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27</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2.75</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10.2%</a:t>
                      </a:r>
                    </a:p>
                  </a:txBody>
                  <a:tcPr marL="0" marR="0" marT="0" marB="0" anchor="ctr"/>
                </a:tc>
                <a:extLst>
                  <a:ext uri="{0D108BD9-81ED-4DB2-BD59-A6C34878D82A}">
                    <a16:rowId xmlns:a16="http://schemas.microsoft.com/office/drawing/2014/main" val="3760327344"/>
                  </a:ext>
                </a:extLst>
              </a:tr>
              <a:tr h="433825">
                <a:tc>
                  <a:txBody>
                    <a:bodyPr/>
                    <a:lstStyle/>
                    <a:p>
                      <a:pPr algn="ctr" fontAlgn="b"/>
                      <a:r>
                        <a:rPr lang="en-US" sz="2000" b="1" i="0" u="none" strike="noStrike">
                          <a:solidFill>
                            <a:srgbClr val="000000"/>
                          </a:solidFill>
                          <a:effectLst/>
                          <a:latin typeface="Calibri" panose="020F0502020204030204" pitchFamily="34" charset="0"/>
                        </a:rPr>
                        <a:t>% Share </a:t>
                      </a:r>
                      <a:r>
                        <a:rPr lang="en-US" sz="2000" b="1" i="0" u="none" strike="noStrike" kern="1200">
                          <a:solidFill>
                            <a:schemeClr val="tx1"/>
                          </a:solidFill>
                          <a:effectLst/>
                          <a:latin typeface="Calibri" panose="020F0502020204030204" pitchFamily="34" charset="0"/>
                          <a:ea typeface="+mn-ea"/>
                          <a:cs typeface="+mn-cs"/>
                        </a:rPr>
                        <a:t>Operating</a:t>
                      </a:r>
                      <a:r>
                        <a:rPr lang="en-US" sz="2000" b="1" i="0" u="none" strike="noStrike">
                          <a:solidFill>
                            <a:srgbClr val="000000"/>
                          </a:solidFill>
                          <a:effectLst/>
                          <a:latin typeface="Calibri" panose="020F0502020204030204" pitchFamily="34" charset="0"/>
                        </a:rPr>
                        <a:t>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6.1%</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6.3%</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(0.2%)</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(3.6%)</a:t>
                      </a:r>
                    </a:p>
                  </a:txBody>
                  <a:tcPr marL="0" marR="0" marT="0" marB="0" anchor="ctr"/>
                </a:tc>
                <a:extLst>
                  <a:ext uri="{0D108BD9-81ED-4DB2-BD59-A6C34878D82A}">
                    <a16:rowId xmlns:a16="http://schemas.microsoft.com/office/drawing/2014/main" val="2894884276"/>
                  </a:ext>
                </a:extLst>
              </a:tr>
              <a:tr h="411621">
                <a:tc>
                  <a:txBody>
                    <a:bodyPr/>
                    <a:lstStyle/>
                    <a:p>
                      <a:pPr algn="ctr" fontAlgn="b"/>
                      <a:r>
                        <a:rPr lang="en-US" sz="2000" b="1" i="0" u="none" strike="noStrike">
                          <a:solidFill>
                            <a:srgbClr val="000000"/>
                          </a:solidFill>
                          <a:effectLst/>
                          <a:latin typeface="Calibri" panose="020F0502020204030204" pitchFamily="34" charset="0"/>
                        </a:rPr>
                        <a:t> % Share Capital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7.5%</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7.9%</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(0.4%)</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(4.0%)</a:t>
                      </a:r>
                    </a:p>
                  </a:txBody>
                  <a:tcPr marL="0" marR="0" marT="0" marB="0" anchor="ctr"/>
                </a:tc>
                <a:extLst>
                  <a:ext uri="{0D108BD9-81ED-4DB2-BD59-A6C34878D82A}">
                    <a16:rowId xmlns:a16="http://schemas.microsoft.com/office/drawing/2014/main" val="3561049021"/>
                  </a:ext>
                </a:extLst>
              </a:tr>
              <a:tr h="411621">
                <a:tc>
                  <a:txBody>
                    <a:bodyPr/>
                    <a:lstStyle/>
                    <a:p>
                      <a:pPr algn="ctr" fontAlgn="b"/>
                      <a:r>
                        <a:rPr lang="en-US" sz="2000" b="1" i="0" u="none" strike="noStrike">
                          <a:solidFill>
                            <a:srgbClr val="000000"/>
                          </a:solidFill>
                          <a:effectLst/>
                          <a:latin typeface="Calibri" panose="020F0502020204030204" pitchFamily="34" charset="0"/>
                        </a:rPr>
                        <a:t>Minimum Required Contribution</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$612,477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$562,427</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$50,050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8.9%</a:t>
                      </a:r>
                    </a:p>
                  </a:txBody>
                  <a:tcPr marL="0" marR="0" marT="0" marB="0" anchor="ctr"/>
                </a:tc>
                <a:extLst>
                  <a:ext uri="{0D108BD9-81ED-4DB2-BD59-A6C34878D82A}">
                    <a16:rowId xmlns:a16="http://schemas.microsoft.com/office/drawing/2014/main" val="1956048559"/>
                  </a:ext>
                </a:extLst>
              </a:tr>
              <a:tr h="411621">
                <a:tc>
                  <a:txBody>
                    <a:bodyPr/>
                    <a:lstStyle/>
                    <a:p>
                      <a:pPr algn="ctr" fontAlgn="b"/>
                      <a:r>
                        <a:rPr lang="en-US" sz="2000" b="1" i="0" u="none" strike="noStrike">
                          <a:solidFill>
                            <a:srgbClr val="000000"/>
                          </a:solidFill>
                          <a:effectLst/>
                          <a:latin typeface="Calibri" panose="020F0502020204030204" pitchFamily="34" charset="0"/>
                        </a:rPr>
                        <a:t>Transportation</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$34,082</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$33,653</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$429</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1.3%</a:t>
                      </a:r>
                    </a:p>
                  </a:txBody>
                  <a:tcPr marL="0" marR="0" marT="0" marB="0" anchor="ctr"/>
                </a:tc>
                <a:extLst>
                  <a:ext uri="{0D108BD9-81ED-4DB2-BD59-A6C34878D82A}">
                    <a16:rowId xmlns:a16="http://schemas.microsoft.com/office/drawing/2014/main" val="3961895316"/>
                  </a:ext>
                </a:extLst>
              </a:tr>
              <a:tr h="439169">
                <a:tc>
                  <a:txBody>
                    <a:bodyPr/>
                    <a:lstStyle/>
                    <a:p>
                      <a:pPr algn="ctr" fontAlgn="b"/>
                      <a:r>
                        <a:rPr lang="en-US" sz="2000" b="1" i="0" u="none" strike="noStrike">
                          <a:solidFill>
                            <a:srgbClr val="000000"/>
                          </a:solidFill>
                          <a:effectLst/>
                          <a:latin typeface="Calibri" panose="020F0502020204030204" pitchFamily="34" charset="0"/>
                        </a:rPr>
                        <a:t>Operating</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$506,292</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$415,407</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$90,885</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21.9%</a:t>
                      </a:r>
                    </a:p>
                  </a:txBody>
                  <a:tcPr marL="0" marR="0" marT="0" marB="0" anchor="ctr"/>
                </a:tc>
                <a:extLst>
                  <a:ext uri="{0D108BD9-81ED-4DB2-BD59-A6C34878D82A}">
                    <a16:rowId xmlns:a16="http://schemas.microsoft.com/office/drawing/2014/main" val="1767234822"/>
                  </a:ext>
                </a:extLst>
              </a:tr>
              <a:tr h="411621">
                <a:tc>
                  <a:txBody>
                    <a:bodyPr/>
                    <a:lstStyle/>
                    <a:p>
                      <a:pPr algn="ctr" fontAlgn="b"/>
                      <a:r>
                        <a:rPr lang="en-US" sz="2000" b="1" i="0" u="none" strike="noStrike">
                          <a:solidFill>
                            <a:srgbClr val="000000"/>
                          </a:solidFill>
                          <a:effectLst/>
                          <a:latin typeface="Calibri" panose="020F0502020204030204" pitchFamily="34" charset="0"/>
                        </a:rPr>
                        <a:t>Debt &amp; Capital – Operating</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$80,851</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$84,036</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($3,185)</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(3.8%)</a:t>
                      </a:r>
                    </a:p>
                  </a:txBody>
                  <a:tcPr marL="0" marR="0" marT="0" marB="0" anchor="ctr"/>
                </a:tc>
                <a:extLst>
                  <a:ext uri="{0D108BD9-81ED-4DB2-BD59-A6C34878D82A}">
                    <a16:rowId xmlns:a16="http://schemas.microsoft.com/office/drawing/2014/main" val="1876293426"/>
                  </a:ext>
                </a:extLst>
              </a:tr>
              <a:tr h="411621">
                <a:tc>
                  <a:txBody>
                    <a:bodyPr/>
                    <a:lstStyle/>
                    <a:p>
                      <a:pPr algn="ctr" fontAlgn="b"/>
                      <a:r>
                        <a:rPr lang="en-US" sz="2000" b="1" i="0" u="none" strike="noStrike">
                          <a:solidFill>
                            <a:srgbClr val="000000"/>
                          </a:solidFill>
                          <a:effectLst/>
                          <a:latin typeface="Calibri" panose="020F0502020204030204" pitchFamily="34" charset="0"/>
                        </a:rPr>
                        <a:t>Debt – Building Project</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$407,993 </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$413,021</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($5,028)</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(1.2%)</a:t>
                      </a:r>
                    </a:p>
                  </a:txBody>
                  <a:tcPr marL="0" marR="0" marT="0" marB="0" anchor="ctr"/>
                </a:tc>
                <a:extLst>
                  <a:ext uri="{0D108BD9-81ED-4DB2-BD59-A6C34878D82A}">
                    <a16:rowId xmlns:a16="http://schemas.microsoft.com/office/drawing/2014/main" val="3896713334"/>
                  </a:ext>
                </a:extLst>
              </a:tr>
              <a:tr h="411621">
                <a:tc>
                  <a:txBody>
                    <a:bodyPr/>
                    <a:lstStyle/>
                    <a:p>
                      <a:pPr algn="ctr" fontAlgn="b"/>
                      <a:r>
                        <a:rPr lang="en-US" sz="2000" b="1" i="0" u="none" strike="noStrike">
                          <a:solidFill>
                            <a:srgbClr val="000000"/>
                          </a:solidFill>
                          <a:effectLst/>
                          <a:latin typeface="Calibri" panose="020F0502020204030204" pitchFamily="34" charset="0"/>
                        </a:rPr>
                        <a:t>Total Assessment</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$1,641,695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$1,508,544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$133,151</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8.8%</a:t>
                      </a:r>
                    </a:p>
                  </a:txBody>
                  <a:tcPr marL="0" marR="0" marT="0" marB="0" anchor="ctr"/>
                </a:tc>
                <a:extLst>
                  <a:ext uri="{0D108BD9-81ED-4DB2-BD59-A6C34878D82A}">
                    <a16:rowId xmlns:a16="http://schemas.microsoft.com/office/drawing/2014/main" val="1924847455"/>
                  </a:ext>
                </a:extLst>
              </a:tr>
            </a:tbl>
          </a:graphicData>
        </a:graphic>
      </p:graphicFrame>
    </p:spTree>
    <p:extLst>
      <p:ext uri="{BB962C8B-B14F-4D97-AF65-F5344CB8AC3E}">
        <p14:creationId xmlns:p14="http://schemas.microsoft.com/office/powerpoint/2010/main" val="326978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Concord: Per Pupil Assessment</a:t>
            </a:r>
            <a:endParaRPr lang="en-US"/>
          </a:p>
        </p:txBody>
      </p:sp>
      <p:graphicFrame>
        <p:nvGraphicFramePr>
          <p:cNvPr id="3" name="Content Placeholder 1">
            <a:extLst>
              <a:ext uri="{FF2B5EF4-FFF2-40B4-BE49-F238E27FC236}">
                <a16:creationId xmlns:a16="http://schemas.microsoft.com/office/drawing/2014/main" id="{0AB40B57-64A6-BDDA-544D-599BDFD772C5}"/>
              </a:ext>
            </a:extLst>
          </p:cNvPr>
          <p:cNvGraphicFramePr>
            <a:graphicFrameLocks/>
          </p:cNvGraphicFramePr>
          <p:nvPr>
            <p:extLst>
              <p:ext uri="{D42A27DB-BD31-4B8C-83A1-F6EECF244321}">
                <p14:modId xmlns:p14="http://schemas.microsoft.com/office/powerpoint/2010/main" val="2386256709"/>
              </p:ext>
            </p:extLst>
          </p:nvPr>
        </p:nvGraphicFramePr>
        <p:xfrm>
          <a:off x="994611" y="1804399"/>
          <a:ext cx="10026316" cy="4163264"/>
        </p:xfrm>
        <a:graphic>
          <a:graphicData uri="http://schemas.openxmlformats.org/drawingml/2006/table">
            <a:tbl>
              <a:tblPr/>
              <a:tblGrid>
                <a:gridCol w="2274763">
                  <a:extLst>
                    <a:ext uri="{9D8B030D-6E8A-4147-A177-3AD203B41FA5}">
                      <a16:colId xmlns:a16="http://schemas.microsoft.com/office/drawing/2014/main" val="3041524568"/>
                    </a:ext>
                  </a:extLst>
                </a:gridCol>
                <a:gridCol w="2590949">
                  <a:extLst>
                    <a:ext uri="{9D8B030D-6E8A-4147-A177-3AD203B41FA5}">
                      <a16:colId xmlns:a16="http://schemas.microsoft.com/office/drawing/2014/main" val="3974553918"/>
                    </a:ext>
                  </a:extLst>
                </a:gridCol>
                <a:gridCol w="2580302">
                  <a:extLst>
                    <a:ext uri="{9D8B030D-6E8A-4147-A177-3AD203B41FA5}">
                      <a16:colId xmlns:a16="http://schemas.microsoft.com/office/drawing/2014/main" val="3721536548"/>
                    </a:ext>
                  </a:extLst>
                </a:gridCol>
                <a:gridCol w="2580302">
                  <a:extLst>
                    <a:ext uri="{9D8B030D-6E8A-4147-A177-3AD203B41FA5}">
                      <a16:colId xmlns:a16="http://schemas.microsoft.com/office/drawing/2014/main" val="3278900596"/>
                    </a:ext>
                  </a:extLst>
                </a:gridCol>
              </a:tblGrid>
              <a:tr h="1459299">
                <a:tc>
                  <a:txBody>
                    <a:bodyPr/>
                    <a:lstStyle/>
                    <a:p>
                      <a:pPr algn="ctr" fontAlgn="base"/>
                      <a:r>
                        <a:rPr lang="en-US" sz="2400" b="1" i="0">
                          <a:solidFill>
                            <a:srgbClr val="FFFFFF"/>
                          </a:solidFill>
                          <a:effectLst/>
                          <a:latin typeface="Calibri" panose="020F0502020204030204" pitchFamily="34" charset="0"/>
                        </a:rPr>
                        <a:t>Concord</a:t>
                      </a:r>
                      <a:endParaRPr lang="en-US" sz="2400" b="1" i="0">
                        <a:solidFill>
                          <a:srgbClr val="FFFFFF"/>
                        </a:solidFill>
                        <a:effectLst/>
                      </a:endParaRPr>
                    </a:p>
                  </a:txBody>
                  <a:tcPr marL="64939" marR="64939" marT="32470" marB="3247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39529" cap="flat" cmpd="sng" algn="ctr">
                      <a:solidFill>
                        <a:srgbClr val="FFFFFF"/>
                      </a:solidFill>
                      <a:prstDash val="solid"/>
                      <a:round/>
                      <a:headEnd type="none" w="med" len="med"/>
                      <a:tailEnd type="none" w="med" len="med"/>
                    </a:lnB>
                    <a:solidFill>
                      <a:schemeClr val="accent1"/>
                    </a:solidFill>
                  </a:tcPr>
                </a:tc>
                <a:tc>
                  <a:txBody>
                    <a:bodyPr/>
                    <a:lstStyle/>
                    <a:p>
                      <a:pPr algn="ctr" fontAlgn="base"/>
                      <a:r>
                        <a:rPr lang="en-US" sz="2400" b="1" i="0">
                          <a:solidFill>
                            <a:srgbClr val="FFFFFF"/>
                          </a:solidFill>
                          <a:effectLst/>
                          <a:latin typeface="Calibri" panose="020F0502020204030204" pitchFamily="34" charset="0"/>
                        </a:rPr>
                        <a:t>Operating Assessment</a:t>
                      </a:r>
                      <a:endParaRPr lang="en-US" sz="2400" b="1" i="0">
                        <a:solidFill>
                          <a:srgbClr val="FFFFFF"/>
                        </a:solidFill>
                        <a:effectLst/>
                      </a:endParaRPr>
                    </a:p>
                  </a:txBody>
                  <a:tcPr marL="64939" marR="64939" marT="32470" marB="3247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39529" cap="flat" cmpd="sng" algn="ctr">
                      <a:solidFill>
                        <a:srgbClr val="FFFFFF"/>
                      </a:solidFill>
                      <a:prstDash val="solid"/>
                      <a:round/>
                      <a:headEnd type="none" w="med" len="med"/>
                      <a:tailEnd type="none" w="med" len="med"/>
                    </a:lnB>
                    <a:solidFill>
                      <a:schemeClr val="accent1"/>
                    </a:solidFill>
                  </a:tcPr>
                </a:tc>
                <a:tc>
                  <a:txBody>
                    <a:bodyPr/>
                    <a:lstStyle/>
                    <a:p>
                      <a:pPr algn="ctr" fontAlgn="base"/>
                      <a:r>
                        <a:rPr lang="en-US" sz="2400" b="1" i="0">
                          <a:solidFill>
                            <a:srgbClr val="FFFFFF"/>
                          </a:solidFill>
                          <a:effectLst/>
                        </a:rPr>
                        <a:t>October 1 Enrollment Count</a:t>
                      </a:r>
                    </a:p>
                  </a:txBody>
                  <a:tcPr marL="64939" marR="64939" marT="32470" marB="3247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39529" cap="flat" cmpd="sng" algn="ctr">
                      <a:solidFill>
                        <a:srgbClr val="FFFFFF"/>
                      </a:solidFill>
                      <a:prstDash val="solid"/>
                      <a:round/>
                      <a:headEnd type="none" w="med" len="med"/>
                      <a:tailEnd type="none" w="med" len="med"/>
                    </a:lnB>
                    <a:solidFill>
                      <a:schemeClr val="accent1"/>
                    </a:solidFill>
                  </a:tcPr>
                </a:tc>
                <a:tc>
                  <a:txBody>
                    <a:bodyPr/>
                    <a:lstStyle/>
                    <a:p>
                      <a:pPr algn="ctr" fontAlgn="base"/>
                      <a:r>
                        <a:rPr lang="en-US" sz="2400" b="1" i="0">
                          <a:solidFill>
                            <a:srgbClr val="FFFFFF"/>
                          </a:solidFill>
                          <a:effectLst/>
                        </a:rPr>
                        <a:t>Per Pupil Assessment</a:t>
                      </a:r>
                    </a:p>
                  </a:txBody>
                  <a:tcPr marL="64939" marR="64939" marT="32470" marB="3247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39529"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1635049841"/>
                  </a:ext>
                </a:extLst>
              </a:tr>
              <a:tr h="540793">
                <a:tc>
                  <a:txBody>
                    <a:bodyPr/>
                    <a:lstStyle/>
                    <a:p>
                      <a:pPr algn="ctr" fontAlgn="base"/>
                      <a:r>
                        <a:rPr lang="en-US" sz="2400" b="0" i="0">
                          <a:solidFill>
                            <a:srgbClr val="000000"/>
                          </a:solidFill>
                          <a:effectLst/>
                          <a:latin typeface="+mn-lt"/>
                        </a:rPr>
                        <a:t>Est. FY24*</a:t>
                      </a:r>
                    </a:p>
                  </a:txBody>
                  <a:tcPr marL="64939" marR="64939" marT="32470" marB="3247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39529"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 $ 1,152,850 </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39529"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36</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39529"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$32,024</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39529"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16897414"/>
                  </a:ext>
                </a:extLst>
              </a:tr>
              <a:tr h="540793">
                <a:tc>
                  <a:txBody>
                    <a:bodyPr/>
                    <a:lstStyle/>
                    <a:p>
                      <a:pPr algn="ctr" fontAlgn="base"/>
                      <a:r>
                        <a:rPr lang="en-US" sz="2400" b="0" i="0">
                          <a:solidFill>
                            <a:srgbClr val="000000"/>
                          </a:solidFill>
                          <a:effectLst/>
                          <a:latin typeface="+mn-lt"/>
                        </a:rPr>
                        <a:t>FY23</a:t>
                      </a:r>
                    </a:p>
                  </a:txBody>
                  <a:tcPr marL="64939" marR="64939" marT="32470" marB="3247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 $ 1,011,487 </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33</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$30,651</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511248272"/>
                  </a:ext>
                </a:extLst>
              </a:tr>
              <a:tr h="540793">
                <a:tc>
                  <a:txBody>
                    <a:bodyPr/>
                    <a:lstStyle/>
                    <a:p>
                      <a:pPr algn="ctr" fontAlgn="base"/>
                      <a:r>
                        <a:rPr lang="en-US" sz="2400" b="0" i="0">
                          <a:solidFill>
                            <a:srgbClr val="000000"/>
                          </a:solidFill>
                          <a:effectLst/>
                          <a:latin typeface="+mn-lt"/>
                        </a:rPr>
                        <a:t>FY22</a:t>
                      </a:r>
                    </a:p>
                  </a:txBody>
                  <a:tcPr marL="64939" marR="64939" marT="32470" marB="3247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 $ 839,269 </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25</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$33,571</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722972"/>
                  </a:ext>
                </a:extLst>
              </a:tr>
              <a:tr h="540793">
                <a:tc>
                  <a:txBody>
                    <a:bodyPr/>
                    <a:lstStyle/>
                    <a:p>
                      <a:pPr algn="ctr" fontAlgn="base"/>
                      <a:r>
                        <a:rPr lang="en-US" sz="2400" b="0" i="0">
                          <a:solidFill>
                            <a:srgbClr val="000000"/>
                          </a:solidFill>
                          <a:effectLst/>
                          <a:latin typeface="+mn-lt"/>
                        </a:rPr>
                        <a:t>FY21</a:t>
                      </a:r>
                    </a:p>
                  </a:txBody>
                  <a:tcPr marL="64939" marR="64939" marT="32470" marB="3247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 $ 866,644 </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25</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$34,666</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759066716"/>
                  </a:ext>
                </a:extLst>
              </a:tr>
              <a:tr h="540793">
                <a:tc>
                  <a:txBody>
                    <a:bodyPr/>
                    <a:lstStyle/>
                    <a:p>
                      <a:pPr algn="ctr" fontAlgn="base"/>
                      <a:r>
                        <a:rPr lang="en-US" sz="2400" b="0" i="0">
                          <a:solidFill>
                            <a:srgbClr val="000000"/>
                          </a:solidFill>
                          <a:effectLst/>
                          <a:latin typeface="+mn-lt"/>
                        </a:rPr>
                        <a:t>FY20</a:t>
                      </a:r>
                    </a:p>
                  </a:txBody>
                  <a:tcPr marL="64939" marR="64939" marT="32470" marB="3247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 $ 778,353 </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25</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tc>
                  <a:txBody>
                    <a:bodyPr/>
                    <a:lstStyle/>
                    <a:p>
                      <a:pPr marL="0" algn="ctr" defTabSz="914400" rtl="0" eaLnBrk="1" fontAlgn="b" latinLnBrk="0" hangingPunct="1"/>
                      <a:r>
                        <a:rPr lang="en-US" sz="2400" b="0" i="0" u="none" strike="noStrike" kern="1200">
                          <a:solidFill>
                            <a:srgbClr val="000000"/>
                          </a:solidFill>
                          <a:effectLst/>
                          <a:latin typeface="+mn-lt"/>
                          <a:ea typeface="+mn-ea"/>
                          <a:cs typeface="+mn-cs"/>
                        </a:rPr>
                        <a:t>$31,134</a:t>
                      </a:r>
                    </a:p>
                  </a:txBody>
                  <a:tcPr marL="6350" marR="6350" marT="6350" marB="0" anchor="ctr">
                    <a:lnL w="13173" cap="flat" cmpd="sng" algn="ctr">
                      <a:solidFill>
                        <a:srgbClr val="FFFFFF"/>
                      </a:solidFill>
                      <a:prstDash val="solid"/>
                      <a:round/>
                      <a:headEnd type="none" w="med" len="med"/>
                      <a:tailEnd type="none" w="med" len="med"/>
                    </a:lnL>
                    <a:lnR w="13173" cap="flat" cmpd="sng" algn="ctr">
                      <a:solidFill>
                        <a:srgbClr val="FFFFFF"/>
                      </a:solidFill>
                      <a:prstDash val="solid"/>
                      <a:round/>
                      <a:headEnd type="none" w="med" len="med"/>
                      <a:tailEnd type="none" w="med" len="med"/>
                    </a:lnR>
                    <a:lnT w="13173" cap="flat" cmpd="sng" algn="ctr">
                      <a:solidFill>
                        <a:srgbClr val="FFFFFF"/>
                      </a:solidFill>
                      <a:prstDash val="solid"/>
                      <a:round/>
                      <a:headEnd type="none" w="med" len="med"/>
                      <a:tailEnd type="none" w="med" len="med"/>
                    </a:lnT>
                    <a:lnB w="13173"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799322249"/>
                  </a:ext>
                </a:extLst>
              </a:tr>
            </a:tbl>
          </a:graphicData>
        </a:graphic>
      </p:graphicFrame>
      <p:sp>
        <p:nvSpPr>
          <p:cNvPr id="4" name="TextBox 3">
            <a:extLst>
              <a:ext uri="{FF2B5EF4-FFF2-40B4-BE49-F238E27FC236}">
                <a16:creationId xmlns:a16="http://schemas.microsoft.com/office/drawing/2014/main" id="{C5EA650E-67B6-B0B9-02F8-01FAC2A55A99}"/>
              </a:ext>
            </a:extLst>
          </p:cNvPr>
          <p:cNvSpPr txBox="1"/>
          <p:nvPr/>
        </p:nvSpPr>
        <p:spPr>
          <a:xfrm>
            <a:off x="3496106" y="6285431"/>
            <a:ext cx="7857694" cy="414887"/>
          </a:xfrm>
          <a:prstGeom prst="rect">
            <a:avLst/>
          </a:prstGeom>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Arial" pitchFamily="34" charset="0"/>
              </a:rPr>
              <a:t>*Est. FY24 Per Pupil Assessment = FY24 Proposed Operating Assessment / Oct 1, 2022 Enrollment Count</a:t>
            </a:r>
          </a:p>
        </p:txBody>
      </p:sp>
    </p:spTree>
    <p:extLst>
      <p:ext uri="{BB962C8B-B14F-4D97-AF65-F5344CB8AC3E}">
        <p14:creationId xmlns:p14="http://schemas.microsoft.com/office/powerpoint/2010/main" val="39986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Overall Budget Summary</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a:xfrm>
            <a:off x="838200" y="2776119"/>
            <a:ext cx="10515600" cy="2421523"/>
          </a:xfrm>
        </p:spPr>
        <p:txBody>
          <a:bodyPr/>
          <a:lstStyle/>
          <a:p>
            <a:pPr marL="0" indent="0" algn="ctr">
              <a:lnSpc>
                <a:spcPct val="100000"/>
              </a:lnSpc>
              <a:spcBef>
                <a:spcPts val="5"/>
              </a:spcBef>
              <a:buNone/>
            </a:pPr>
            <a:r>
              <a:rPr lang="en-US" sz="4000">
                <a:cs typeface="Arial"/>
              </a:rPr>
              <a:t>FY24 Assessment to Members</a:t>
            </a:r>
          </a:p>
          <a:p>
            <a:pPr marL="0" indent="0" algn="ctr">
              <a:lnSpc>
                <a:spcPct val="100000"/>
              </a:lnSpc>
              <a:buNone/>
            </a:pPr>
            <a:r>
              <a:rPr lang="en-US" sz="4000" b="1">
                <a:cs typeface="Arial"/>
              </a:rPr>
              <a:t>$25,481,911</a:t>
            </a:r>
          </a:p>
          <a:p>
            <a:pPr marL="0" indent="0" algn="ctr">
              <a:lnSpc>
                <a:spcPct val="100000"/>
              </a:lnSpc>
              <a:buNone/>
            </a:pPr>
            <a:r>
              <a:rPr lang="en-US" sz="4000">
                <a:cs typeface="Arial"/>
              </a:rPr>
              <a:t>13.78% above FY23</a:t>
            </a:r>
          </a:p>
          <a:p>
            <a:endParaRPr lang="en-US"/>
          </a:p>
        </p:txBody>
      </p:sp>
    </p:spTree>
    <p:extLst>
      <p:ext uri="{BB962C8B-B14F-4D97-AF65-F5344CB8AC3E}">
        <p14:creationId xmlns:p14="http://schemas.microsoft.com/office/powerpoint/2010/main" val="18633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4CB4-7D19-0D32-19B5-F96BD511D7E5}"/>
              </a:ext>
            </a:extLst>
          </p:cNvPr>
          <p:cNvSpPr>
            <a:spLocks noGrp="1"/>
          </p:cNvSpPr>
          <p:nvPr>
            <p:ph type="title"/>
          </p:nvPr>
        </p:nvSpPr>
        <p:spPr/>
        <p:txBody>
          <a:bodyPr/>
          <a:lstStyle/>
          <a:p>
            <a:r>
              <a:rPr lang="en-US"/>
              <a:t>Minuteman’s Budget – Behind The Numbers</a:t>
            </a:r>
          </a:p>
        </p:txBody>
      </p:sp>
      <p:sp>
        <p:nvSpPr>
          <p:cNvPr id="3" name="Content Placeholder 2">
            <a:extLst>
              <a:ext uri="{FF2B5EF4-FFF2-40B4-BE49-F238E27FC236}">
                <a16:creationId xmlns:a16="http://schemas.microsoft.com/office/drawing/2014/main" id="{8373D1BF-C615-9D38-EB75-1B0DD8529ADB}"/>
              </a:ext>
            </a:extLst>
          </p:cNvPr>
          <p:cNvSpPr>
            <a:spLocks noGrp="1"/>
          </p:cNvSpPr>
          <p:nvPr>
            <p:ph idx="1"/>
          </p:nvPr>
        </p:nvSpPr>
        <p:spPr/>
        <p:txBody>
          <a:bodyPr/>
          <a:lstStyle/>
          <a:p>
            <a:r>
              <a:rPr lang="en-US"/>
              <a:t>Our Budget Priorities Reflect Our Values</a:t>
            </a:r>
          </a:p>
        </p:txBody>
      </p:sp>
      <p:pic>
        <p:nvPicPr>
          <p:cNvPr id="5" name="Picture 4">
            <a:extLst>
              <a:ext uri="{FF2B5EF4-FFF2-40B4-BE49-F238E27FC236}">
                <a16:creationId xmlns:a16="http://schemas.microsoft.com/office/drawing/2014/main" id="{0729AA85-E586-46E3-83C0-3F37B02F1646}"/>
              </a:ext>
            </a:extLst>
          </p:cNvPr>
          <p:cNvPicPr>
            <a:picLocks noChangeAspect="1"/>
          </p:cNvPicPr>
          <p:nvPr/>
        </p:nvPicPr>
        <p:blipFill>
          <a:blip r:embed="rId3"/>
          <a:stretch>
            <a:fillRect/>
          </a:stretch>
        </p:blipFill>
        <p:spPr>
          <a:xfrm>
            <a:off x="1373273" y="2241771"/>
            <a:ext cx="3067875" cy="1959429"/>
          </a:xfrm>
          <a:prstGeom prst="rect">
            <a:avLst/>
          </a:prstGeom>
        </p:spPr>
      </p:pic>
      <p:pic>
        <p:nvPicPr>
          <p:cNvPr id="7" name="Picture 6">
            <a:extLst>
              <a:ext uri="{FF2B5EF4-FFF2-40B4-BE49-F238E27FC236}">
                <a16:creationId xmlns:a16="http://schemas.microsoft.com/office/drawing/2014/main" id="{23A3F2D0-BD9C-38DD-4909-AFA79F51B8A8}"/>
              </a:ext>
            </a:extLst>
          </p:cNvPr>
          <p:cNvPicPr>
            <a:picLocks noChangeAspect="1"/>
          </p:cNvPicPr>
          <p:nvPr/>
        </p:nvPicPr>
        <p:blipFill>
          <a:blip r:embed="rId4"/>
          <a:stretch>
            <a:fillRect/>
          </a:stretch>
        </p:blipFill>
        <p:spPr>
          <a:xfrm>
            <a:off x="7817114" y="4299060"/>
            <a:ext cx="3067875" cy="1983922"/>
          </a:xfrm>
          <a:prstGeom prst="rect">
            <a:avLst/>
          </a:prstGeom>
        </p:spPr>
      </p:pic>
      <p:pic>
        <p:nvPicPr>
          <p:cNvPr id="9" name="Picture 8">
            <a:extLst>
              <a:ext uri="{FF2B5EF4-FFF2-40B4-BE49-F238E27FC236}">
                <a16:creationId xmlns:a16="http://schemas.microsoft.com/office/drawing/2014/main" id="{EAD2F0FA-BFBA-E82A-F09C-4A7A44AB4838}"/>
              </a:ext>
            </a:extLst>
          </p:cNvPr>
          <p:cNvPicPr>
            <a:picLocks noChangeAspect="1"/>
          </p:cNvPicPr>
          <p:nvPr/>
        </p:nvPicPr>
        <p:blipFill>
          <a:blip r:embed="rId5"/>
          <a:stretch>
            <a:fillRect/>
          </a:stretch>
        </p:blipFill>
        <p:spPr>
          <a:xfrm>
            <a:off x="1373272" y="4299060"/>
            <a:ext cx="3067875" cy="1959429"/>
          </a:xfrm>
          <a:prstGeom prst="rect">
            <a:avLst/>
          </a:prstGeom>
        </p:spPr>
      </p:pic>
      <p:pic>
        <p:nvPicPr>
          <p:cNvPr id="11" name="Picture 10">
            <a:extLst>
              <a:ext uri="{FF2B5EF4-FFF2-40B4-BE49-F238E27FC236}">
                <a16:creationId xmlns:a16="http://schemas.microsoft.com/office/drawing/2014/main" id="{821EA07F-45B7-0470-84B4-FE7C42309B29}"/>
              </a:ext>
            </a:extLst>
          </p:cNvPr>
          <p:cNvPicPr>
            <a:picLocks noChangeAspect="1"/>
          </p:cNvPicPr>
          <p:nvPr/>
        </p:nvPicPr>
        <p:blipFill>
          <a:blip r:embed="rId6"/>
          <a:stretch>
            <a:fillRect/>
          </a:stretch>
        </p:blipFill>
        <p:spPr>
          <a:xfrm>
            <a:off x="7817113" y="2272163"/>
            <a:ext cx="3067875" cy="1959429"/>
          </a:xfrm>
          <a:prstGeom prst="rect">
            <a:avLst/>
          </a:prstGeom>
        </p:spPr>
      </p:pic>
      <p:pic>
        <p:nvPicPr>
          <p:cNvPr id="13" name="Picture 12">
            <a:extLst>
              <a:ext uri="{FF2B5EF4-FFF2-40B4-BE49-F238E27FC236}">
                <a16:creationId xmlns:a16="http://schemas.microsoft.com/office/drawing/2014/main" id="{8C6FAF65-C2BC-7A5D-2F9D-813840B02E19}"/>
              </a:ext>
            </a:extLst>
          </p:cNvPr>
          <p:cNvPicPr>
            <a:picLocks noChangeAspect="1"/>
          </p:cNvPicPr>
          <p:nvPr/>
        </p:nvPicPr>
        <p:blipFill>
          <a:blip r:embed="rId7"/>
          <a:stretch>
            <a:fillRect/>
          </a:stretch>
        </p:blipFill>
        <p:spPr>
          <a:xfrm>
            <a:off x="4562062" y="2260308"/>
            <a:ext cx="3134138" cy="1963874"/>
          </a:xfrm>
          <a:prstGeom prst="rect">
            <a:avLst/>
          </a:prstGeom>
        </p:spPr>
      </p:pic>
      <p:pic>
        <p:nvPicPr>
          <p:cNvPr id="15" name="Picture 14">
            <a:extLst>
              <a:ext uri="{FF2B5EF4-FFF2-40B4-BE49-F238E27FC236}">
                <a16:creationId xmlns:a16="http://schemas.microsoft.com/office/drawing/2014/main" id="{15681171-54CF-09D9-57E6-9B1AAB11009B}"/>
              </a:ext>
            </a:extLst>
          </p:cNvPr>
          <p:cNvPicPr>
            <a:picLocks noChangeAspect="1"/>
          </p:cNvPicPr>
          <p:nvPr/>
        </p:nvPicPr>
        <p:blipFill>
          <a:blip r:embed="rId8"/>
          <a:stretch>
            <a:fillRect/>
          </a:stretch>
        </p:blipFill>
        <p:spPr>
          <a:xfrm>
            <a:off x="4562062" y="4299060"/>
            <a:ext cx="3134138" cy="1991547"/>
          </a:xfrm>
          <a:prstGeom prst="rect">
            <a:avLst/>
          </a:prstGeom>
        </p:spPr>
      </p:pic>
    </p:spTree>
    <p:extLst>
      <p:ext uri="{BB962C8B-B14F-4D97-AF65-F5344CB8AC3E}">
        <p14:creationId xmlns:p14="http://schemas.microsoft.com/office/powerpoint/2010/main" val="10893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47BAE-C761-4769-854C-F404F865AC9B}"/>
              </a:ext>
            </a:extLst>
          </p:cNvPr>
          <p:cNvPicPr>
            <a:picLocks noChangeAspect="1"/>
          </p:cNvPicPr>
          <p:nvPr/>
        </p:nvPicPr>
        <p:blipFill>
          <a:blip r:embed="rId3"/>
          <a:stretch>
            <a:fillRect/>
          </a:stretch>
        </p:blipFill>
        <p:spPr>
          <a:xfrm>
            <a:off x="213340" y="70944"/>
            <a:ext cx="11765319" cy="5744531"/>
          </a:xfrm>
          <a:prstGeom prst="rect">
            <a:avLst/>
          </a:prstGeom>
        </p:spPr>
      </p:pic>
      <p:sp>
        <p:nvSpPr>
          <p:cNvPr id="4" name="TextBox 3">
            <a:extLst>
              <a:ext uri="{FF2B5EF4-FFF2-40B4-BE49-F238E27FC236}">
                <a16:creationId xmlns:a16="http://schemas.microsoft.com/office/drawing/2014/main" id="{407BA911-0843-4ABE-92BA-A678BFCE0A95}"/>
              </a:ext>
            </a:extLst>
          </p:cNvPr>
          <p:cNvSpPr txBox="1"/>
          <p:nvPr/>
        </p:nvSpPr>
        <p:spPr>
          <a:xfrm>
            <a:off x="3657601" y="6063916"/>
            <a:ext cx="8200743" cy="523220"/>
          </a:xfrm>
          <a:prstGeom prst="rect">
            <a:avLst/>
          </a:prstGeom>
          <a:noFill/>
        </p:spPr>
        <p:txBody>
          <a:bodyPr wrap="square" rtlCol="0">
            <a:spAutoFit/>
          </a:bodyPr>
          <a:lstStyle/>
          <a:p>
            <a:r>
              <a:rPr lang="en-US" sz="2800" b="1" i="0" u="none" strike="noStrike" baseline="0">
                <a:solidFill>
                  <a:srgbClr val="003366"/>
                </a:solidFill>
                <a:latin typeface="Calibri-Bold"/>
              </a:rPr>
              <a:t>PRELIMINARY FY24 ASSESSMENT TO MEMBER TOWNS</a:t>
            </a:r>
            <a:endParaRPr lang="en-US" sz="2800"/>
          </a:p>
        </p:txBody>
      </p:sp>
    </p:spTree>
    <p:extLst>
      <p:ext uri="{BB962C8B-B14F-4D97-AF65-F5344CB8AC3E}">
        <p14:creationId xmlns:p14="http://schemas.microsoft.com/office/powerpoint/2010/main" val="74040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C043-DA64-BFB3-4A39-920E6AF0D8E4}"/>
              </a:ext>
            </a:extLst>
          </p:cNvPr>
          <p:cNvSpPr>
            <a:spLocks noGrp="1"/>
          </p:cNvSpPr>
          <p:nvPr>
            <p:ph type="title"/>
          </p:nvPr>
        </p:nvSpPr>
        <p:spPr/>
        <p:txBody>
          <a:bodyPr/>
          <a:lstStyle/>
          <a:p>
            <a:pPr algn="ctr"/>
            <a:r>
              <a:rPr lang="en-US" spc="-5"/>
              <a:t>Applications and Enrollment</a:t>
            </a:r>
          </a:p>
        </p:txBody>
      </p:sp>
      <p:graphicFrame>
        <p:nvGraphicFramePr>
          <p:cNvPr id="4" name="Table 3">
            <a:extLst>
              <a:ext uri="{FF2B5EF4-FFF2-40B4-BE49-F238E27FC236}">
                <a16:creationId xmlns:a16="http://schemas.microsoft.com/office/drawing/2014/main" id="{A39D756B-3906-C060-08BD-309FF8A876EC}"/>
              </a:ext>
            </a:extLst>
          </p:cNvPr>
          <p:cNvGraphicFramePr>
            <a:graphicFrameLocks noGrp="1"/>
          </p:cNvGraphicFramePr>
          <p:nvPr>
            <p:extLst>
              <p:ext uri="{D42A27DB-BD31-4B8C-83A1-F6EECF244321}">
                <p14:modId xmlns:p14="http://schemas.microsoft.com/office/powerpoint/2010/main" val="2237496052"/>
              </p:ext>
            </p:extLst>
          </p:nvPr>
        </p:nvGraphicFramePr>
        <p:xfrm>
          <a:off x="493295" y="1725006"/>
          <a:ext cx="11081084" cy="2009491"/>
        </p:xfrm>
        <a:graphic>
          <a:graphicData uri="http://schemas.openxmlformats.org/drawingml/2006/table">
            <a:tbl>
              <a:tblPr/>
              <a:tblGrid>
                <a:gridCol w="2901454">
                  <a:extLst>
                    <a:ext uri="{9D8B030D-6E8A-4147-A177-3AD203B41FA5}">
                      <a16:colId xmlns:a16="http://schemas.microsoft.com/office/drawing/2014/main" val="3998227634"/>
                    </a:ext>
                  </a:extLst>
                </a:gridCol>
                <a:gridCol w="1635926">
                  <a:extLst>
                    <a:ext uri="{9D8B030D-6E8A-4147-A177-3AD203B41FA5}">
                      <a16:colId xmlns:a16="http://schemas.microsoft.com/office/drawing/2014/main" val="1823876769"/>
                    </a:ext>
                  </a:extLst>
                </a:gridCol>
                <a:gridCol w="1635926">
                  <a:extLst>
                    <a:ext uri="{9D8B030D-6E8A-4147-A177-3AD203B41FA5}">
                      <a16:colId xmlns:a16="http://schemas.microsoft.com/office/drawing/2014/main" val="4252401183"/>
                    </a:ext>
                  </a:extLst>
                </a:gridCol>
                <a:gridCol w="1635926">
                  <a:extLst>
                    <a:ext uri="{9D8B030D-6E8A-4147-A177-3AD203B41FA5}">
                      <a16:colId xmlns:a16="http://schemas.microsoft.com/office/drawing/2014/main" val="2045165330"/>
                    </a:ext>
                  </a:extLst>
                </a:gridCol>
                <a:gridCol w="1635926">
                  <a:extLst>
                    <a:ext uri="{9D8B030D-6E8A-4147-A177-3AD203B41FA5}">
                      <a16:colId xmlns:a16="http://schemas.microsoft.com/office/drawing/2014/main" val="3501961652"/>
                    </a:ext>
                  </a:extLst>
                </a:gridCol>
                <a:gridCol w="1635926">
                  <a:extLst>
                    <a:ext uri="{9D8B030D-6E8A-4147-A177-3AD203B41FA5}">
                      <a16:colId xmlns:a16="http://schemas.microsoft.com/office/drawing/2014/main" val="923172917"/>
                    </a:ext>
                  </a:extLst>
                </a:gridCol>
              </a:tblGrid>
              <a:tr h="406310">
                <a:tc>
                  <a:txBody>
                    <a:bodyPr/>
                    <a:lstStyle/>
                    <a:p>
                      <a:pPr algn="ctr" fontAlgn="b"/>
                      <a:r>
                        <a:rPr lang="en-US" sz="2000" b="1" i="0" u="none" strike="noStrike">
                          <a:solidFill>
                            <a:schemeClr val="bg1"/>
                          </a:solidFill>
                          <a:effectLst/>
                          <a:latin typeface="Calibri"/>
                        </a:rPr>
                        <a:t>Class of </a:t>
                      </a:r>
                    </a:p>
                  </a:txBody>
                  <a:tcPr marL="4763" marR="4763" marT="4763" marB="0" anchor="b">
                    <a:lnL>
                      <a:noFill/>
                    </a:lnL>
                    <a:lnR>
                      <a:noFill/>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b"/>
                      <a:r>
                        <a:rPr lang="en-US" sz="2000" b="1" i="0" u="none" strike="noStrike">
                          <a:solidFill>
                            <a:srgbClr val="FFFFFF"/>
                          </a:solidFill>
                          <a:effectLst/>
                          <a:latin typeface="Calibri"/>
                        </a:rPr>
                        <a:t>2023</a:t>
                      </a:r>
                    </a:p>
                  </a:txBody>
                  <a:tcPr marL="4763" marR="4763" marT="4763" marB="0" anchor="b">
                    <a:lnL>
                      <a:noFill/>
                    </a:lnL>
                    <a:lnR>
                      <a:noFill/>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b"/>
                      <a:r>
                        <a:rPr lang="en-US" sz="2000" b="1" i="0" u="none" strike="noStrike">
                          <a:solidFill>
                            <a:srgbClr val="FFFFFF"/>
                          </a:solidFill>
                          <a:effectLst/>
                          <a:latin typeface="Calibri"/>
                        </a:rPr>
                        <a:t>2024</a:t>
                      </a:r>
                    </a:p>
                  </a:txBody>
                  <a:tcPr marL="4763" marR="4763" marT="4763" marB="0" anchor="b">
                    <a:lnL>
                      <a:noFill/>
                    </a:lnL>
                    <a:lnR>
                      <a:noFill/>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b"/>
                      <a:r>
                        <a:rPr lang="en-US" sz="2000" b="1" i="0" u="none" strike="noStrike">
                          <a:solidFill>
                            <a:srgbClr val="FFFFFF"/>
                          </a:solidFill>
                          <a:effectLst/>
                          <a:latin typeface="Calibri"/>
                        </a:rPr>
                        <a:t>2025</a:t>
                      </a:r>
                    </a:p>
                  </a:txBody>
                  <a:tcPr marL="4763" marR="4763" marT="4763" marB="0" anchor="b">
                    <a:lnL>
                      <a:noFill/>
                    </a:lnL>
                    <a:lnR>
                      <a:noFill/>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b"/>
                      <a:r>
                        <a:rPr lang="en-US" sz="2000" b="1" i="0" u="none" strike="noStrike">
                          <a:solidFill>
                            <a:srgbClr val="FFFFFF"/>
                          </a:solidFill>
                          <a:effectLst/>
                          <a:latin typeface="Calibri"/>
                        </a:rPr>
                        <a:t>2026</a:t>
                      </a:r>
                    </a:p>
                  </a:txBody>
                  <a:tcPr marL="4763" marR="4763" marT="4763" marB="0" anchor="b">
                    <a:lnL>
                      <a:noFill/>
                    </a:lnL>
                    <a:lnR>
                      <a:noFill/>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b"/>
                      <a:r>
                        <a:rPr lang="en-US" sz="2000" b="1" i="0" u="none" strike="noStrike">
                          <a:solidFill>
                            <a:srgbClr val="FFFFFF"/>
                          </a:solidFill>
                          <a:effectLst/>
                          <a:latin typeface="Calibri"/>
                        </a:rPr>
                        <a:t>2027</a:t>
                      </a:r>
                    </a:p>
                  </a:txBody>
                  <a:tcPr marL="4763" marR="4763" marT="4763" marB="0" anchor="b">
                    <a:lnL>
                      <a:noFill/>
                    </a:lnL>
                    <a:lnR>
                      <a:noFill/>
                    </a:lnR>
                    <a:lnT>
                      <a:noFill/>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899001906"/>
                  </a:ext>
                </a:extLst>
              </a:tr>
              <a:tr h="395692">
                <a:tc>
                  <a:txBody>
                    <a:bodyPr/>
                    <a:lstStyle/>
                    <a:p>
                      <a:pPr algn="ctr" fontAlgn="b"/>
                      <a:r>
                        <a:rPr lang="en-US" sz="2000" b="1" i="0" u="none" strike="noStrike">
                          <a:solidFill>
                            <a:srgbClr val="000000"/>
                          </a:solidFill>
                          <a:effectLst/>
                          <a:latin typeface="Calibri"/>
                        </a:rPr>
                        <a:t>Total Applications</a:t>
                      </a:r>
                    </a:p>
                  </a:txBody>
                  <a:tcPr marL="4763" marR="4763" marT="476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333</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390</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323</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425</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412*</a:t>
                      </a:r>
                    </a:p>
                  </a:txBody>
                  <a:tcPr marL="4763" marR="4763" marT="476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111910929"/>
                  </a:ext>
                </a:extLst>
              </a:tr>
              <a:tr h="345056">
                <a:tc>
                  <a:txBody>
                    <a:bodyPr/>
                    <a:lstStyle/>
                    <a:p>
                      <a:pPr algn="ctr" fontAlgn="b"/>
                      <a:r>
                        <a:rPr lang="en-US" sz="2000" b="1" i="0" u="none" strike="noStrike">
                          <a:solidFill>
                            <a:srgbClr val="000000"/>
                          </a:solidFill>
                          <a:effectLst/>
                          <a:latin typeface="Calibri"/>
                        </a:rPr>
                        <a:t>Member Towns</a:t>
                      </a:r>
                    </a:p>
                  </a:txBody>
                  <a:tcPr marL="4763" marR="4763" marT="476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a:rPr>
                        <a:t>233</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a:rPr>
                        <a:t>252</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a:rPr>
                        <a:t>261</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a:rPr>
                        <a:t>309</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a:rPr>
                        <a:t>329*</a:t>
                      </a:r>
                    </a:p>
                  </a:txBody>
                  <a:tcPr marL="4763" marR="4763" marT="476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1179140662"/>
                  </a:ext>
                </a:extLst>
              </a:tr>
              <a:tr h="443058">
                <a:tc>
                  <a:txBody>
                    <a:bodyPr/>
                    <a:lstStyle/>
                    <a:p>
                      <a:pPr algn="ctr" fontAlgn="b"/>
                      <a:r>
                        <a:rPr lang="en-US" sz="2000" b="1" i="0" u="none" strike="noStrike">
                          <a:solidFill>
                            <a:srgbClr val="000000"/>
                          </a:solidFill>
                          <a:effectLst/>
                          <a:latin typeface="Calibri"/>
                        </a:rPr>
                        <a:t>Non-Member Towns</a:t>
                      </a:r>
                    </a:p>
                  </a:txBody>
                  <a:tcPr marL="4763" marR="4763" marT="476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100</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138</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62</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116</a:t>
                      </a:r>
                      <a:endParaRPr lang="en-US" sz="2000" b="1"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2000" b="1" i="0" u="none" strike="noStrike">
                          <a:solidFill>
                            <a:srgbClr val="000000"/>
                          </a:solidFill>
                          <a:effectLst/>
                          <a:latin typeface="Calibri"/>
                        </a:rPr>
                        <a:t>83*</a:t>
                      </a:r>
                    </a:p>
                  </a:txBody>
                  <a:tcPr marL="4763" marR="4763" marT="476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132912417"/>
                  </a:ext>
                </a:extLst>
              </a:tr>
              <a:tr h="419375">
                <a:tc>
                  <a:txBody>
                    <a:bodyPr/>
                    <a:lstStyle/>
                    <a:p>
                      <a:pPr algn="ctr" fontAlgn="b"/>
                      <a:endParaRPr lang="en-US" sz="2000" b="1" i="0" u="none" strike="noStrike">
                        <a:solidFill>
                          <a:srgbClr val="000000"/>
                        </a:solidFill>
                        <a:effectLst/>
                        <a:latin typeface="Calibri"/>
                      </a:endParaRPr>
                    </a:p>
                  </a:txBody>
                  <a:tcPr marL="4763" marR="4763" marT="476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endParaRPr lang="en-US" sz="2000" b="1" i="0" u="none" strike="noStrike">
                        <a:solidFill>
                          <a:srgbClr val="000000"/>
                        </a:solidFill>
                        <a:effectLst/>
                        <a:latin typeface="Calibri"/>
                      </a:endParaRP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endParaRPr lang="en-US" sz="2000" b="1" i="0" u="none" strike="noStrike">
                        <a:solidFill>
                          <a:srgbClr val="000000"/>
                        </a:solidFill>
                        <a:effectLst/>
                        <a:latin typeface="Calibri"/>
                      </a:endParaRP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endParaRPr lang="en-US" sz="2000" b="1" i="0" u="none" strike="noStrike">
                        <a:solidFill>
                          <a:srgbClr val="000000"/>
                        </a:solidFill>
                        <a:effectLst/>
                        <a:latin typeface="Calibri"/>
                      </a:endParaRP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endParaRPr lang="en-US" sz="2000" b="1" i="0" u="none" strike="noStrike">
                        <a:solidFill>
                          <a:srgbClr val="000000"/>
                        </a:solidFill>
                        <a:effectLst/>
                        <a:latin typeface="Calibri"/>
                      </a:endParaRP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b"/>
                      <a:r>
                        <a:rPr lang="en-US" sz="1800" b="1" i="0" u="none" strike="noStrike">
                          <a:solidFill>
                            <a:srgbClr val="000000"/>
                          </a:solidFill>
                          <a:effectLst/>
                          <a:latin typeface="Calibri"/>
                        </a:rPr>
                        <a:t>*</a:t>
                      </a:r>
                      <a:r>
                        <a:rPr lang="en-US" sz="1200" b="1" i="0" u="none" strike="noStrike">
                          <a:solidFill>
                            <a:srgbClr val="000000"/>
                          </a:solidFill>
                          <a:effectLst/>
                          <a:latin typeface="Calibri"/>
                        </a:rPr>
                        <a:t>As of 2/15/2023</a:t>
                      </a:r>
                      <a:endParaRPr lang="en-US" sz="1800" b="1" i="0" u="none" strike="noStrike">
                        <a:solidFill>
                          <a:srgbClr val="000000"/>
                        </a:solidFill>
                        <a:effectLst/>
                        <a:latin typeface="Calibri"/>
                      </a:endParaRPr>
                    </a:p>
                  </a:txBody>
                  <a:tcPr marL="4763" marR="4763" marT="476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3584630175"/>
                  </a:ext>
                </a:extLst>
              </a:tr>
            </a:tbl>
          </a:graphicData>
        </a:graphic>
      </p:graphicFrame>
      <p:sp>
        <p:nvSpPr>
          <p:cNvPr id="7" name="Content Placeholder 2">
            <a:extLst>
              <a:ext uri="{FF2B5EF4-FFF2-40B4-BE49-F238E27FC236}">
                <a16:creationId xmlns:a16="http://schemas.microsoft.com/office/drawing/2014/main" id="{12E9DFB5-70E5-02E1-4A28-AC14807D6CEF}"/>
              </a:ext>
            </a:extLst>
          </p:cNvPr>
          <p:cNvSpPr txBox="1">
            <a:spLocks/>
          </p:cNvSpPr>
          <p:nvPr/>
        </p:nvSpPr>
        <p:spPr>
          <a:xfrm>
            <a:off x="493295" y="3889845"/>
            <a:ext cx="11393905" cy="2238942"/>
          </a:xfrm>
          <a:prstGeom prst="rect">
            <a:avLst/>
          </a:prstGeom>
        </p:spPr>
        <p:txBody>
          <a:bodyPr wrap="square" lIns="0" tIns="0" rIns="0" bIns="0" anchor="t">
            <a:normAutofit fontScale="25000" lnSpcReduction="20000"/>
          </a:bodyPr>
          <a:lstStyle>
            <a:lvl1pPr marL="0">
              <a:defRPr sz="22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ctr">
              <a:lnSpc>
                <a:spcPct val="120000"/>
              </a:lnSpc>
            </a:pPr>
            <a:r>
              <a:rPr lang="en-US" sz="9600" kern="0" dirty="0">
                <a:latin typeface="+mn-lt"/>
              </a:rPr>
              <a:t>- As of 2/15/2023, Member Town Freshman Class Applications are up 8.5% from a year ago.</a:t>
            </a:r>
          </a:p>
          <a:p>
            <a:pPr>
              <a:lnSpc>
                <a:spcPct val="120000"/>
              </a:lnSpc>
            </a:pPr>
            <a:endParaRPr lang="en-US" sz="3200" kern="0" dirty="0">
              <a:latin typeface="+mn-lt"/>
            </a:endParaRPr>
          </a:p>
          <a:p>
            <a:pPr>
              <a:lnSpc>
                <a:spcPct val="120000"/>
              </a:lnSpc>
            </a:pPr>
            <a:r>
              <a:rPr lang="en-US" sz="9600" kern="0" dirty="0">
                <a:latin typeface="+mn-lt"/>
              </a:rPr>
              <a:t>- Continued increase in enrollment since FY2019 (Last Year of the Old Building):</a:t>
            </a:r>
          </a:p>
          <a:p>
            <a:pPr>
              <a:lnSpc>
                <a:spcPct val="120000"/>
              </a:lnSpc>
            </a:pPr>
            <a:r>
              <a:rPr lang="en-US" sz="9600" kern="0" dirty="0">
                <a:solidFill>
                  <a:sysClr val="windowText" lastClr="000000"/>
                </a:solidFill>
                <a:latin typeface="+mn-lt"/>
                <a:cs typeface="Arial"/>
              </a:rPr>
              <a:t>	- 34% Increase in Total </a:t>
            </a:r>
            <a:r>
              <a:rPr lang="en-US" sz="9600" kern="0" dirty="0">
                <a:solidFill>
                  <a:sysClr val="windowText" lastClr="000000"/>
                </a:solidFill>
                <a:latin typeface="+mn-lt"/>
              </a:rPr>
              <a:t>E</a:t>
            </a:r>
            <a:r>
              <a:rPr lang="en-US" sz="9600" kern="0" dirty="0">
                <a:solidFill>
                  <a:sysClr val="windowText" lastClr="000000"/>
                </a:solidFill>
                <a:latin typeface="+mn-lt"/>
                <a:cs typeface="Arial"/>
              </a:rPr>
              <a:t>nrollment</a:t>
            </a:r>
          </a:p>
          <a:p>
            <a:pPr>
              <a:lnSpc>
                <a:spcPct val="120000"/>
              </a:lnSpc>
            </a:pPr>
            <a:r>
              <a:rPr lang="en-US" sz="9600" kern="0" dirty="0">
                <a:solidFill>
                  <a:sysClr val="windowText" lastClr="000000"/>
                </a:solidFill>
                <a:latin typeface="+mn-lt"/>
              </a:rPr>
              <a:t>	</a:t>
            </a:r>
            <a:r>
              <a:rPr lang="en-US" sz="9600" kern="0" dirty="0">
                <a:solidFill>
                  <a:sysClr val="windowText" lastClr="000000"/>
                </a:solidFill>
                <a:latin typeface="+mn-lt"/>
                <a:cs typeface="Arial"/>
              </a:rPr>
              <a:t>- 19% Increase in Member Town Enrollment (FY2023 88% vs FY2019 69%)</a:t>
            </a:r>
          </a:p>
          <a:p>
            <a:pPr>
              <a:lnSpc>
                <a:spcPct val="120000"/>
              </a:lnSpc>
            </a:pPr>
            <a:endParaRPr lang="en-US" sz="3200" kern="0" dirty="0">
              <a:latin typeface="+mn-lt"/>
            </a:endParaRPr>
          </a:p>
          <a:p>
            <a:pPr>
              <a:lnSpc>
                <a:spcPct val="120000"/>
              </a:lnSpc>
            </a:pPr>
            <a:r>
              <a:rPr lang="en-US" sz="9600" kern="0" dirty="0">
                <a:latin typeface="+mn-lt"/>
              </a:rPr>
              <a:t>- Class of 2026- 100% from Member Towns</a:t>
            </a:r>
          </a:p>
          <a:p>
            <a:pPr marL="342900" lvl="1"/>
            <a:endParaRPr lang="en-US" sz="7200" kern="0" dirty="0">
              <a:solidFill>
                <a:sysClr val="windowText" lastClr="000000"/>
              </a:solidFill>
              <a:latin typeface="Arial"/>
              <a:cs typeface="Arial"/>
            </a:endParaRPr>
          </a:p>
          <a:p>
            <a:pPr marL="556895" lvl="1" indent="-213995"/>
            <a:endParaRPr lang="en-US" sz="7200" kern="0" dirty="0">
              <a:solidFill>
                <a:sysClr val="windowText" lastClr="000000"/>
              </a:solidFill>
              <a:latin typeface="Arial"/>
              <a:cs typeface="Arial"/>
            </a:endParaRPr>
          </a:p>
          <a:p>
            <a:endParaRPr lang="en-US" sz="5500" kern="0" dirty="0"/>
          </a:p>
          <a:p>
            <a:endParaRPr lang="en-US" sz="5500" kern="0" dirty="0"/>
          </a:p>
          <a:p>
            <a:endParaRPr lang="en-US" sz="5500" kern="0" dirty="0"/>
          </a:p>
          <a:p>
            <a:endParaRPr lang="en-US" sz="5500" kern="0" dirty="0"/>
          </a:p>
          <a:p>
            <a:pPr algn="ctr" fontAlgn="ctr"/>
            <a:endParaRPr lang="en-US" sz="5500" kern="0" dirty="0"/>
          </a:p>
          <a:p>
            <a:endParaRPr lang="en-US" kern="0" dirty="0"/>
          </a:p>
        </p:txBody>
      </p:sp>
    </p:spTree>
    <p:extLst>
      <p:ext uri="{BB962C8B-B14F-4D97-AF65-F5344CB8AC3E}">
        <p14:creationId xmlns:p14="http://schemas.microsoft.com/office/powerpoint/2010/main" val="383080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C043-DA64-BFB3-4A39-920E6AF0D8E4}"/>
              </a:ext>
            </a:extLst>
          </p:cNvPr>
          <p:cNvSpPr>
            <a:spLocks noGrp="1"/>
          </p:cNvSpPr>
          <p:nvPr>
            <p:ph type="title"/>
          </p:nvPr>
        </p:nvSpPr>
        <p:spPr/>
        <p:txBody>
          <a:bodyPr/>
          <a:lstStyle/>
          <a:p>
            <a:pPr algn="ctr"/>
            <a:r>
              <a:rPr lang="en-US">
                <a:latin typeface="+mj-lt"/>
              </a:rPr>
              <a:t>FY24 Staffing Additions</a:t>
            </a:r>
            <a:endParaRPr lang="en-US" spc="-5"/>
          </a:p>
        </p:txBody>
      </p:sp>
      <p:sp>
        <p:nvSpPr>
          <p:cNvPr id="3" name="Content Placeholder 2">
            <a:extLst>
              <a:ext uri="{FF2B5EF4-FFF2-40B4-BE49-F238E27FC236}">
                <a16:creationId xmlns:a16="http://schemas.microsoft.com/office/drawing/2014/main" id="{5350D3D0-821B-8305-10B0-9FD7D3C7CFCB}"/>
              </a:ext>
            </a:extLst>
          </p:cNvPr>
          <p:cNvSpPr>
            <a:spLocks noGrp="1"/>
          </p:cNvSpPr>
          <p:nvPr>
            <p:ph idx="1"/>
          </p:nvPr>
        </p:nvSpPr>
        <p:spPr>
          <a:xfrm>
            <a:off x="5238815" y="1723607"/>
            <a:ext cx="7150768" cy="4530725"/>
          </a:xfrm>
        </p:spPr>
        <p:txBody>
          <a:bodyPr vert="horz" lIns="91440" tIns="45720" rIns="91440" bIns="45720" rtlCol="0" anchor="t">
            <a:normAutofit fontScale="92500"/>
          </a:bodyPr>
          <a:lstStyle/>
          <a:p>
            <a:pPr marL="355600" indent="-342900">
              <a:spcBef>
                <a:spcPts val="745"/>
              </a:spcBef>
              <a:buFont typeface="Arial"/>
              <a:buChar char="•"/>
              <a:tabLst>
                <a:tab pos="354965" algn="l"/>
                <a:tab pos="355600" algn="l"/>
              </a:tabLst>
            </a:pPr>
            <a:r>
              <a:rPr lang="en-US" sz="3200"/>
              <a:t>Additional Positions Needed</a:t>
            </a:r>
            <a:endParaRPr lang="en-US"/>
          </a:p>
          <a:p>
            <a:pPr marL="812800" lvl="1" indent="-342900">
              <a:spcBef>
                <a:spcPts val="745"/>
              </a:spcBef>
              <a:buFontTx/>
              <a:buChar char="•"/>
              <a:tabLst>
                <a:tab pos="354965" algn="l"/>
                <a:tab pos="355600" algn="l"/>
              </a:tabLst>
            </a:pPr>
            <a:r>
              <a:rPr lang="en-US">
                <a:cs typeface="Arial"/>
              </a:rPr>
              <a:t>1.0 FTE Paraprofessional – Reading &amp; Media Center</a:t>
            </a:r>
          </a:p>
          <a:p>
            <a:pPr marL="812800" lvl="1" indent="-342900">
              <a:spcBef>
                <a:spcPts val="745"/>
              </a:spcBef>
              <a:buFontTx/>
              <a:buChar char="•"/>
              <a:tabLst>
                <a:tab pos="354965" algn="l"/>
                <a:tab pos="355600" algn="l"/>
              </a:tabLst>
            </a:pPr>
            <a:r>
              <a:rPr lang="en-US">
                <a:cs typeface="Arial"/>
              </a:rPr>
              <a:t>1.0 FTE Paraprofessional – Math/CTE</a:t>
            </a:r>
          </a:p>
          <a:p>
            <a:pPr marL="812800" lvl="1" indent="-342900">
              <a:spcBef>
                <a:spcPts val="745"/>
              </a:spcBef>
              <a:buFontTx/>
              <a:buChar char="•"/>
              <a:tabLst>
                <a:tab pos="354965" algn="l"/>
                <a:tab pos="355600" algn="l"/>
              </a:tabLst>
            </a:pPr>
            <a:r>
              <a:rPr lang="en-US">
                <a:cs typeface="Arial"/>
              </a:rPr>
              <a:t>1.0 FTE Paraprofessional – All CTE The positions are necessary to support the 44% of students on IEPs</a:t>
            </a:r>
          </a:p>
          <a:p>
            <a:pPr marL="812800" lvl="1" indent="-342900">
              <a:spcBef>
                <a:spcPts val="745"/>
              </a:spcBef>
              <a:buFontTx/>
              <a:buChar char="•"/>
              <a:tabLst>
                <a:tab pos="354965" algn="l"/>
                <a:tab pos="355600" algn="l"/>
              </a:tabLst>
            </a:pPr>
            <a:r>
              <a:rPr lang="en-US">
                <a:cs typeface="Arial"/>
              </a:rPr>
              <a:t>1.0 FTE Co-Op Coordinator (Currently Grant Funded)</a:t>
            </a:r>
          </a:p>
          <a:p>
            <a:pPr marL="812800" lvl="1" indent="-342900">
              <a:spcBef>
                <a:spcPts val="745"/>
              </a:spcBef>
              <a:buFontTx/>
              <a:buChar char="•"/>
              <a:tabLst>
                <a:tab pos="354965" algn="l"/>
                <a:tab pos="355600" algn="l"/>
              </a:tabLst>
            </a:pPr>
            <a:r>
              <a:rPr lang="en-US">
                <a:cs typeface="Arial"/>
              </a:rPr>
              <a:t>1.0 FTE Nurse </a:t>
            </a:r>
          </a:p>
          <a:p>
            <a:pPr marL="812800" lvl="1" indent="-342900">
              <a:spcBef>
                <a:spcPts val="745"/>
              </a:spcBef>
              <a:buFontTx/>
              <a:buChar char="•"/>
              <a:tabLst>
                <a:tab pos="354965" algn="l"/>
                <a:tab pos="355600" algn="l"/>
              </a:tabLst>
            </a:pPr>
            <a:r>
              <a:rPr lang="en-US">
                <a:cs typeface="Arial"/>
              </a:rPr>
              <a:t>1.0 FTE IT Network Analyst </a:t>
            </a:r>
          </a:p>
          <a:p>
            <a:pPr marL="812800" lvl="1" indent="-342900">
              <a:spcBef>
                <a:spcPts val="745"/>
              </a:spcBef>
              <a:buFontTx/>
              <a:buChar char="•"/>
              <a:tabLst>
                <a:tab pos="354965" algn="l"/>
                <a:tab pos="355600" algn="l"/>
              </a:tabLst>
            </a:pPr>
            <a:r>
              <a:rPr lang="en-US">
                <a:cs typeface="Arial"/>
              </a:rPr>
              <a:t>1.0 FTE Business Office</a:t>
            </a:r>
          </a:p>
          <a:p>
            <a:pPr marL="812800" lvl="1" indent="-342900">
              <a:spcBef>
                <a:spcPts val="745"/>
              </a:spcBef>
              <a:buFontTx/>
              <a:buChar char="•"/>
              <a:tabLst>
                <a:tab pos="354965" algn="l"/>
                <a:tab pos="355600" algn="l"/>
              </a:tabLst>
            </a:pPr>
            <a:r>
              <a:rPr lang="en-US">
                <a:cs typeface="Arial"/>
              </a:rPr>
              <a:t>1.0 FTE Grant Writer</a:t>
            </a:r>
          </a:p>
          <a:p>
            <a:pPr marL="469900" lvl="1" indent="0">
              <a:spcBef>
                <a:spcPts val="745"/>
              </a:spcBef>
              <a:buNone/>
              <a:tabLst>
                <a:tab pos="354965" algn="l"/>
                <a:tab pos="355600" algn="l"/>
              </a:tabLst>
            </a:pPr>
            <a:r>
              <a:rPr lang="en-US" sz="2400">
                <a:cs typeface="Arial"/>
              </a:rPr>
              <a:t>Total: </a:t>
            </a:r>
            <a:r>
              <a:rPr lang="en-US" sz="2400">
                <a:cs typeface="Calibri"/>
              </a:rPr>
              <a:t>8.0 FTE Positions</a:t>
            </a:r>
          </a:p>
        </p:txBody>
      </p:sp>
      <p:sp>
        <p:nvSpPr>
          <p:cNvPr id="5" name="TextBox 4">
            <a:extLst>
              <a:ext uri="{FF2B5EF4-FFF2-40B4-BE49-F238E27FC236}">
                <a16:creationId xmlns:a16="http://schemas.microsoft.com/office/drawing/2014/main" id="{24E08D3E-69EB-07D3-8FA8-ABCA69EB0D15}"/>
              </a:ext>
            </a:extLst>
          </p:cNvPr>
          <p:cNvSpPr txBox="1"/>
          <p:nvPr/>
        </p:nvSpPr>
        <p:spPr>
          <a:xfrm>
            <a:off x="0" y="1723607"/>
            <a:ext cx="6214310" cy="2349361"/>
          </a:xfrm>
          <a:prstGeom prst="rect">
            <a:avLst/>
          </a:prstGeom>
          <a:noFill/>
        </p:spPr>
        <p:txBody>
          <a:bodyPr wrap="square">
            <a:spAutoFit/>
          </a:bodyPr>
          <a:lstStyle/>
          <a:p>
            <a:pPr marL="355600" indent="-342900">
              <a:spcBef>
                <a:spcPts val="760"/>
              </a:spcBef>
              <a:buChar char="•"/>
              <a:tabLst>
                <a:tab pos="354965" algn="l"/>
                <a:tab pos="355600" algn="l"/>
              </a:tabLst>
            </a:pPr>
            <a:r>
              <a:rPr lang="en-US" sz="3200"/>
              <a:t>Funded Positions</a:t>
            </a:r>
            <a:endParaRPr lang="en-US" sz="2200">
              <a:cs typeface="Arial"/>
            </a:endParaRPr>
          </a:p>
          <a:p>
            <a:pPr marL="812800" lvl="1" indent="-342900">
              <a:spcBef>
                <a:spcPts val="760"/>
              </a:spcBef>
              <a:buChar char="•"/>
              <a:tabLst>
                <a:tab pos="354965" algn="l"/>
                <a:tab pos="355600" algn="l"/>
              </a:tabLst>
            </a:pPr>
            <a:r>
              <a:rPr lang="en-US" sz="2200">
                <a:cs typeface="Arial"/>
              </a:rPr>
              <a:t>1.0 FTE Animal Science Teacher</a:t>
            </a:r>
          </a:p>
          <a:p>
            <a:pPr marL="812800" lvl="1" indent="-342900">
              <a:spcBef>
                <a:spcPts val="760"/>
              </a:spcBef>
              <a:buChar char="•"/>
              <a:tabLst>
                <a:tab pos="354965" algn="l"/>
                <a:tab pos="355600" algn="l"/>
              </a:tabLst>
            </a:pPr>
            <a:r>
              <a:rPr lang="en-US" sz="2200">
                <a:cs typeface="Arial"/>
              </a:rPr>
              <a:t>1.0 FTE Math Teacher</a:t>
            </a:r>
          </a:p>
          <a:p>
            <a:pPr marL="812800" lvl="1" indent="-342900">
              <a:spcBef>
                <a:spcPts val="760"/>
              </a:spcBef>
              <a:buChar char="•"/>
              <a:tabLst>
                <a:tab pos="354965" algn="l"/>
                <a:tab pos="355600" algn="l"/>
              </a:tabLst>
            </a:pPr>
            <a:r>
              <a:rPr lang="en-US" sz="2200" u="sng">
                <a:cs typeface="Arial"/>
              </a:rPr>
              <a:t>1.0 FTE Engineering &amp; Robotics Teacher</a:t>
            </a:r>
          </a:p>
          <a:p>
            <a:pPr marL="469900" lvl="1">
              <a:spcBef>
                <a:spcPts val="760"/>
              </a:spcBef>
              <a:tabLst>
                <a:tab pos="354965" algn="l"/>
                <a:tab pos="355600" algn="l"/>
              </a:tabLst>
            </a:pPr>
            <a:r>
              <a:rPr lang="en-US" sz="2200">
                <a:cs typeface="Arial"/>
              </a:rPr>
              <a:t>Total: 3.0 FTE (Full Time Equivalent) Teachers</a:t>
            </a:r>
          </a:p>
        </p:txBody>
      </p:sp>
      <p:cxnSp>
        <p:nvCxnSpPr>
          <p:cNvPr id="4" name="Straight Arrow Connector 3">
            <a:extLst>
              <a:ext uri="{FF2B5EF4-FFF2-40B4-BE49-F238E27FC236}">
                <a16:creationId xmlns:a16="http://schemas.microsoft.com/office/drawing/2014/main" id="{9405BA08-5DBF-E274-3CAC-735E7591F0E9}"/>
              </a:ext>
            </a:extLst>
          </p:cNvPr>
          <p:cNvCxnSpPr/>
          <p:nvPr/>
        </p:nvCxnSpPr>
        <p:spPr>
          <a:xfrm>
            <a:off x="6217055" y="5668523"/>
            <a:ext cx="3178782" cy="1082"/>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03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9E2B-3661-9063-FE0D-A9A1125FE52A}"/>
              </a:ext>
            </a:extLst>
          </p:cNvPr>
          <p:cNvSpPr>
            <a:spLocks noGrp="1"/>
          </p:cNvSpPr>
          <p:nvPr>
            <p:ph type="title"/>
          </p:nvPr>
        </p:nvSpPr>
        <p:spPr/>
        <p:txBody>
          <a:bodyPr/>
          <a:lstStyle/>
          <a:p>
            <a:pPr algn="ctr"/>
            <a:r>
              <a:rPr lang="en-US">
                <a:latin typeface="+mj-lt"/>
              </a:rPr>
              <a:t>FY2023 Grants</a:t>
            </a:r>
            <a:endParaRPr lang="en-US"/>
          </a:p>
        </p:txBody>
      </p:sp>
      <p:graphicFrame>
        <p:nvGraphicFramePr>
          <p:cNvPr id="4" name="Table 3">
            <a:extLst>
              <a:ext uri="{FF2B5EF4-FFF2-40B4-BE49-F238E27FC236}">
                <a16:creationId xmlns:a16="http://schemas.microsoft.com/office/drawing/2014/main" id="{735BD704-B7D6-AE24-93BB-09BFF59B2409}"/>
              </a:ext>
            </a:extLst>
          </p:cNvPr>
          <p:cNvGraphicFramePr>
            <a:graphicFrameLocks noGrp="1"/>
          </p:cNvGraphicFramePr>
          <p:nvPr>
            <p:extLst>
              <p:ext uri="{D42A27DB-BD31-4B8C-83A1-F6EECF244321}">
                <p14:modId xmlns:p14="http://schemas.microsoft.com/office/powerpoint/2010/main" val="1130591587"/>
              </p:ext>
            </p:extLst>
          </p:nvPr>
        </p:nvGraphicFramePr>
        <p:xfrm>
          <a:off x="172936" y="1718553"/>
          <a:ext cx="11796317" cy="5022948"/>
        </p:xfrm>
        <a:graphic>
          <a:graphicData uri="http://schemas.openxmlformats.org/drawingml/2006/table">
            <a:tbl>
              <a:tblPr firstRow="1" bandRow="1">
                <a:tableStyleId>{5C22544A-7EE6-4342-B048-85BDC9FD1C3A}</a:tableStyleId>
              </a:tblPr>
              <a:tblGrid>
                <a:gridCol w="1915641">
                  <a:extLst>
                    <a:ext uri="{9D8B030D-6E8A-4147-A177-3AD203B41FA5}">
                      <a16:colId xmlns:a16="http://schemas.microsoft.com/office/drawing/2014/main" val="3519414657"/>
                    </a:ext>
                  </a:extLst>
                </a:gridCol>
                <a:gridCol w="646672">
                  <a:extLst>
                    <a:ext uri="{9D8B030D-6E8A-4147-A177-3AD203B41FA5}">
                      <a16:colId xmlns:a16="http://schemas.microsoft.com/office/drawing/2014/main" val="1560006139"/>
                    </a:ext>
                  </a:extLst>
                </a:gridCol>
                <a:gridCol w="1295872">
                  <a:extLst>
                    <a:ext uri="{9D8B030D-6E8A-4147-A177-3AD203B41FA5}">
                      <a16:colId xmlns:a16="http://schemas.microsoft.com/office/drawing/2014/main" val="1533714263"/>
                    </a:ext>
                  </a:extLst>
                </a:gridCol>
                <a:gridCol w="7938132">
                  <a:extLst>
                    <a:ext uri="{9D8B030D-6E8A-4147-A177-3AD203B41FA5}">
                      <a16:colId xmlns:a16="http://schemas.microsoft.com/office/drawing/2014/main" val="138572026"/>
                    </a:ext>
                  </a:extLst>
                </a:gridCol>
              </a:tblGrid>
              <a:tr h="294407">
                <a:tc>
                  <a:txBody>
                    <a:bodyPr/>
                    <a:lstStyle/>
                    <a:p>
                      <a:pPr algn="ctr" fontAlgn="ctr"/>
                      <a:r>
                        <a:rPr lang="en-US" sz="1200" b="1" i="0" u="none" strike="noStrike">
                          <a:solidFill>
                            <a:schemeClr val="bg1"/>
                          </a:solidFill>
                          <a:effectLst/>
                          <a:latin typeface="Calibri" panose="020F0502020204030204" pitchFamily="34" charset="0"/>
                        </a:rPr>
                        <a:t>Grant Name</a:t>
                      </a:r>
                    </a:p>
                  </a:txBody>
                  <a:tcPr marL="6350" marR="6350" marT="6350" marB="0" anchor="ctr"/>
                </a:tc>
                <a:tc>
                  <a:txBody>
                    <a:bodyPr/>
                    <a:lstStyle/>
                    <a:p>
                      <a:pPr algn="ctr" fontAlgn="ctr"/>
                      <a:r>
                        <a:rPr lang="en-US" sz="1200" b="1" i="0" u="none" strike="noStrike">
                          <a:solidFill>
                            <a:schemeClr val="bg1"/>
                          </a:solidFill>
                          <a:effectLst/>
                          <a:latin typeface="Calibri" panose="020F0502020204030204" pitchFamily="34" charset="0"/>
                        </a:rPr>
                        <a:t>Type</a:t>
                      </a:r>
                    </a:p>
                  </a:txBody>
                  <a:tcPr marL="6350" marR="6350" marT="6350" marB="0" anchor="ctr"/>
                </a:tc>
                <a:tc>
                  <a:txBody>
                    <a:bodyPr/>
                    <a:lstStyle/>
                    <a:p>
                      <a:pPr algn="ctr" fontAlgn="ctr"/>
                      <a:r>
                        <a:rPr lang="en-US" sz="1200" b="1" i="0" u="none" strike="noStrike">
                          <a:solidFill>
                            <a:schemeClr val="bg1"/>
                          </a:solidFill>
                          <a:effectLst/>
                          <a:latin typeface="Calibri" panose="020F0502020204030204" pitchFamily="34" charset="0"/>
                        </a:rPr>
                        <a:t> Award Amount </a:t>
                      </a:r>
                    </a:p>
                  </a:txBody>
                  <a:tcPr marL="6350" marR="6350" marT="6350" marB="0" anchor="ctr"/>
                </a:tc>
                <a:tc>
                  <a:txBody>
                    <a:bodyPr/>
                    <a:lstStyle/>
                    <a:p>
                      <a:pPr algn="ctr" fontAlgn="ctr"/>
                      <a:r>
                        <a:rPr lang="en-US" sz="1200" b="1" i="0" u="none" strike="noStrike">
                          <a:solidFill>
                            <a:schemeClr val="bg1"/>
                          </a:solidFill>
                          <a:effectLst/>
                          <a:latin typeface="Calibri" panose="020F0502020204030204" pitchFamily="34" charset="0"/>
                        </a:rPr>
                        <a:t>Description</a:t>
                      </a:r>
                    </a:p>
                  </a:txBody>
                  <a:tcPr marL="6350" marR="6350" marT="6350" marB="0" anchor="ctr"/>
                </a:tc>
                <a:extLst>
                  <a:ext uri="{0D108BD9-81ED-4DB2-BD59-A6C34878D82A}">
                    <a16:rowId xmlns:a16="http://schemas.microsoft.com/office/drawing/2014/main" val="1125708614"/>
                  </a:ext>
                </a:extLst>
              </a:tr>
              <a:tr h="378524">
                <a:tc>
                  <a:txBody>
                    <a:bodyPr/>
                    <a:lstStyle/>
                    <a:p>
                      <a:pPr algn="l" fontAlgn="ctr"/>
                      <a:r>
                        <a:rPr lang="en-US" sz="1200" b="0" i="0" u="none" strike="noStrike">
                          <a:solidFill>
                            <a:srgbClr val="000000"/>
                          </a:solidFill>
                          <a:effectLst/>
                          <a:latin typeface="Calibri" panose="020F0502020204030204" pitchFamily="34" charset="0"/>
                        </a:rPr>
                        <a:t>ASOST-Q (Afterschool and Out-of-School Time)</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45,000</a:t>
                      </a:r>
                    </a:p>
                  </a:txBody>
                  <a:tcPr marL="6350" marR="6350" marT="6350" marB="0" anchor="ctr"/>
                </a:tc>
                <a:tc>
                  <a:txBody>
                    <a:bodyPr/>
                    <a:lstStyle/>
                    <a:p>
                      <a:pPr algn="l" fontAlgn="ctr"/>
                      <a:r>
                        <a:rPr lang="en-US" sz="1200" b="0" i="0" u="none" strike="noStrike">
                          <a:solidFill>
                            <a:srgbClr val="000000"/>
                          </a:solidFill>
                          <a:effectLst/>
                          <a:latin typeface="Calibri"/>
                        </a:rPr>
                        <a:t>Summer Programming</a:t>
                      </a:r>
                    </a:p>
                  </a:txBody>
                  <a:tcPr marL="6350" marR="6350" marT="6350" marB="0" anchor="ctr"/>
                </a:tc>
                <a:extLst>
                  <a:ext uri="{0D108BD9-81ED-4DB2-BD59-A6C34878D82A}">
                    <a16:rowId xmlns:a16="http://schemas.microsoft.com/office/drawing/2014/main" val="1913749488"/>
                  </a:ext>
                </a:extLst>
              </a:tr>
              <a:tr h="294407">
                <a:tc>
                  <a:txBody>
                    <a:bodyPr/>
                    <a:lstStyle/>
                    <a:p>
                      <a:pPr algn="l" fontAlgn="ctr"/>
                      <a:r>
                        <a:rPr lang="en-US" sz="1200" b="0" i="0" u="none" strike="noStrike">
                          <a:solidFill>
                            <a:srgbClr val="000000"/>
                          </a:solidFill>
                          <a:effectLst/>
                          <a:latin typeface="Calibri" panose="020F0502020204030204" pitchFamily="34" charset="0"/>
                        </a:rPr>
                        <a:t>Perkins</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39,610</a:t>
                      </a:r>
                    </a:p>
                  </a:txBody>
                  <a:tcPr marL="6350" marR="6350" marT="6350" marB="0" anchor="ctr"/>
                </a:tc>
                <a:tc>
                  <a:txBody>
                    <a:bodyPr/>
                    <a:lstStyle/>
                    <a:p>
                      <a:pPr algn="l" fontAlgn="ctr"/>
                      <a:r>
                        <a:rPr lang="en-US" sz="1200" b="0" i="0" u="none" strike="noStrike">
                          <a:solidFill>
                            <a:srgbClr val="000000"/>
                          </a:solidFill>
                          <a:effectLst/>
                          <a:latin typeface="Calibri"/>
                        </a:rPr>
                        <a:t>Program Improvement and Equipment</a:t>
                      </a:r>
                    </a:p>
                  </a:txBody>
                  <a:tcPr marL="6350" marR="6350" marT="6350" marB="0" anchor="ctr"/>
                </a:tc>
                <a:extLst>
                  <a:ext uri="{0D108BD9-81ED-4DB2-BD59-A6C34878D82A}">
                    <a16:rowId xmlns:a16="http://schemas.microsoft.com/office/drawing/2014/main" val="695830799"/>
                  </a:ext>
                </a:extLst>
              </a:tr>
              <a:tr h="294407">
                <a:tc>
                  <a:txBody>
                    <a:bodyPr/>
                    <a:lstStyle/>
                    <a:p>
                      <a:pPr algn="l" fontAlgn="ctr"/>
                      <a:r>
                        <a:rPr lang="en-US" sz="1200" b="0" i="0" u="none" strike="noStrike">
                          <a:solidFill>
                            <a:srgbClr val="000000"/>
                          </a:solidFill>
                          <a:effectLst/>
                          <a:latin typeface="Calibri"/>
                        </a:rPr>
                        <a:t>Skills Capital Grant</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354,000</a:t>
                      </a:r>
                    </a:p>
                  </a:txBody>
                  <a:tcPr marL="6350" marR="6350" marT="6350" marB="0" anchor="ctr"/>
                </a:tc>
                <a:tc>
                  <a:txBody>
                    <a:bodyPr/>
                    <a:lstStyle/>
                    <a:p>
                      <a:pPr algn="l" fontAlgn="ctr"/>
                      <a:r>
                        <a:rPr lang="en-US" sz="1200" b="0" i="0" u="none" strike="noStrike">
                          <a:solidFill>
                            <a:srgbClr val="000000"/>
                          </a:solidFill>
                          <a:effectLst/>
                          <a:latin typeface="Calibri"/>
                        </a:rPr>
                        <a:t>Welding Machines and Truck</a:t>
                      </a:r>
                    </a:p>
                  </a:txBody>
                  <a:tcPr marL="6350" marR="6350" marT="6350" marB="0" anchor="ctr"/>
                </a:tc>
                <a:extLst>
                  <a:ext uri="{0D108BD9-81ED-4DB2-BD59-A6C34878D82A}">
                    <a16:rowId xmlns:a16="http://schemas.microsoft.com/office/drawing/2014/main" val="2273827268"/>
                  </a:ext>
                </a:extLst>
              </a:tr>
              <a:tr h="294407">
                <a:tc>
                  <a:txBody>
                    <a:bodyPr/>
                    <a:lstStyle/>
                    <a:p>
                      <a:pPr algn="l" fontAlgn="ctr"/>
                      <a:r>
                        <a:rPr lang="en-US" sz="1200" b="0" i="0" u="none" strike="noStrike">
                          <a:solidFill>
                            <a:srgbClr val="000000"/>
                          </a:solidFill>
                          <a:effectLst/>
                          <a:latin typeface="Calibri" panose="020F0502020204030204" pitchFamily="34" charset="0"/>
                        </a:rPr>
                        <a:t>Comm Corp - Round 6</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900,000 </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Workforce Development</a:t>
                      </a:r>
                    </a:p>
                  </a:txBody>
                  <a:tcPr marL="6350" marR="6350" marT="6350" marB="0" anchor="ctr"/>
                </a:tc>
                <a:extLst>
                  <a:ext uri="{0D108BD9-81ED-4DB2-BD59-A6C34878D82A}">
                    <a16:rowId xmlns:a16="http://schemas.microsoft.com/office/drawing/2014/main" val="649665370"/>
                  </a:ext>
                </a:extLst>
              </a:tr>
              <a:tr h="294407">
                <a:tc>
                  <a:txBody>
                    <a:bodyPr/>
                    <a:lstStyle/>
                    <a:p>
                      <a:pPr algn="l" fontAlgn="ctr"/>
                      <a:r>
                        <a:rPr lang="en-US" sz="1200" b="0" i="0" u="none" strike="noStrike">
                          <a:solidFill>
                            <a:srgbClr val="000000"/>
                          </a:solidFill>
                          <a:effectLst/>
                          <a:latin typeface="Calibri" panose="020F0502020204030204" pitchFamily="34" charset="0"/>
                        </a:rPr>
                        <a:t>Title I</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57,008</a:t>
                      </a:r>
                    </a:p>
                  </a:txBody>
                  <a:tcPr marL="6350" marR="6350" marT="6350" marB="0" anchor="ctr"/>
                </a:tc>
                <a:tc>
                  <a:txBody>
                    <a:bodyPr/>
                    <a:lstStyle/>
                    <a:p>
                      <a:pPr algn="l" fontAlgn="ctr"/>
                      <a:r>
                        <a:rPr lang="en-US" sz="1200" b="0" i="0" u="none" strike="noStrike">
                          <a:solidFill>
                            <a:srgbClr val="000000"/>
                          </a:solidFill>
                          <a:effectLst/>
                          <a:latin typeface="Calibri"/>
                        </a:rPr>
                        <a:t>Supplement Instructional Services</a:t>
                      </a:r>
                    </a:p>
                  </a:txBody>
                  <a:tcPr marL="6350" marR="6350" marT="6350" marB="0" anchor="ctr"/>
                </a:tc>
                <a:extLst>
                  <a:ext uri="{0D108BD9-81ED-4DB2-BD59-A6C34878D82A}">
                    <a16:rowId xmlns:a16="http://schemas.microsoft.com/office/drawing/2014/main" val="1932920184"/>
                  </a:ext>
                </a:extLst>
              </a:tr>
              <a:tr h="294407">
                <a:tc>
                  <a:txBody>
                    <a:bodyPr/>
                    <a:lstStyle/>
                    <a:p>
                      <a:pPr algn="l" fontAlgn="ctr"/>
                      <a:r>
                        <a:rPr lang="en-US" sz="1200" b="0" i="0" u="none" strike="noStrike">
                          <a:solidFill>
                            <a:srgbClr val="000000"/>
                          </a:solidFill>
                          <a:effectLst/>
                          <a:latin typeface="Calibri"/>
                        </a:rPr>
                        <a:t>Title IIA</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12,917</a:t>
                      </a:r>
                    </a:p>
                  </a:txBody>
                  <a:tcPr marL="6350" marR="6350" marT="6350" marB="0" anchor="ctr"/>
                </a:tc>
                <a:tc>
                  <a:txBody>
                    <a:bodyPr/>
                    <a:lstStyle/>
                    <a:p>
                      <a:pPr algn="l" fontAlgn="ctr"/>
                      <a:r>
                        <a:rPr lang="en-US" sz="1200" b="0" i="0" u="none" strike="noStrike">
                          <a:solidFill>
                            <a:srgbClr val="000000"/>
                          </a:solidFill>
                          <a:effectLst/>
                          <a:latin typeface="Calibri"/>
                        </a:rPr>
                        <a:t>Framework Implementation &amp; Educator Effectiveness PD</a:t>
                      </a:r>
                    </a:p>
                  </a:txBody>
                  <a:tcPr marL="6350" marR="6350" marT="6350" marB="0" anchor="ctr"/>
                </a:tc>
                <a:extLst>
                  <a:ext uri="{0D108BD9-81ED-4DB2-BD59-A6C34878D82A}">
                    <a16:rowId xmlns:a16="http://schemas.microsoft.com/office/drawing/2014/main" val="3076950517"/>
                  </a:ext>
                </a:extLst>
              </a:tr>
              <a:tr h="294407">
                <a:tc>
                  <a:txBody>
                    <a:bodyPr/>
                    <a:lstStyle/>
                    <a:p>
                      <a:pPr algn="l" fontAlgn="ctr"/>
                      <a:r>
                        <a:rPr lang="en-US" sz="1200" b="0" i="0" u="none" strike="noStrike">
                          <a:solidFill>
                            <a:srgbClr val="000000"/>
                          </a:solidFill>
                          <a:effectLst/>
                          <a:latin typeface="Calibri"/>
                        </a:rPr>
                        <a:t>Title IV</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10,000</a:t>
                      </a:r>
                    </a:p>
                  </a:txBody>
                  <a:tcPr marL="6350" marR="6350" marT="6350" marB="0" anchor="ctr"/>
                </a:tc>
                <a:tc>
                  <a:txBody>
                    <a:bodyPr/>
                    <a:lstStyle/>
                    <a:p>
                      <a:pPr algn="l" fontAlgn="ctr"/>
                      <a:r>
                        <a:rPr lang="en-US" sz="1200" b="0" i="0" u="none" strike="noStrike">
                          <a:solidFill>
                            <a:srgbClr val="000000"/>
                          </a:solidFill>
                          <a:effectLst/>
                          <a:latin typeface="Calibri"/>
                        </a:rPr>
                        <a:t>Academic Support &amp; Personalized Learning</a:t>
                      </a:r>
                    </a:p>
                  </a:txBody>
                  <a:tcPr marL="6350" marR="6350" marT="6350" marB="0" anchor="ctr"/>
                </a:tc>
                <a:extLst>
                  <a:ext uri="{0D108BD9-81ED-4DB2-BD59-A6C34878D82A}">
                    <a16:rowId xmlns:a16="http://schemas.microsoft.com/office/drawing/2014/main" val="38023465"/>
                  </a:ext>
                </a:extLst>
              </a:tr>
              <a:tr h="378524">
                <a:tc>
                  <a:txBody>
                    <a:bodyPr/>
                    <a:lstStyle/>
                    <a:p>
                      <a:pPr algn="l" fontAlgn="ctr"/>
                      <a:r>
                        <a:rPr lang="en-US" sz="1200" b="0" i="0" u="none" strike="noStrike">
                          <a:solidFill>
                            <a:srgbClr val="000000"/>
                          </a:solidFill>
                          <a:effectLst/>
                          <a:latin typeface="Calibri"/>
                        </a:rPr>
                        <a:t>CVTE Equitable Access</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88,641</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Translation &amp; transportation services, supplies for Girls in STEM, stipends for IDEA liaison, support for Girls in STEM, &amp; culture survey data analysis team</a:t>
                      </a:r>
                    </a:p>
                  </a:txBody>
                  <a:tcPr marL="6350" marR="6350" marT="6350" marB="0" anchor="ctr"/>
                </a:tc>
                <a:extLst>
                  <a:ext uri="{0D108BD9-81ED-4DB2-BD59-A6C34878D82A}">
                    <a16:rowId xmlns:a16="http://schemas.microsoft.com/office/drawing/2014/main" val="1012601971"/>
                  </a:ext>
                </a:extLst>
              </a:tr>
              <a:tr h="378524">
                <a:tc>
                  <a:txBody>
                    <a:bodyPr/>
                    <a:lstStyle/>
                    <a:p>
                      <a:pPr algn="l" fontAlgn="ctr"/>
                      <a:r>
                        <a:rPr lang="en-US" sz="1200" b="0" i="0" u="none" strike="noStrike">
                          <a:solidFill>
                            <a:srgbClr val="000000"/>
                          </a:solidFill>
                          <a:effectLst/>
                          <a:latin typeface="Calibri" panose="020F0502020204030204" pitchFamily="34" charset="0"/>
                        </a:rPr>
                        <a:t>Individuals with Disabilities Education Act (IDEA)</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263,016</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To support students with disabilities</a:t>
                      </a:r>
                    </a:p>
                  </a:txBody>
                  <a:tcPr marL="6350" marR="6350" marT="6350" marB="0" anchor="ctr"/>
                </a:tc>
                <a:extLst>
                  <a:ext uri="{0D108BD9-81ED-4DB2-BD59-A6C34878D82A}">
                    <a16:rowId xmlns:a16="http://schemas.microsoft.com/office/drawing/2014/main" val="168056707"/>
                  </a:ext>
                </a:extLst>
              </a:tr>
              <a:tr h="438607">
                <a:tc>
                  <a:txBody>
                    <a:bodyPr/>
                    <a:lstStyle/>
                    <a:p>
                      <a:pPr algn="l" fontAlgn="ctr"/>
                      <a:r>
                        <a:rPr lang="en-US" sz="1200" b="0" i="0" u="none" strike="noStrike">
                          <a:solidFill>
                            <a:srgbClr val="000000"/>
                          </a:solidFill>
                          <a:effectLst/>
                          <a:latin typeface="Calibri" panose="020F0502020204030204" pitchFamily="34" charset="0"/>
                        </a:rPr>
                        <a:t>Perkins </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218,472</a:t>
                      </a:r>
                    </a:p>
                  </a:txBody>
                  <a:tcPr marL="6350" marR="6350" marT="6350" marB="0" anchor="ctr"/>
                </a:tc>
                <a:tc>
                  <a:txBody>
                    <a:bodyPr/>
                    <a:lstStyle/>
                    <a:p>
                      <a:pPr algn="l" fontAlgn="ctr"/>
                      <a:r>
                        <a:rPr lang="en-US" sz="1200" b="0" i="0" u="none" strike="noStrike">
                          <a:solidFill>
                            <a:srgbClr val="000000"/>
                          </a:solidFill>
                          <a:effectLst/>
                          <a:latin typeface="Calibri"/>
                        </a:rPr>
                        <a:t>Co-op director, summer work staff, Library Asst., 1st Robotics Coach, materials for PLTW, STEM program, NOCTI Testing, OSHA, Drinkwater, Hazpower &amp; Wastewater, course certifications, job board software and Skills participation fees, Conferences</a:t>
                      </a:r>
                    </a:p>
                  </a:txBody>
                  <a:tcPr marL="6350" marR="6350" marT="6350" marB="0" anchor="ctr"/>
                </a:tc>
                <a:extLst>
                  <a:ext uri="{0D108BD9-81ED-4DB2-BD59-A6C34878D82A}">
                    <a16:rowId xmlns:a16="http://schemas.microsoft.com/office/drawing/2014/main" val="4087244604"/>
                  </a:ext>
                </a:extLst>
              </a:tr>
              <a:tr h="378524">
                <a:tc>
                  <a:txBody>
                    <a:bodyPr/>
                    <a:lstStyle/>
                    <a:p>
                      <a:pPr algn="l" fontAlgn="ctr"/>
                      <a:r>
                        <a:rPr lang="en-US" sz="1200" b="0" i="0" u="none" strike="noStrike">
                          <a:solidFill>
                            <a:srgbClr val="000000"/>
                          </a:solidFill>
                          <a:effectLst/>
                          <a:latin typeface="Calibri" panose="020F0502020204030204" pitchFamily="34" charset="0"/>
                        </a:rPr>
                        <a:t>SEL &amp; Mental Health Grant</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        140,000</a:t>
                      </a:r>
                    </a:p>
                  </a:txBody>
                  <a:tcPr marL="6350" marR="6350" marT="6350" marB="0" anchor="ctr"/>
                </a:tc>
                <a:tc>
                  <a:txBody>
                    <a:bodyPr/>
                    <a:lstStyle/>
                    <a:p>
                      <a:pPr algn="l" fontAlgn="ctr"/>
                      <a:r>
                        <a:rPr lang="en-US" sz="1200" b="0" i="0" u="none" strike="noStrike">
                          <a:solidFill>
                            <a:srgbClr val="000000"/>
                          </a:solidFill>
                          <a:effectLst/>
                          <a:latin typeface="Calibri"/>
                        </a:rPr>
                        <a:t>Supporting students' social emotional learning, behavioral &amp; Mental Health and Wellness through multi-tiered systems of supports</a:t>
                      </a:r>
                    </a:p>
                  </a:txBody>
                  <a:tcPr marL="6350" marR="6350" marT="6350" marB="0" anchor="ctr"/>
                </a:tc>
                <a:extLst>
                  <a:ext uri="{0D108BD9-81ED-4DB2-BD59-A6C34878D82A}">
                    <a16:rowId xmlns:a16="http://schemas.microsoft.com/office/drawing/2014/main" val="2904780178"/>
                  </a:ext>
                </a:extLst>
              </a:tr>
              <a:tr h="294407">
                <a:tc>
                  <a:txBody>
                    <a:bodyPr/>
                    <a:lstStyle/>
                    <a:p>
                      <a:pPr algn="l" fontAlgn="ctr"/>
                      <a:r>
                        <a:rPr lang="en-US" sz="1200" b="0" i="0" u="none" strike="noStrike">
                          <a:solidFill>
                            <a:srgbClr val="000000"/>
                          </a:solidFill>
                          <a:effectLst/>
                          <a:latin typeface="Calibri" panose="020F0502020204030204" pitchFamily="34" charset="0"/>
                        </a:rPr>
                        <a:t>Skills Capital Grant</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200" b="0" i="0" u="none" strike="noStrike">
                          <a:solidFill>
                            <a:srgbClr val="000000"/>
                          </a:solidFill>
                          <a:effectLst/>
                          <a:latin typeface="Calibri"/>
                        </a:rPr>
                        <a:t>$        500,000</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Technology and Equipment for Animal Science Program</a:t>
                      </a:r>
                    </a:p>
                  </a:txBody>
                  <a:tcPr marL="6350" marR="6350" marT="6350" marB="0" anchor="ctr"/>
                </a:tc>
                <a:extLst>
                  <a:ext uri="{0D108BD9-81ED-4DB2-BD59-A6C34878D82A}">
                    <a16:rowId xmlns:a16="http://schemas.microsoft.com/office/drawing/2014/main" val="2731750114"/>
                  </a:ext>
                </a:extLst>
              </a:tr>
              <a:tr h="294407">
                <a:tc>
                  <a:txBody>
                    <a:bodyPr/>
                    <a:lstStyle/>
                    <a:p>
                      <a:pPr algn="l" fontAlgn="ctr"/>
                      <a:r>
                        <a:rPr lang="en-US" sz="1200" b="0" i="0" u="none" strike="noStrike">
                          <a:solidFill>
                            <a:srgbClr val="000000"/>
                          </a:solidFill>
                          <a:effectLst/>
                          <a:latin typeface="Calibri" panose="020F0502020204030204" pitchFamily="34" charset="0"/>
                        </a:rPr>
                        <a:t> Comm Corp – Round 7</a:t>
                      </a:r>
                    </a:p>
                  </a:txBody>
                  <a:tcPr marL="6350" marR="6350" marT="6350" marB="0" anchor="ctr"/>
                </a:tc>
                <a:tc>
                  <a:txBody>
                    <a:bodyPr/>
                    <a:lstStyle/>
                    <a:p>
                      <a:pPr algn="l" fontAlgn="ctr"/>
                      <a:r>
                        <a:rPr lang="en-US" sz="1200" b="0" i="0" u="none" strike="noStrike">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200" b="0" i="0" u="none" strike="noStrike">
                          <a:solidFill>
                            <a:srgbClr val="000000"/>
                          </a:solidFill>
                          <a:effectLst/>
                          <a:latin typeface="Calibri" panose="020F0502020204030204" pitchFamily="34" charset="0"/>
                        </a:rPr>
                        <a:t>$        360,000</a:t>
                      </a:r>
                    </a:p>
                  </a:txBody>
                  <a:tcPr marL="6350" marR="6350" marT="6350" marB="0" anchor="ctr"/>
                </a:tc>
                <a:tc>
                  <a:txBody>
                    <a:bodyPr/>
                    <a:lstStyle/>
                    <a:p>
                      <a:pPr algn="l" fontAlgn="ctr"/>
                      <a:r>
                        <a:rPr lang="en-US" sz="1200" kern="1200">
                          <a:solidFill>
                            <a:schemeClr val="dk1"/>
                          </a:solidFill>
                          <a:effectLst/>
                          <a:latin typeface="+mn-lt"/>
                          <a:ea typeface="+mn-ea"/>
                          <a:cs typeface="+mn-cs"/>
                        </a:rPr>
                        <a:t>Carpentry, Plumbing, and Welding </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07645381"/>
                  </a:ext>
                </a:extLst>
              </a:tr>
              <a:tr h="420582">
                <a:tc>
                  <a:txBody>
                    <a:bodyPr/>
                    <a:lstStyle/>
                    <a:p>
                      <a:pPr algn="r" fontAlgn="ctr"/>
                      <a:r>
                        <a:rPr lang="en-US" sz="1600" b="1" i="0" u="none" strike="noStrike">
                          <a:solidFill>
                            <a:srgbClr val="000000"/>
                          </a:solidFill>
                          <a:effectLst/>
                          <a:latin typeface="Calibri" panose="020F0502020204030204" pitchFamily="34" charset="0"/>
                        </a:rPr>
                        <a:t>Total</a:t>
                      </a:r>
                    </a:p>
                  </a:txBody>
                  <a:tcPr marL="6350" marR="6350" marT="6350" marB="0" anchor="ct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Calibri" panose="020F0502020204030204" pitchFamily="34" charset="0"/>
                        </a:rPr>
                        <a:t>$     2,988,664 </a:t>
                      </a:r>
                    </a:p>
                  </a:txBody>
                  <a:tcPr marL="6350" marR="6350" marT="6350" marB="0" anchor="ctr"/>
                </a:tc>
                <a:tc>
                  <a:txBody>
                    <a:bodyPr/>
                    <a:lstStyle/>
                    <a:p>
                      <a:pPr algn="l" fontAlgn="ctr"/>
                      <a:r>
                        <a:rPr lang="en-US" sz="1600" b="1" i="1" u="none" strike="noStrike">
                          <a:solidFill>
                            <a:srgbClr val="000000"/>
                          </a:solidFill>
                          <a:effectLst/>
                          <a:latin typeface="Calibri"/>
                        </a:rPr>
                        <a:t>And Counting! (Approximately </a:t>
                      </a:r>
                      <a:r>
                        <a:rPr lang="en-US" sz="1600" b="1" i="1" u="none" strike="noStrike">
                          <a:solidFill>
                            <a:srgbClr val="000000"/>
                          </a:solidFill>
                          <a:effectLst/>
                          <a:highlight>
                            <a:srgbClr val="FFFF00"/>
                          </a:highlight>
                          <a:latin typeface="Calibri"/>
                        </a:rPr>
                        <a:t>10.3%</a:t>
                      </a:r>
                      <a:r>
                        <a:rPr lang="en-US" sz="1600" b="1" i="1" u="none" strike="noStrike">
                          <a:solidFill>
                            <a:srgbClr val="000000"/>
                          </a:solidFill>
                          <a:effectLst/>
                          <a:latin typeface="Calibri"/>
                        </a:rPr>
                        <a:t> of the FY2023 Budget)</a:t>
                      </a:r>
                    </a:p>
                  </a:txBody>
                  <a:tcPr marL="6350" marR="6350" marT="6350" marB="0" anchor="ctr"/>
                </a:tc>
                <a:extLst>
                  <a:ext uri="{0D108BD9-81ED-4DB2-BD59-A6C34878D82A}">
                    <a16:rowId xmlns:a16="http://schemas.microsoft.com/office/drawing/2014/main" val="1659119782"/>
                  </a:ext>
                </a:extLst>
              </a:tr>
            </a:tbl>
          </a:graphicData>
        </a:graphic>
      </p:graphicFrame>
    </p:spTree>
    <p:extLst>
      <p:ext uri="{BB962C8B-B14F-4D97-AF65-F5344CB8AC3E}">
        <p14:creationId xmlns:p14="http://schemas.microsoft.com/office/powerpoint/2010/main" val="1226987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1324-C3DF-640E-D8B1-BD0170898E9D}"/>
              </a:ext>
            </a:extLst>
          </p:cNvPr>
          <p:cNvSpPr>
            <a:spLocks noGrp="1"/>
          </p:cNvSpPr>
          <p:nvPr>
            <p:ph type="title"/>
          </p:nvPr>
        </p:nvSpPr>
        <p:spPr>
          <a:xfrm>
            <a:off x="838200" y="148378"/>
            <a:ext cx="10515600" cy="1325563"/>
          </a:xfrm>
        </p:spPr>
        <p:txBody>
          <a:bodyPr/>
          <a:lstStyle/>
          <a:p>
            <a:pPr algn="ctr"/>
            <a:r>
              <a:rPr lang="en-US">
                <a:latin typeface="+mj-lt"/>
              </a:rPr>
              <a:t>Building Enrollment Beyond the </a:t>
            </a:r>
            <a:br>
              <a:rPr lang="en-US">
                <a:latin typeface="+mj-lt"/>
              </a:rPr>
            </a:br>
            <a:r>
              <a:rPr lang="en-US">
                <a:latin typeface="+mj-lt"/>
              </a:rPr>
              <a:t>Design Capacity of 628</a:t>
            </a:r>
            <a:endParaRPr lang="en-US"/>
          </a:p>
        </p:txBody>
      </p:sp>
      <p:sp>
        <p:nvSpPr>
          <p:cNvPr id="3" name="Content Placeholder 2">
            <a:extLst>
              <a:ext uri="{FF2B5EF4-FFF2-40B4-BE49-F238E27FC236}">
                <a16:creationId xmlns:a16="http://schemas.microsoft.com/office/drawing/2014/main" id="{6F9CA5DC-B13A-016F-A359-0057AD4F041C}"/>
              </a:ext>
            </a:extLst>
          </p:cNvPr>
          <p:cNvSpPr>
            <a:spLocks noGrp="1"/>
          </p:cNvSpPr>
          <p:nvPr>
            <p:ph idx="1"/>
          </p:nvPr>
        </p:nvSpPr>
        <p:spPr>
          <a:xfrm>
            <a:off x="209973" y="1895879"/>
            <a:ext cx="11866879" cy="4530725"/>
          </a:xfrm>
        </p:spPr>
        <p:txBody>
          <a:bodyPr vert="horz" lIns="91440" tIns="45720" rIns="91440" bIns="45720" rtlCol="0" anchor="t">
            <a:normAutofit fontScale="85000" lnSpcReduction="10000"/>
          </a:bodyPr>
          <a:lstStyle/>
          <a:p>
            <a:pPr marL="0" indent="0" algn="ctr">
              <a:buNone/>
            </a:pPr>
            <a:r>
              <a:rPr lang="en-US" sz="5100" b="1">
                <a:latin typeface="+mj-lt"/>
              </a:rPr>
              <a:t>Goal: Increase Capacity to Accommodate Member</a:t>
            </a:r>
            <a:endParaRPr lang="en-US"/>
          </a:p>
          <a:p>
            <a:pPr marL="0" indent="0" algn="ctr">
              <a:buNone/>
            </a:pPr>
            <a:r>
              <a:rPr lang="en-US" sz="5100" b="1">
                <a:latin typeface="+mj-lt"/>
              </a:rPr>
              <a:t> Town Enrollment with </a:t>
            </a:r>
            <a:r>
              <a:rPr lang="en-US" sz="5100" b="1" i="1">
                <a:latin typeface="+mj-lt"/>
              </a:rPr>
              <a:t>no increase in debt</a:t>
            </a:r>
            <a:r>
              <a:rPr lang="en-US" sz="5100" b="1">
                <a:latin typeface="+mj-lt"/>
              </a:rPr>
              <a:t>. </a:t>
            </a:r>
            <a:endParaRPr lang="en-US"/>
          </a:p>
          <a:p>
            <a:endParaRPr lang="en-US" sz="1500">
              <a:latin typeface="+mj-lt"/>
            </a:endParaRPr>
          </a:p>
          <a:p>
            <a:r>
              <a:rPr lang="en-US" sz="4500" b="1">
                <a:latin typeface="+mj-lt"/>
              </a:rPr>
              <a:t>Strategy #1</a:t>
            </a:r>
            <a:r>
              <a:rPr lang="en-US" sz="4500">
                <a:latin typeface="+mj-lt"/>
              </a:rPr>
              <a:t>: Consistently Fund Capital Stabilization Account</a:t>
            </a:r>
          </a:p>
          <a:p>
            <a:pPr lvl="1"/>
            <a:r>
              <a:rPr lang="en-US" sz="3200">
                <a:latin typeface="+mj-lt"/>
              </a:rPr>
              <a:t>Capacity Building Project: Increase Capacity by 32 students over 4 years</a:t>
            </a:r>
          </a:p>
          <a:p>
            <a:pPr lvl="1"/>
            <a:r>
              <a:rPr lang="en-US" sz="3200">
                <a:latin typeface="+mj-lt"/>
              </a:rPr>
              <a:t>North Metal Fab Shop: $825,000 - Opening Fall 2023</a:t>
            </a:r>
          </a:p>
          <a:p>
            <a:pPr algn="ctr"/>
            <a:endParaRPr lang="en-US" sz="1100">
              <a:latin typeface="+mj-lt"/>
            </a:endParaRPr>
          </a:p>
          <a:p>
            <a:r>
              <a:rPr lang="en-US" sz="4500" b="1">
                <a:latin typeface="+mj-lt"/>
              </a:rPr>
              <a:t>Strategy #2</a:t>
            </a:r>
            <a:r>
              <a:rPr lang="en-US" sz="4500">
                <a:latin typeface="+mj-lt"/>
              </a:rPr>
              <a:t>: Leverage Strategic Partnerships and Grants</a:t>
            </a:r>
          </a:p>
          <a:p>
            <a:pPr lvl="1"/>
            <a:r>
              <a:rPr lang="en-US" sz="3200">
                <a:latin typeface="+mj-lt"/>
              </a:rPr>
              <a:t>East Campus Building Renovation: In Progress</a:t>
            </a:r>
            <a:endParaRPr lang="en-US" sz="3200" b="1"/>
          </a:p>
          <a:p>
            <a:pPr marL="0" indent="0">
              <a:buNone/>
            </a:pPr>
            <a:endParaRPr lang="en-US"/>
          </a:p>
        </p:txBody>
      </p:sp>
    </p:spTree>
    <p:extLst>
      <p:ext uri="{BB962C8B-B14F-4D97-AF65-F5344CB8AC3E}">
        <p14:creationId xmlns:p14="http://schemas.microsoft.com/office/powerpoint/2010/main" val="2112566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1324-C3DF-640E-D8B1-BD0170898E9D}"/>
              </a:ext>
            </a:extLst>
          </p:cNvPr>
          <p:cNvSpPr>
            <a:spLocks noGrp="1"/>
          </p:cNvSpPr>
          <p:nvPr>
            <p:ph type="title"/>
          </p:nvPr>
        </p:nvSpPr>
        <p:spPr/>
        <p:txBody>
          <a:bodyPr/>
          <a:lstStyle/>
          <a:p>
            <a:pPr algn="ctr"/>
            <a:r>
              <a:rPr lang="en-US">
                <a:latin typeface="+mj-lt"/>
              </a:rPr>
              <a:t>Capital Stabilization Account</a:t>
            </a:r>
            <a:endParaRPr lang="en-US"/>
          </a:p>
        </p:txBody>
      </p:sp>
      <p:sp>
        <p:nvSpPr>
          <p:cNvPr id="3" name="Content Placeholder 2">
            <a:extLst>
              <a:ext uri="{FF2B5EF4-FFF2-40B4-BE49-F238E27FC236}">
                <a16:creationId xmlns:a16="http://schemas.microsoft.com/office/drawing/2014/main" id="{6F9CA5DC-B13A-016F-A359-0057AD4F041C}"/>
              </a:ext>
            </a:extLst>
          </p:cNvPr>
          <p:cNvSpPr>
            <a:spLocks noGrp="1"/>
          </p:cNvSpPr>
          <p:nvPr>
            <p:ph idx="1"/>
          </p:nvPr>
        </p:nvSpPr>
        <p:spPr>
          <a:xfrm>
            <a:off x="637673" y="1841159"/>
            <a:ext cx="10916653" cy="4530725"/>
          </a:xfrm>
        </p:spPr>
        <p:txBody>
          <a:bodyPr>
            <a:normAutofit/>
          </a:bodyPr>
          <a:lstStyle/>
          <a:p>
            <a:pPr marL="514350" indent="-457200" algn="ctr"/>
            <a:r>
              <a:rPr lang="en-US" altLang="en-US" sz="3200"/>
              <a:t>Account established in 2016</a:t>
            </a:r>
          </a:p>
          <a:p>
            <a:pPr marL="514350" indent="-457200" algn="ctr"/>
            <a:endParaRPr lang="en-US" altLang="en-US" sz="800"/>
          </a:p>
          <a:p>
            <a:pPr marL="514350" indent="-457200" algn="ctr"/>
            <a:r>
              <a:rPr lang="en-US" altLang="en-US" sz="3200">
                <a:ea typeface="ＭＳ Ｐゴシック"/>
                <a:cs typeface="Arial"/>
              </a:rPr>
              <a:t>12/31/2022 Balance is $2,468,609</a:t>
            </a:r>
            <a:endParaRPr lang="en-US" altLang="en-US" sz="3200"/>
          </a:p>
          <a:p>
            <a:pPr marL="914400" lvl="1" indent="-457200" algn="ctr"/>
            <a:r>
              <a:rPr lang="en-US" altLang="en-US" sz="2800">
                <a:latin typeface="+mj-lt"/>
              </a:rPr>
              <a:t>FY2024: Add $500,000 to Account</a:t>
            </a:r>
          </a:p>
          <a:p>
            <a:pPr marL="514350" indent="-457200" algn="ctr"/>
            <a:endParaRPr lang="en-US" altLang="en-US" sz="800">
              <a:latin typeface="+mj-lt"/>
            </a:endParaRPr>
          </a:p>
          <a:p>
            <a:pPr marL="514350" indent="-457200" algn="ctr"/>
            <a:r>
              <a:rPr lang="en-US" altLang="en-US">
                <a:latin typeface="+mj-lt"/>
              </a:rPr>
              <a:t>Voted $1,250,000 to Athletic Fields Budget</a:t>
            </a:r>
          </a:p>
          <a:p>
            <a:pPr marL="914400" lvl="1" indent="-457200" algn="ctr"/>
            <a:r>
              <a:rPr lang="en-US" altLang="en-US" sz="2800">
                <a:latin typeface="+mj-lt"/>
              </a:rPr>
              <a:t>Spent $404,282 To Date</a:t>
            </a:r>
          </a:p>
          <a:p>
            <a:pPr marL="514350" indent="-457200" algn="ctr"/>
            <a:endParaRPr lang="en-US" altLang="en-US" sz="800">
              <a:latin typeface="+mj-lt"/>
            </a:endParaRPr>
          </a:p>
          <a:p>
            <a:pPr marL="514350" indent="-457200" algn="ctr"/>
            <a:r>
              <a:rPr lang="en-US" altLang="en-US">
                <a:latin typeface="+mj-lt"/>
              </a:rPr>
              <a:t>Voted $650,000 to North Building Project (Metal Fab Shop)</a:t>
            </a:r>
          </a:p>
          <a:p>
            <a:pPr marL="914400" lvl="1" indent="-457200" algn="ctr"/>
            <a:r>
              <a:rPr lang="en-US" altLang="en-US" sz="2800">
                <a:latin typeface="+mj-lt"/>
              </a:rPr>
              <a:t>Spent $140,792 To Date</a:t>
            </a:r>
          </a:p>
          <a:p>
            <a:pPr marL="0" indent="0">
              <a:buNone/>
            </a:pPr>
            <a:endParaRPr lang="en-US" sz="4500" b="1"/>
          </a:p>
          <a:p>
            <a:pPr marL="0" indent="0">
              <a:buNone/>
            </a:pPr>
            <a:endParaRPr lang="en-US"/>
          </a:p>
        </p:txBody>
      </p:sp>
    </p:spTree>
    <p:extLst>
      <p:ext uri="{BB962C8B-B14F-4D97-AF65-F5344CB8AC3E}">
        <p14:creationId xmlns:p14="http://schemas.microsoft.com/office/powerpoint/2010/main" val="3049964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altLang="en-US">
                <a:latin typeface="+mj-lt"/>
              </a:rPr>
              <a:t>OPEB: Estimated Liability as of June 30, 2022</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p:txBody>
          <a:bodyPr vert="horz" lIns="91440" tIns="45720" rIns="91440" bIns="45720" rtlCol="0" anchor="t">
            <a:normAutofit lnSpcReduction="10000"/>
          </a:bodyPr>
          <a:lstStyle/>
          <a:p>
            <a:pPr marL="0" indent="0" algn="ctr">
              <a:buNone/>
              <a:defRPr/>
            </a:pPr>
            <a:r>
              <a:rPr lang="en-US" altLang="en-US" sz="6000" b="1"/>
              <a:t>$20,850,743</a:t>
            </a:r>
          </a:p>
          <a:p>
            <a:pPr marL="0" indent="0" algn="ctr">
              <a:buNone/>
              <a:defRPr/>
            </a:pPr>
            <a:endParaRPr lang="en-US" altLang="en-US" sz="900"/>
          </a:p>
          <a:p>
            <a:pPr marL="0" indent="0" algn="ctr">
              <a:buNone/>
              <a:defRPr/>
            </a:pPr>
            <a:r>
              <a:rPr lang="en-US" altLang="en-US" sz="3600"/>
              <a:t>12/30/2022 OPEB Trust Fund Balance = $519,745</a:t>
            </a:r>
            <a:endParaRPr lang="en-US" altLang="en-US" sz="3600">
              <a:cs typeface="Calibri"/>
            </a:endParaRPr>
          </a:p>
          <a:p>
            <a:pPr marL="0" indent="0" algn="ctr">
              <a:buNone/>
              <a:defRPr/>
            </a:pPr>
            <a:endParaRPr lang="en-US" altLang="en-US" sz="3600">
              <a:cs typeface="Calibri"/>
            </a:endParaRPr>
          </a:p>
          <a:p>
            <a:pPr marL="0" indent="0" algn="ctr">
              <a:buNone/>
              <a:defRPr/>
            </a:pPr>
            <a:r>
              <a:rPr lang="en-US" altLang="en-US" sz="3600"/>
              <a:t>An OPEB Advisory Subcommittee was appointed in Fall</a:t>
            </a:r>
            <a:endParaRPr lang="en-US" altLang="en-US" sz="3600">
              <a:cs typeface="Calibri" panose="020F0502020204030204"/>
            </a:endParaRPr>
          </a:p>
          <a:p>
            <a:pPr marL="0" indent="0" algn="ctr">
              <a:buNone/>
              <a:defRPr/>
            </a:pPr>
            <a:r>
              <a:rPr lang="en-US" altLang="en-US" sz="3600"/>
              <a:t> 2021 to implement a long-term funding strategy. The</a:t>
            </a:r>
            <a:endParaRPr lang="en-US" altLang="en-US" sz="3600">
              <a:cs typeface="Calibri" panose="020F0502020204030204"/>
            </a:endParaRPr>
          </a:p>
          <a:p>
            <a:pPr marL="0" indent="0" algn="ctr">
              <a:buNone/>
              <a:defRPr/>
            </a:pPr>
            <a:r>
              <a:rPr lang="en-US" altLang="en-US" sz="3600"/>
              <a:t> Plan was submitted to the School Committee and</a:t>
            </a:r>
            <a:endParaRPr lang="en-US" altLang="en-US" sz="3600">
              <a:cs typeface="Calibri" panose="020F0502020204030204"/>
            </a:endParaRPr>
          </a:p>
          <a:p>
            <a:pPr marL="0" indent="0" algn="ctr">
              <a:buNone/>
              <a:defRPr/>
            </a:pPr>
            <a:r>
              <a:rPr lang="en-US" altLang="en-US" sz="3600"/>
              <a:t> approved in Winter 2021.</a:t>
            </a:r>
            <a:endParaRPr lang="en-US" altLang="en-US" sz="3600">
              <a:cs typeface="Calibri"/>
            </a:endParaRPr>
          </a:p>
          <a:p>
            <a:endParaRPr lang="en-US"/>
          </a:p>
        </p:txBody>
      </p:sp>
    </p:spTree>
    <p:extLst>
      <p:ext uri="{BB962C8B-B14F-4D97-AF65-F5344CB8AC3E}">
        <p14:creationId xmlns:p14="http://schemas.microsoft.com/office/powerpoint/2010/main" val="1506055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a:xfrm>
            <a:off x="838200" y="365125"/>
            <a:ext cx="10515600" cy="1325563"/>
          </a:xfrm>
        </p:spPr>
        <p:txBody>
          <a:bodyPr anchor="ctr">
            <a:normAutofit/>
          </a:bodyPr>
          <a:lstStyle/>
          <a:p>
            <a:pPr algn="ctr"/>
            <a:r>
              <a:rPr lang="en-US" altLang="en-US"/>
              <a:t>OPEB: Strategic Components</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sz="half" idx="1"/>
          </p:nvPr>
        </p:nvSpPr>
        <p:spPr>
          <a:xfrm>
            <a:off x="746328" y="1712136"/>
            <a:ext cx="10693940" cy="4469649"/>
          </a:xfrm>
        </p:spPr>
        <p:txBody>
          <a:bodyPr>
            <a:normAutofit/>
          </a:bodyPr>
          <a:lstStyle/>
          <a:p>
            <a:pPr marL="0" indent="0" algn="ctr">
              <a:buNone/>
            </a:pPr>
            <a:r>
              <a:rPr lang="en-US" altLang="en-US" sz="3200"/>
              <a:t>OPEB Advisory Subcommittee recommended a long-term funding strategy to the Minuteman School Committee</a:t>
            </a:r>
          </a:p>
          <a:p>
            <a:endParaRPr lang="en-US" sz="2400"/>
          </a:p>
        </p:txBody>
      </p:sp>
      <p:pic>
        <p:nvPicPr>
          <p:cNvPr id="3" name="Picture 2" descr="Graphical user interface, text, application, email&#10;&#10;Description automatically generated">
            <a:extLst>
              <a:ext uri="{FF2B5EF4-FFF2-40B4-BE49-F238E27FC236}">
                <a16:creationId xmlns:a16="http://schemas.microsoft.com/office/drawing/2014/main" id="{147872A2-29F0-3B92-95E6-1B7502DFFEA5}"/>
              </a:ext>
            </a:extLst>
          </p:cNvPr>
          <p:cNvPicPr>
            <a:picLocks noChangeAspect="1"/>
          </p:cNvPicPr>
          <p:nvPr/>
        </p:nvPicPr>
        <p:blipFill>
          <a:blip r:embed="rId3"/>
          <a:stretch>
            <a:fillRect/>
          </a:stretch>
        </p:blipFill>
        <p:spPr>
          <a:xfrm>
            <a:off x="846676" y="2701209"/>
            <a:ext cx="10507123" cy="3480574"/>
          </a:xfrm>
          <a:prstGeom prst="rect">
            <a:avLst/>
          </a:prstGeom>
          <a:noFill/>
        </p:spPr>
      </p:pic>
    </p:spTree>
    <p:extLst>
      <p:ext uri="{BB962C8B-B14F-4D97-AF65-F5344CB8AC3E}">
        <p14:creationId xmlns:p14="http://schemas.microsoft.com/office/powerpoint/2010/main" val="3967756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a:xfrm>
            <a:off x="838200" y="365125"/>
            <a:ext cx="10515600" cy="1325563"/>
          </a:xfrm>
        </p:spPr>
        <p:txBody>
          <a:bodyPr anchor="ctr">
            <a:normAutofit/>
          </a:bodyPr>
          <a:lstStyle/>
          <a:p>
            <a:pPr algn="ctr"/>
            <a:r>
              <a:rPr lang="en-US" altLang="en-US"/>
              <a:t>FY24 Operating and Capital</a:t>
            </a:r>
            <a:endParaRPr lang="en-US"/>
          </a:p>
        </p:txBody>
      </p:sp>
      <p:graphicFrame>
        <p:nvGraphicFramePr>
          <p:cNvPr id="7" name="Table 10">
            <a:extLst>
              <a:ext uri="{FF2B5EF4-FFF2-40B4-BE49-F238E27FC236}">
                <a16:creationId xmlns:a16="http://schemas.microsoft.com/office/drawing/2014/main" id="{3EA882A6-959F-D4BB-993F-E1B9FFF16378}"/>
              </a:ext>
            </a:extLst>
          </p:cNvPr>
          <p:cNvGraphicFramePr>
            <a:graphicFrameLocks noGrp="1"/>
          </p:cNvGraphicFramePr>
          <p:nvPr>
            <p:extLst>
              <p:ext uri="{D42A27DB-BD31-4B8C-83A1-F6EECF244321}">
                <p14:modId xmlns:p14="http://schemas.microsoft.com/office/powerpoint/2010/main" val="3186656156"/>
              </p:ext>
            </p:extLst>
          </p:nvPr>
        </p:nvGraphicFramePr>
        <p:xfrm>
          <a:off x="670127" y="1702340"/>
          <a:ext cx="10825339" cy="3239141"/>
        </p:xfrm>
        <a:graphic>
          <a:graphicData uri="http://schemas.openxmlformats.org/drawingml/2006/table">
            <a:tbl>
              <a:tblPr firstRow="1" bandRow="1">
                <a:tableStyleId>{5C22544A-7EE6-4342-B048-85BDC9FD1C3A}</a:tableStyleId>
              </a:tblPr>
              <a:tblGrid>
                <a:gridCol w="4876751">
                  <a:extLst>
                    <a:ext uri="{9D8B030D-6E8A-4147-A177-3AD203B41FA5}">
                      <a16:colId xmlns:a16="http://schemas.microsoft.com/office/drawing/2014/main" val="2788077956"/>
                    </a:ext>
                  </a:extLst>
                </a:gridCol>
                <a:gridCol w="1623800">
                  <a:extLst>
                    <a:ext uri="{9D8B030D-6E8A-4147-A177-3AD203B41FA5}">
                      <a16:colId xmlns:a16="http://schemas.microsoft.com/office/drawing/2014/main" val="3777782922"/>
                    </a:ext>
                  </a:extLst>
                </a:gridCol>
                <a:gridCol w="1483143">
                  <a:extLst>
                    <a:ext uri="{9D8B030D-6E8A-4147-A177-3AD203B41FA5}">
                      <a16:colId xmlns:a16="http://schemas.microsoft.com/office/drawing/2014/main" val="510548448"/>
                    </a:ext>
                  </a:extLst>
                </a:gridCol>
                <a:gridCol w="1488481">
                  <a:extLst>
                    <a:ext uri="{9D8B030D-6E8A-4147-A177-3AD203B41FA5}">
                      <a16:colId xmlns:a16="http://schemas.microsoft.com/office/drawing/2014/main" val="2076116897"/>
                    </a:ext>
                  </a:extLst>
                </a:gridCol>
                <a:gridCol w="1353164">
                  <a:extLst>
                    <a:ext uri="{9D8B030D-6E8A-4147-A177-3AD203B41FA5}">
                      <a16:colId xmlns:a16="http://schemas.microsoft.com/office/drawing/2014/main" val="241087807"/>
                    </a:ext>
                  </a:extLst>
                </a:gridCol>
              </a:tblGrid>
              <a:tr h="485241">
                <a:tc>
                  <a:txBody>
                    <a:bodyPr/>
                    <a:lstStyle/>
                    <a:p>
                      <a:pPr algn="ctr" fontAlgn="b"/>
                      <a:r>
                        <a:rPr lang="en-US" sz="1600" b="1" i="0" u="none" strike="noStrike">
                          <a:solidFill>
                            <a:schemeClr val="bg1"/>
                          </a:solidFill>
                          <a:effectLst/>
                          <a:latin typeface="Calibri"/>
                        </a:rPr>
                        <a:t>Budget</a:t>
                      </a:r>
                      <a:r>
                        <a:rPr lang="en-US" sz="1600" b="1" i="0" u="none" strike="noStrike">
                          <a:solidFill>
                            <a:srgbClr val="000000"/>
                          </a:solidFill>
                          <a:effectLst/>
                          <a:latin typeface="Calibri"/>
                        </a:rPr>
                        <a:t> </a:t>
                      </a:r>
                    </a:p>
                  </a:txBody>
                  <a:tcPr marL="0" marR="0" marT="0" marB="0" anchor="ctr"/>
                </a:tc>
                <a:tc>
                  <a:txBody>
                    <a:bodyPr/>
                    <a:lstStyle/>
                    <a:p>
                      <a:pPr algn="ctr" fontAlgn="ctr"/>
                      <a:r>
                        <a:rPr lang="en-US" sz="1600" b="1" i="0" u="none" strike="noStrike">
                          <a:solidFill>
                            <a:schemeClr val="bg1"/>
                          </a:solidFill>
                          <a:effectLst/>
                          <a:latin typeface="Calibri"/>
                        </a:rPr>
                        <a:t>FY23 </a:t>
                      </a:r>
                    </a:p>
                  </a:txBody>
                  <a:tcPr marL="0" marR="0" marT="0" marB="0" anchor="ctr"/>
                </a:tc>
                <a:tc>
                  <a:txBody>
                    <a:bodyPr/>
                    <a:lstStyle/>
                    <a:p>
                      <a:pPr algn="ctr" fontAlgn="ctr"/>
                      <a:r>
                        <a:rPr lang="en-US" sz="1600" b="1" i="0" u="none" strike="noStrike">
                          <a:solidFill>
                            <a:schemeClr val="bg1"/>
                          </a:solidFill>
                          <a:effectLst/>
                          <a:latin typeface="Calibri"/>
                        </a:rPr>
                        <a:t>FY24 </a:t>
                      </a:r>
                    </a:p>
                  </a:txBody>
                  <a:tcPr marL="0" marR="0" marT="0" marB="0" anchor="ctr"/>
                </a:tc>
                <a:tc>
                  <a:txBody>
                    <a:bodyPr/>
                    <a:lstStyle/>
                    <a:p>
                      <a:pPr algn="ctr" fontAlgn="ctr"/>
                      <a:r>
                        <a:rPr lang="en-US" sz="1600" b="1" i="0" u="none" strike="noStrike">
                          <a:solidFill>
                            <a:schemeClr val="bg1"/>
                          </a:solidFill>
                          <a:effectLst/>
                          <a:latin typeface="Calibri"/>
                        </a:rPr>
                        <a:t> Difference </a:t>
                      </a:r>
                    </a:p>
                  </a:txBody>
                  <a:tcPr marL="0" marR="0" marT="0" marB="0" anchor="ctr"/>
                </a:tc>
                <a:tc>
                  <a:txBody>
                    <a:bodyPr/>
                    <a:lstStyle/>
                    <a:p>
                      <a:pPr algn="ctr" fontAlgn="ctr"/>
                      <a:r>
                        <a:rPr lang="en-US" sz="1600" b="1" i="0" u="none" strike="noStrike">
                          <a:solidFill>
                            <a:schemeClr val="bg1"/>
                          </a:solidFill>
                          <a:effectLst/>
                          <a:latin typeface="Calibri"/>
                        </a:rPr>
                        <a:t>% Change</a:t>
                      </a:r>
                    </a:p>
                  </a:txBody>
                  <a:tcPr marL="0" marR="0" marT="0" marB="0" anchor="ctr"/>
                </a:tc>
                <a:extLst>
                  <a:ext uri="{0D108BD9-81ED-4DB2-BD59-A6C34878D82A}">
                    <a16:rowId xmlns:a16="http://schemas.microsoft.com/office/drawing/2014/main" val="2266808277"/>
                  </a:ext>
                </a:extLst>
              </a:tr>
              <a:tr h="258375">
                <a:tc>
                  <a:txBody>
                    <a:bodyPr/>
                    <a:lstStyle/>
                    <a:p>
                      <a:pPr algn="l" fontAlgn="b"/>
                      <a:endParaRPr lang="en-US" sz="1600" b="0" i="0" u="none" strike="noStrike">
                        <a:solidFill>
                          <a:srgbClr val="000000"/>
                        </a:solidFill>
                        <a:effectLst/>
                        <a:latin typeface="Calibri"/>
                      </a:endParaRPr>
                    </a:p>
                  </a:txBody>
                  <a:tcPr marL="0" marR="0" marT="0" marB="0" anchor="b"/>
                </a:tc>
                <a:tc>
                  <a:txBody>
                    <a:bodyPr/>
                    <a:lstStyle/>
                    <a:p>
                      <a:pPr algn="l" fontAlgn="b"/>
                      <a:endParaRPr lang="en-US" sz="1600" b="0" i="0" u="none" strike="noStrike">
                        <a:solidFill>
                          <a:srgbClr val="000000"/>
                        </a:solidFill>
                        <a:effectLst/>
                        <a:latin typeface="Calibri"/>
                      </a:endParaRPr>
                    </a:p>
                  </a:txBody>
                  <a:tcPr marL="0" marR="0" marT="0" marB="0" anchor="b"/>
                </a:tc>
                <a:tc>
                  <a:txBody>
                    <a:bodyPr/>
                    <a:lstStyle/>
                    <a:p>
                      <a:pPr algn="l" fontAlgn="b"/>
                      <a:endParaRPr lang="en-US" sz="1600" b="0" i="0" u="none" strike="noStrike">
                        <a:solidFill>
                          <a:srgbClr val="000000"/>
                        </a:solidFill>
                        <a:effectLst/>
                        <a:latin typeface="Calibri"/>
                      </a:endParaRPr>
                    </a:p>
                  </a:txBody>
                  <a:tcPr marL="0" marR="0" marT="0" marB="0" anchor="b"/>
                </a:tc>
                <a:tc>
                  <a:txBody>
                    <a:bodyPr/>
                    <a:lstStyle/>
                    <a:p>
                      <a:pPr algn="l" fontAlgn="b"/>
                      <a:endParaRPr lang="en-US" sz="1600" b="0" i="0" u="none" strike="noStrike">
                        <a:solidFill>
                          <a:srgbClr val="000000"/>
                        </a:solidFill>
                        <a:effectLst/>
                        <a:latin typeface="Calibri"/>
                      </a:endParaRPr>
                    </a:p>
                  </a:txBody>
                  <a:tcPr marL="0" marR="0" marT="0" marB="0" anchor="b"/>
                </a:tc>
                <a:tc>
                  <a:txBody>
                    <a:bodyPr/>
                    <a:lstStyle/>
                    <a:p>
                      <a:pPr algn="l" fontAlgn="b"/>
                      <a:endParaRPr lang="en-US" sz="16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3557087631"/>
                  </a:ext>
                </a:extLst>
              </a:tr>
              <a:tr h="485241">
                <a:tc>
                  <a:txBody>
                    <a:bodyPr/>
                    <a:lstStyle/>
                    <a:p>
                      <a:pPr algn="l" fontAlgn="b"/>
                      <a:r>
                        <a:rPr lang="en-US" sz="1600" b="1" i="0" u="none" strike="noStrike">
                          <a:solidFill>
                            <a:srgbClr val="000000"/>
                          </a:solidFill>
                          <a:effectLst/>
                          <a:latin typeface="Calibri"/>
                        </a:rPr>
                        <a:t>Operating Budget</a:t>
                      </a:r>
                    </a:p>
                  </a:txBody>
                  <a:tcPr marL="0" marR="0" marT="0" marB="0" anchor="b"/>
                </a:tc>
                <a:tc>
                  <a:txBody>
                    <a:bodyPr/>
                    <a:lstStyle/>
                    <a:p>
                      <a:pPr algn="r" fontAlgn="b"/>
                      <a:r>
                        <a:rPr lang="en-US" sz="1600" b="1" i="0" u="none" strike="noStrike">
                          <a:solidFill>
                            <a:srgbClr val="000000"/>
                          </a:solidFill>
                          <a:effectLst/>
                          <a:latin typeface="Calibri"/>
                        </a:rPr>
                        <a:t>     22,092,652 </a:t>
                      </a:r>
                    </a:p>
                  </a:txBody>
                  <a:tcPr marL="0" marR="0" marT="0" marB="0" anchor="b"/>
                </a:tc>
                <a:tc>
                  <a:txBody>
                    <a:bodyPr/>
                    <a:lstStyle/>
                    <a:p>
                      <a:pPr algn="r" fontAlgn="b"/>
                      <a:r>
                        <a:rPr lang="en-US" sz="1600" b="1" i="0" u="none" strike="noStrike">
                          <a:solidFill>
                            <a:srgbClr val="000000"/>
                          </a:solidFill>
                          <a:effectLst/>
                          <a:latin typeface="Calibri"/>
                        </a:rPr>
                        <a:t>    23,458,597 </a:t>
                      </a:r>
                    </a:p>
                  </a:txBody>
                  <a:tcPr marL="0" marR="0" marT="0" marB="0" anchor="b"/>
                </a:tc>
                <a:tc>
                  <a:txBody>
                    <a:bodyPr/>
                    <a:lstStyle/>
                    <a:p>
                      <a:pPr algn="r" fontAlgn="b"/>
                      <a:r>
                        <a:rPr lang="en-US" sz="1600" b="1" i="0" u="none" strike="noStrike">
                          <a:solidFill>
                            <a:srgbClr val="000000"/>
                          </a:solidFill>
                          <a:effectLst/>
                          <a:latin typeface="Calibri"/>
                        </a:rPr>
                        <a:t>      1,365,945 </a:t>
                      </a:r>
                    </a:p>
                  </a:txBody>
                  <a:tcPr marL="0" marR="0" marT="0" marB="0" anchor="b"/>
                </a:tc>
                <a:tc>
                  <a:txBody>
                    <a:bodyPr/>
                    <a:lstStyle/>
                    <a:p>
                      <a:pPr algn="r" fontAlgn="b"/>
                      <a:r>
                        <a:rPr lang="en-US" sz="1600" b="1" i="0" u="none" strike="noStrike">
                          <a:solidFill>
                            <a:srgbClr val="000000"/>
                          </a:solidFill>
                          <a:effectLst/>
                          <a:latin typeface="Calibri"/>
                        </a:rPr>
                        <a:t>6.18%</a:t>
                      </a:r>
                    </a:p>
                  </a:txBody>
                  <a:tcPr marL="0" marR="0" marT="0" marB="0" anchor="b"/>
                </a:tc>
                <a:extLst>
                  <a:ext uri="{0D108BD9-81ED-4DB2-BD59-A6C34878D82A}">
                    <a16:rowId xmlns:a16="http://schemas.microsoft.com/office/drawing/2014/main" val="2714428812"/>
                  </a:ext>
                </a:extLst>
              </a:tr>
              <a:tr h="485241">
                <a:tc>
                  <a:txBody>
                    <a:bodyPr/>
                    <a:lstStyle/>
                    <a:p>
                      <a:pPr algn="l" fontAlgn="b"/>
                      <a:r>
                        <a:rPr lang="en-US" sz="1600" b="1" i="0" u="none" strike="noStrike">
                          <a:solidFill>
                            <a:srgbClr val="000000"/>
                          </a:solidFill>
                          <a:effectLst/>
                          <a:latin typeface="Calibri"/>
                        </a:rPr>
                        <a:t>Capital Equipment/Leases/Athletic Fields (2)</a:t>
                      </a:r>
                    </a:p>
                  </a:txBody>
                  <a:tcPr marL="0" marR="0" marT="0" marB="0" anchor="b"/>
                </a:tc>
                <a:tc>
                  <a:txBody>
                    <a:bodyPr/>
                    <a:lstStyle/>
                    <a:p>
                      <a:pPr algn="r" fontAlgn="b"/>
                      <a:r>
                        <a:rPr lang="en-US" sz="1600" b="1" i="0" u="sng" strike="noStrike">
                          <a:solidFill>
                            <a:srgbClr val="000000"/>
                          </a:solidFill>
                          <a:effectLst/>
                          <a:latin typeface="Calibri"/>
                        </a:rPr>
                        <a:t>       1,235,608 </a:t>
                      </a:r>
                    </a:p>
                  </a:txBody>
                  <a:tcPr marL="0" marR="0" marT="0" marB="0" anchor="b"/>
                </a:tc>
                <a:tc>
                  <a:txBody>
                    <a:bodyPr/>
                    <a:lstStyle/>
                    <a:p>
                      <a:pPr algn="r" fontAlgn="b"/>
                      <a:r>
                        <a:rPr lang="en-US" sz="1600" b="1" i="0" u="sng" strike="noStrike">
                          <a:solidFill>
                            <a:srgbClr val="000000"/>
                          </a:solidFill>
                          <a:effectLst/>
                          <a:latin typeface="Calibri"/>
                        </a:rPr>
                        <a:t>     1,238,240 </a:t>
                      </a:r>
                    </a:p>
                  </a:txBody>
                  <a:tcPr marL="0" marR="0" marT="0" marB="0" anchor="b"/>
                </a:tc>
                <a:tc>
                  <a:txBody>
                    <a:bodyPr/>
                    <a:lstStyle/>
                    <a:p>
                      <a:pPr algn="r" fontAlgn="b"/>
                      <a:r>
                        <a:rPr lang="en-US" sz="1600" b="1" i="0" u="sng" strike="noStrike">
                          <a:solidFill>
                            <a:srgbClr val="000000"/>
                          </a:solidFill>
                          <a:effectLst/>
                          <a:latin typeface="Calibri"/>
                        </a:rPr>
                        <a:t>              2,632 </a:t>
                      </a:r>
                    </a:p>
                  </a:txBody>
                  <a:tcPr marL="0" marR="0" marT="0" marB="0" anchor="b"/>
                </a:tc>
                <a:tc>
                  <a:txBody>
                    <a:bodyPr/>
                    <a:lstStyle/>
                    <a:p>
                      <a:pPr algn="r" fontAlgn="b"/>
                      <a:r>
                        <a:rPr lang="en-US" sz="1600" b="1" i="0" u="sng" strike="noStrike">
                          <a:solidFill>
                            <a:srgbClr val="000000"/>
                          </a:solidFill>
                          <a:effectLst/>
                          <a:latin typeface="Calibri"/>
                        </a:rPr>
                        <a:t>0.21%</a:t>
                      </a:r>
                    </a:p>
                  </a:txBody>
                  <a:tcPr marL="0" marR="0" marT="0" marB="0" anchor="b"/>
                </a:tc>
                <a:extLst>
                  <a:ext uri="{0D108BD9-81ED-4DB2-BD59-A6C34878D82A}">
                    <a16:rowId xmlns:a16="http://schemas.microsoft.com/office/drawing/2014/main" val="1290536056"/>
                  </a:ext>
                </a:extLst>
              </a:tr>
              <a:tr h="296186">
                <a:tc>
                  <a:txBody>
                    <a:bodyPr/>
                    <a:lstStyle/>
                    <a:p>
                      <a:pPr algn="r" fontAlgn="b"/>
                      <a:r>
                        <a:rPr lang="en-US" sz="1600" b="1" i="0" u="none" strike="noStrike">
                          <a:solidFill>
                            <a:srgbClr val="000000"/>
                          </a:solidFill>
                          <a:effectLst/>
                          <a:latin typeface="Calibri"/>
                        </a:rPr>
                        <a:t>Subtotal </a:t>
                      </a:r>
                    </a:p>
                  </a:txBody>
                  <a:tcPr marL="0" marR="0" marT="0" marB="0" anchor="b"/>
                </a:tc>
                <a:tc>
                  <a:txBody>
                    <a:bodyPr/>
                    <a:lstStyle/>
                    <a:p>
                      <a:pPr algn="r" fontAlgn="b"/>
                      <a:r>
                        <a:rPr lang="en-US" sz="1600" b="1" i="0" u="none" strike="noStrike">
                          <a:solidFill>
                            <a:srgbClr val="000000"/>
                          </a:solidFill>
                          <a:effectLst/>
                          <a:latin typeface="Calibri"/>
                        </a:rPr>
                        <a:t>    23,328,260 </a:t>
                      </a:r>
                    </a:p>
                  </a:txBody>
                  <a:tcPr marL="0" marR="0" marT="0" marB="0" anchor="b"/>
                </a:tc>
                <a:tc>
                  <a:txBody>
                    <a:bodyPr/>
                    <a:lstStyle/>
                    <a:p>
                      <a:pPr algn="r" fontAlgn="b"/>
                      <a:r>
                        <a:rPr lang="en-US" sz="1600" b="1" i="0" u="none" strike="noStrike">
                          <a:solidFill>
                            <a:srgbClr val="000000"/>
                          </a:solidFill>
                          <a:effectLst/>
                          <a:latin typeface="Calibri"/>
                        </a:rPr>
                        <a:t>    24,696,838 </a:t>
                      </a:r>
                    </a:p>
                  </a:txBody>
                  <a:tcPr marL="0" marR="0" marT="0" marB="0" anchor="b"/>
                </a:tc>
                <a:tc>
                  <a:txBody>
                    <a:bodyPr/>
                    <a:lstStyle/>
                    <a:p>
                      <a:pPr algn="r" fontAlgn="b"/>
                      <a:r>
                        <a:rPr lang="en-US" sz="1600" b="1" i="0" u="none" strike="noStrike">
                          <a:solidFill>
                            <a:srgbClr val="000000"/>
                          </a:solidFill>
                          <a:effectLst/>
                          <a:latin typeface="Calibri"/>
                        </a:rPr>
                        <a:t>      1,368,578 </a:t>
                      </a:r>
                    </a:p>
                  </a:txBody>
                  <a:tcPr marL="0" marR="0" marT="0" marB="0" anchor="b"/>
                </a:tc>
                <a:tc>
                  <a:txBody>
                    <a:bodyPr/>
                    <a:lstStyle/>
                    <a:p>
                      <a:pPr algn="r" fontAlgn="b"/>
                      <a:r>
                        <a:rPr lang="en-US" sz="1600" b="1" i="0" u="none" strike="noStrike">
                          <a:solidFill>
                            <a:srgbClr val="000000"/>
                          </a:solidFill>
                          <a:effectLst/>
                          <a:latin typeface="Calibri"/>
                        </a:rPr>
                        <a:t>5.87%</a:t>
                      </a:r>
                    </a:p>
                  </a:txBody>
                  <a:tcPr marL="0" marR="0" marT="0" marB="0" anchor="b"/>
                </a:tc>
                <a:extLst>
                  <a:ext uri="{0D108BD9-81ED-4DB2-BD59-A6C34878D82A}">
                    <a16:rowId xmlns:a16="http://schemas.microsoft.com/office/drawing/2014/main" val="820347443"/>
                  </a:ext>
                </a:extLst>
              </a:tr>
              <a:tr h="258375">
                <a:tc>
                  <a:txBody>
                    <a:bodyPr/>
                    <a:lstStyle/>
                    <a:p>
                      <a:pPr algn="l" fontAlgn="b"/>
                      <a:endParaRPr lang="en-US" sz="1600" b="1" i="0" u="none" strike="noStrike">
                        <a:solidFill>
                          <a:srgbClr val="000000"/>
                        </a:solidFill>
                        <a:effectLst/>
                        <a:latin typeface="Calibri"/>
                      </a:endParaRPr>
                    </a:p>
                  </a:txBody>
                  <a:tcPr marL="0" marR="0" marT="0" marB="0" anchor="b"/>
                </a:tc>
                <a:tc>
                  <a:txBody>
                    <a:bodyPr/>
                    <a:lstStyle/>
                    <a:p>
                      <a:pPr algn="r" fontAlgn="b"/>
                      <a:endParaRPr lang="en-US" sz="1600" b="1" i="0" u="none" strike="noStrike">
                        <a:solidFill>
                          <a:srgbClr val="000000"/>
                        </a:solidFill>
                        <a:effectLst/>
                        <a:latin typeface="Calibri"/>
                      </a:endParaRPr>
                    </a:p>
                  </a:txBody>
                  <a:tcPr marL="0" marR="0" marT="0" marB="0" anchor="b"/>
                </a:tc>
                <a:tc>
                  <a:txBody>
                    <a:bodyPr/>
                    <a:lstStyle/>
                    <a:p>
                      <a:pPr algn="r" fontAlgn="b"/>
                      <a:endParaRPr lang="en-US" sz="1600" b="1" i="0" u="none" strike="noStrike">
                        <a:solidFill>
                          <a:srgbClr val="000000"/>
                        </a:solidFill>
                        <a:effectLst/>
                        <a:latin typeface="Calibri"/>
                      </a:endParaRPr>
                    </a:p>
                  </a:txBody>
                  <a:tcPr marL="0" marR="0" marT="0" marB="0" anchor="b"/>
                </a:tc>
                <a:tc>
                  <a:txBody>
                    <a:bodyPr/>
                    <a:lstStyle/>
                    <a:p>
                      <a:pPr algn="r" fontAlgn="b"/>
                      <a:endParaRPr lang="en-US" sz="1600" b="1" i="0" u="none" strike="noStrike">
                        <a:solidFill>
                          <a:srgbClr val="000000"/>
                        </a:solidFill>
                        <a:effectLst/>
                        <a:latin typeface="Calibri"/>
                      </a:endParaRPr>
                    </a:p>
                  </a:txBody>
                  <a:tcPr marL="0" marR="0" marT="0" marB="0" anchor="b"/>
                </a:tc>
                <a:tc>
                  <a:txBody>
                    <a:bodyPr/>
                    <a:lstStyle/>
                    <a:p>
                      <a:pPr algn="r" fontAlgn="b"/>
                      <a:endParaRPr lang="en-US" sz="1600" b="1" i="0" u="none" strike="noStrike">
                        <a:solidFill>
                          <a:srgbClr val="000000"/>
                        </a:solidFill>
                        <a:effectLst/>
                        <a:latin typeface="Calibri"/>
                      </a:endParaRPr>
                    </a:p>
                  </a:txBody>
                  <a:tcPr marL="0" marR="0" marT="0" marB="0" anchor="b"/>
                </a:tc>
                <a:extLst>
                  <a:ext uri="{0D108BD9-81ED-4DB2-BD59-A6C34878D82A}">
                    <a16:rowId xmlns:a16="http://schemas.microsoft.com/office/drawing/2014/main" val="963547908"/>
                  </a:ext>
                </a:extLst>
              </a:tr>
              <a:tr h="485241">
                <a:tc>
                  <a:txBody>
                    <a:bodyPr/>
                    <a:lstStyle/>
                    <a:p>
                      <a:pPr algn="l" fontAlgn="b"/>
                      <a:r>
                        <a:rPr lang="en-US" sz="1600" b="1" i="0" u="none" strike="noStrike">
                          <a:solidFill>
                            <a:srgbClr val="000000"/>
                          </a:solidFill>
                          <a:effectLst/>
                          <a:latin typeface="Calibri"/>
                        </a:rPr>
                        <a:t>Building Project - Debt Service  (1)</a:t>
                      </a:r>
                    </a:p>
                  </a:txBody>
                  <a:tcPr marL="0" marR="0" marT="0" marB="0" anchor="b"/>
                </a:tc>
                <a:tc>
                  <a:txBody>
                    <a:bodyPr/>
                    <a:lstStyle/>
                    <a:p>
                      <a:pPr algn="r" fontAlgn="b"/>
                      <a:r>
                        <a:rPr lang="en-US" sz="1600" b="1" i="0" u="sng" strike="noStrike">
                          <a:solidFill>
                            <a:srgbClr val="000000"/>
                          </a:solidFill>
                          <a:effectLst/>
                          <a:latin typeface="Calibri"/>
                        </a:rPr>
                        <a:t>      5,682,363 </a:t>
                      </a:r>
                    </a:p>
                  </a:txBody>
                  <a:tcPr marL="0" marR="0" marT="0" marB="0" anchor="b"/>
                </a:tc>
                <a:tc>
                  <a:txBody>
                    <a:bodyPr/>
                    <a:lstStyle/>
                    <a:p>
                      <a:pPr algn="r" fontAlgn="b"/>
                      <a:r>
                        <a:rPr lang="en-US" sz="1600" b="1" i="0" u="sng" strike="noStrike">
                          <a:solidFill>
                            <a:srgbClr val="000000"/>
                          </a:solidFill>
                          <a:effectLst/>
                          <a:latin typeface="Calibri"/>
                        </a:rPr>
                        <a:t>      5,619,488 </a:t>
                      </a:r>
                    </a:p>
                  </a:txBody>
                  <a:tcPr marL="0" marR="0" marT="0" marB="0" anchor="b"/>
                </a:tc>
                <a:tc>
                  <a:txBody>
                    <a:bodyPr/>
                    <a:lstStyle/>
                    <a:p>
                      <a:pPr algn="r" fontAlgn="b"/>
                      <a:r>
                        <a:rPr lang="en-US" sz="1600" b="1" i="0" u="sng" strike="noStrike">
                          <a:solidFill>
                            <a:srgbClr val="FF0000"/>
                          </a:solidFill>
                          <a:effectLst/>
                          <a:latin typeface="Calibri"/>
                        </a:rPr>
                        <a:t>          -62,875</a:t>
                      </a:r>
                    </a:p>
                  </a:txBody>
                  <a:tcPr marL="0" marR="0" marT="0" marB="0" anchor="b"/>
                </a:tc>
                <a:tc>
                  <a:txBody>
                    <a:bodyPr/>
                    <a:lstStyle/>
                    <a:p>
                      <a:pPr algn="r" fontAlgn="b"/>
                      <a:r>
                        <a:rPr lang="en-US" sz="1600" b="1" i="0" u="sng" strike="noStrike">
                          <a:solidFill>
                            <a:srgbClr val="FF0000"/>
                          </a:solidFill>
                          <a:effectLst/>
                          <a:latin typeface="Calibri"/>
                        </a:rPr>
                        <a:t>-1.11%</a:t>
                      </a:r>
                    </a:p>
                  </a:txBody>
                  <a:tcPr marL="0" marR="0" marT="0" marB="0" anchor="b"/>
                </a:tc>
                <a:extLst>
                  <a:ext uri="{0D108BD9-81ED-4DB2-BD59-A6C34878D82A}">
                    <a16:rowId xmlns:a16="http://schemas.microsoft.com/office/drawing/2014/main" val="89078282"/>
                  </a:ext>
                </a:extLst>
              </a:tr>
              <a:tr h="485241">
                <a:tc>
                  <a:txBody>
                    <a:bodyPr/>
                    <a:lstStyle/>
                    <a:p>
                      <a:pPr algn="l" fontAlgn="b"/>
                      <a:r>
                        <a:rPr lang="en-US" sz="1600" b="1" i="0" u="none" strike="noStrike">
                          <a:solidFill>
                            <a:srgbClr val="000000"/>
                          </a:solidFill>
                          <a:effectLst/>
                          <a:latin typeface="Calibri"/>
                        </a:rPr>
                        <a:t>Total Operating &amp; Capital Budget</a:t>
                      </a:r>
                    </a:p>
                  </a:txBody>
                  <a:tcPr marL="0" marR="0" marT="0" marB="0" anchor="b"/>
                </a:tc>
                <a:tc>
                  <a:txBody>
                    <a:bodyPr/>
                    <a:lstStyle/>
                    <a:p>
                      <a:pPr algn="r" fontAlgn="b"/>
                      <a:r>
                        <a:rPr lang="en-US" sz="1600" b="1" i="0" u="none" strike="noStrike">
                          <a:solidFill>
                            <a:srgbClr val="000000"/>
                          </a:solidFill>
                          <a:effectLst/>
                          <a:latin typeface="Calibri"/>
                        </a:rPr>
                        <a:t>    29,010,622 </a:t>
                      </a:r>
                    </a:p>
                  </a:txBody>
                  <a:tcPr marL="0" marR="0" marT="0" marB="0" anchor="b"/>
                </a:tc>
                <a:tc>
                  <a:txBody>
                    <a:bodyPr/>
                    <a:lstStyle/>
                    <a:p>
                      <a:pPr algn="r" fontAlgn="b"/>
                      <a:r>
                        <a:rPr lang="en-US" sz="1600" b="1" i="0" u="none" strike="noStrike">
                          <a:solidFill>
                            <a:srgbClr val="000000"/>
                          </a:solidFill>
                          <a:effectLst/>
                          <a:latin typeface="Calibri"/>
                        </a:rPr>
                        <a:t>    30,316,325 </a:t>
                      </a:r>
                    </a:p>
                  </a:txBody>
                  <a:tcPr marL="0" marR="0" marT="0" marB="0" anchor="b"/>
                </a:tc>
                <a:tc>
                  <a:txBody>
                    <a:bodyPr/>
                    <a:lstStyle/>
                    <a:p>
                      <a:pPr algn="r" fontAlgn="b"/>
                      <a:r>
                        <a:rPr lang="en-US" sz="1600" b="1" i="0" u="none" strike="noStrike">
                          <a:solidFill>
                            <a:srgbClr val="000000"/>
                          </a:solidFill>
                          <a:effectLst/>
                          <a:latin typeface="Calibri"/>
                        </a:rPr>
                        <a:t>      1,305,703 </a:t>
                      </a:r>
                    </a:p>
                  </a:txBody>
                  <a:tcPr marL="0" marR="0" marT="0" marB="0" anchor="b"/>
                </a:tc>
                <a:tc>
                  <a:txBody>
                    <a:bodyPr/>
                    <a:lstStyle/>
                    <a:p>
                      <a:pPr algn="r" fontAlgn="b"/>
                      <a:r>
                        <a:rPr lang="en-US" sz="1600" b="1" i="0" u="none" strike="noStrike">
                          <a:solidFill>
                            <a:srgbClr val="000000"/>
                          </a:solidFill>
                          <a:effectLst/>
                          <a:latin typeface="Calibri"/>
                        </a:rPr>
                        <a:t>4.50%</a:t>
                      </a:r>
                    </a:p>
                  </a:txBody>
                  <a:tcPr marL="0" marR="0" marT="0" marB="0" anchor="b"/>
                </a:tc>
                <a:extLst>
                  <a:ext uri="{0D108BD9-81ED-4DB2-BD59-A6C34878D82A}">
                    <a16:rowId xmlns:a16="http://schemas.microsoft.com/office/drawing/2014/main" val="3814423671"/>
                  </a:ext>
                </a:extLst>
              </a:tr>
            </a:tbl>
          </a:graphicData>
        </a:graphic>
      </p:graphicFrame>
      <p:sp>
        <p:nvSpPr>
          <p:cNvPr id="8" name="object 3">
            <a:extLst>
              <a:ext uri="{FF2B5EF4-FFF2-40B4-BE49-F238E27FC236}">
                <a16:creationId xmlns:a16="http://schemas.microsoft.com/office/drawing/2014/main" id="{C4CD5BF3-FEE6-AC04-752D-13A691C376E4}"/>
              </a:ext>
            </a:extLst>
          </p:cNvPr>
          <p:cNvSpPr txBox="1"/>
          <p:nvPr/>
        </p:nvSpPr>
        <p:spPr>
          <a:xfrm>
            <a:off x="50018" y="5067945"/>
            <a:ext cx="11659623" cy="1258292"/>
          </a:xfrm>
          <a:prstGeom prst="rect">
            <a:avLst/>
          </a:prstGeom>
        </p:spPr>
        <p:txBody>
          <a:bodyPr vert="horz" wrap="square" lIns="0" tIns="36194" rIns="0" bIns="0" rtlCol="0" anchor="t">
            <a:spAutoFit/>
          </a:bodyPr>
          <a:lstStyle/>
          <a:p>
            <a:pPr lvl="1">
              <a:tabLst>
                <a:tab pos="354965" algn="l"/>
                <a:tab pos="355600" algn="l"/>
              </a:tabLst>
            </a:pPr>
            <a:r>
              <a:rPr lang="en-US" sz="1600" b="1" spc="-5">
                <a:latin typeface="+mj-lt"/>
                <a:cs typeface="Calibri"/>
              </a:rPr>
              <a:t>(1) A debt exclusion override was voted on this debt in the following towns: Acton,  Arlington, Bolton, Concord, Dover, Lancaster, and Stow.</a:t>
            </a:r>
            <a:endParaRPr lang="en-US" sz="1600" spc="-5">
              <a:ea typeface="+mn-lt"/>
              <a:cs typeface="+mn-lt"/>
            </a:endParaRPr>
          </a:p>
          <a:p>
            <a:pPr marL="469265" marR="5080" lvl="1">
              <a:tabLst>
                <a:tab pos="354965" algn="l"/>
                <a:tab pos="355600" algn="l"/>
              </a:tabLst>
            </a:pPr>
            <a:endParaRPr lang="en-US" sz="1600" b="1" spc="-5">
              <a:latin typeface="+mj-lt"/>
              <a:cs typeface="Arial"/>
            </a:endParaRPr>
          </a:p>
          <a:p>
            <a:pPr marL="469265" marR="5080" lvl="1">
              <a:tabLst>
                <a:tab pos="354965" algn="l"/>
                <a:tab pos="355600" algn="l"/>
              </a:tabLst>
            </a:pPr>
            <a:r>
              <a:rPr lang="en-US" sz="1600" b="1" spc="-5">
                <a:latin typeface="+mj-lt"/>
                <a:cs typeface="Arial"/>
              </a:rPr>
              <a:t>(2) </a:t>
            </a:r>
            <a:r>
              <a:rPr sz="1600" b="1" spc="-5">
                <a:latin typeface="+mj-lt"/>
                <a:cs typeface="Arial"/>
              </a:rPr>
              <a:t>Annual</a:t>
            </a:r>
            <a:r>
              <a:rPr sz="1600" b="1" spc="-35">
                <a:latin typeface="+mj-lt"/>
                <a:cs typeface="Arial"/>
              </a:rPr>
              <a:t> </a:t>
            </a:r>
            <a:r>
              <a:rPr sz="1600" b="1">
                <a:latin typeface="+mj-lt"/>
                <a:cs typeface="Arial"/>
              </a:rPr>
              <a:t>ESCO</a:t>
            </a:r>
            <a:r>
              <a:rPr sz="1600" b="1" spc="5">
                <a:latin typeface="+mj-lt"/>
                <a:cs typeface="Arial"/>
              </a:rPr>
              <a:t> </a:t>
            </a:r>
            <a:r>
              <a:rPr sz="1600" b="1" spc="-5">
                <a:latin typeface="+mj-lt"/>
                <a:cs typeface="Arial"/>
              </a:rPr>
              <a:t>Lease</a:t>
            </a:r>
            <a:r>
              <a:rPr sz="1600" b="1" spc="-20">
                <a:latin typeface="+mj-lt"/>
                <a:cs typeface="Arial"/>
              </a:rPr>
              <a:t> </a:t>
            </a:r>
            <a:r>
              <a:rPr sz="1600" b="1">
                <a:latin typeface="+mj-lt"/>
                <a:cs typeface="Arial"/>
              </a:rPr>
              <a:t>assessments</a:t>
            </a:r>
            <a:r>
              <a:rPr sz="1600" b="1" spc="-25">
                <a:latin typeface="+mj-lt"/>
                <a:cs typeface="Arial"/>
              </a:rPr>
              <a:t> </a:t>
            </a:r>
            <a:r>
              <a:rPr sz="1600" b="1">
                <a:latin typeface="+mj-lt"/>
                <a:cs typeface="Arial"/>
              </a:rPr>
              <a:t>include</a:t>
            </a:r>
            <a:r>
              <a:rPr sz="1600" b="1" spc="-45">
                <a:latin typeface="+mj-lt"/>
                <a:cs typeface="Arial"/>
              </a:rPr>
              <a:t> </a:t>
            </a:r>
            <a:r>
              <a:rPr sz="1600" b="1" spc="-5">
                <a:latin typeface="+mj-lt"/>
                <a:cs typeface="Arial"/>
              </a:rPr>
              <a:t>the</a:t>
            </a:r>
            <a:r>
              <a:rPr sz="1600" b="1" spc="20">
                <a:latin typeface="+mj-lt"/>
                <a:cs typeface="Arial"/>
              </a:rPr>
              <a:t> </a:t>
            </a:r>
            <a:r>
              <a:rPr sz="1600" b="1" spc="-5">
                <a:latin typeface="+mj-lt"/>
                <a:cs typeface="Arial"/>
              </a:rPr>
              <a:t>proportionate</a:t>
            </a:r>
            <a:r>
              <a:rPr sz="1600" b="1" spc="10">
                <a:latin typeface="+mj-lt"/>
                <a:cs typeface="Arial"/>
              </a:rPr>
              <a:t> </a:t>
            </a:r>
            <a:r>
              <a:rPr sz="1600" b="1" spc="-5">
                <a:latin typeface="+mj-lt"/>
                <a:cs typeface="Arial"/>
              </a:rPr>
              <a:t>share</a:t>
            </a:r>
            <a:r>
              <a:rPr sz="1600" b="1" spc="-25">
                <a:latin typeface="+mj-lt"/>
                <a:cs typeface="Arial"/>
              </a:rPr>
              <a:t> </a:t>
            </a:r>
            <a:r>
              <a:rPr sz="1600" b="1" spc="-5">
                <a:latin typeface="+mj-lt"/>
                <a:cs typeface="Arial"/>
              </a:rPr>
              <a:t>due from</a:t>
            </a:r>
            <a:r>
              <a:rPr sz="1600" b="1" spc="-15">
                <a:latin typeface="+mj-lt"/>
                <a:cs typeface="Arial"/>
              </a:rPr>
              <a:t> </a:t>
            </a:r>
            <a:r>
              <a:rPr sz="1600" b="1" spc="-5">
                <a:latin typeface="+mj-lt"/>
                <a:cs typeface="Arial"/>
              </a:rPr>
              <a:t>the</a:t>
            </a:r>
            <a:r>
              <a:rPr sz="1600" b="1">
                <a:latin typeface="+mj-lt"/>
                <a:cs typeface="Arial"/>
              </a:rPr>
              <a:t> </a:t>
            </a:r>
            <a:r>
              <a:rPr sz="1600" b="1" spc="-5">
                <a:latin typeface="+mj-lt"/>
                <a:cs typeface="Arial"/>
              </a:rPr>
              <a:t>6 </a:t>
            </a:r>
            <a:r>
              <a:rPr sz="1600" b="1" spc="-10">
                <a:latin typeface="+mj-lt"/>
                <a:cs typeface="Arial"/>
              </a:rPr>
              <a:t>towns</a:t>
            </a:r>
            <a:r>
              <a:rPr sz="1600" b="1" spc="40">
                <a:latin typeface="+mj-lt"/>
                <a:cs typeface="Arial"/>
              </a:rPr>
              <a:t> </a:t>
            </a:r>
            <a:r>
              <a:rPr sz="1600" b="1" spc="-5">
                <a:latin typeface="+mj-lt"/>
                <a:cs typeface="Arial"/>
              </a:rPr>
              <a:t>that</a:t>
            </a:r>
            <a:r>
              <a:rPr lang="en-US" sz="1600" b="1" spc="-5">
                <a:latin typeface="+mj-lt"/>
                <a:cs typeface="Arial"/>
              </a:rPr>
              <a:t> </a:t>
            </a:r>
            <a:r>
              <a:rPr sz="1600" b="1" spc="-375">
                <a:latin typeface="+mj-lt"/>
                <a:cs typeface="Arial"/>
              </a:rPr>
              <a:t> </a:t>
            </a:r>
            <a:r>
              <a:rPr sz="1600" b="1" spc="-10">
                <a:latin typeface="+mj-lt"/>
                <a:cs typeface="Arial"/>
              </a:rPr>
              <a:t>withdrew</a:t>
            </a:r>
            <a:r>
              <a:rPr sz="1600" b="1" spc="25">
                <a:latin typeface="+mj-lt"/>
                <a:cs typeface="Arial"/>
              </a:rPr>
              <a:t> </a:t>
            </a:r>
            <a:r>
              <a:rPr sz="1600" b="1" spc="-5">
                <a:latin typeface="+mj-lt"/>
                <a:cs typeface="Arial"/>
              </a:rPr>
              <a:t>from</a:t>
            </a:r>
            <a:r>
              <a:rPr sz="1600" b="1" spc="-10">
                <a:latin typeface="+mj-lt"/>
                <a:cs typeface="Arial"/>
              </a:rPr>
              <a:t> </a:t>
            </a:r>
            <a:r>
              <a:rPr sz="1600" b="1" spc="-5">
                <a:latin typeface="+mj-lt"/>
                <a:cs typeface="Arial"/>
              </a:rPr>
              <a:t>the</a:t>
            </a:r>
            <a:r>
              <a:rPr sz="1600" b="1">
                <a:latin typeface="+mj-lt"/>
                <a:cs typeface="Arial"/>
              </a:rPr>
              <a:t> </a:t>
            </a:r>
            <a:r>
              <a:rPr sz="1600" b="1" spc="-5">
                <a:latin typeface="+mj-lt"/>
                <a:cs typeface="Arial"/>
              </a:rPr>
              <a:t>district</a:t>
            </a:r>
            <a:r>
              <a:rPr sz="1600" b="1" spc="-10">
                <a:latin typeface="+mj-lt"/>
                <a:cs typeface="Arial"/>
              </a:rPr>
              <a:t> </a:t>
            </a:r>
            <a:r>
              <a:rPr sz="1600" b="1" spc="-5">
                <a:latin typeface="+mj-lt"/>
                <a:cs typeface="Arial"/>
              </a:rPr>
              <a:t>effective</a:t>
            </a:r>
            <a:r>
              <a:rPr sz="1600" b="1" spc="-40">
                <a:latin typeface="+mj-lt"/>
                <a:cs typeface="Arial"/>
              </a:rPr>
              <a:t> </a:t>
            </a:r>
            <a:r>
              <a:rPr sz="1600" b="1">
                <a:latin typeface="+mj-lt"/>
                <a:cs typeface="Arial"/>
              </a:rPr>
              <a:t>July</a:t>
            </a:r>
            <a:r>
              <a:rPr sz="1600" b="1" spc="-5">
                <a:latin typeface="+mj-lt"/>
                <a:cs typeface="Arial"/>
              </a:rPr>
              <a:t> </a:t>
            </a:r>
            <a:r>
              <a:rPr sz="1600" b="1">
                <a:latin typeface="+mj-lt"/>
                <a:cs typeface="Arial"/>
              </a:rPr>
              <a:t>1,</a:t>
            </a:r>
            <a:r>
              <a:rPr sz="1600" b="1" spc="10">
                <a:latin typeface="+mj-lt"/>
                <a:cs typeface="Arial"/>
              </a:rPr>
              <a:t> </a:t>
            </a:r>
            <a:r>
              <a:rPr sz="1600" b="1" spc="-5">
                <a:latin typeface="+mj-lt"/>
                <a:cs typeface="Arial"/>
              </a:rPr>
              <a:t>2017,</a:t>
            </a:r>
            <a:r>
              <a:rPr sz="1600" b="1" spc="-30">
                <a:latin typeface="+mj-lt"/>
                <a:cs typeface="Arial"/>
              </a:rPr>
              <a:t> </a:t>
            </a:r>
            <a:r>
              <a:rPr sz="1600" b="1" spc="-5">
                <a:latin typeface="+mj-lt"/>
                <a:cs typeface="Arial"/>
              </a:rPr>
              <a:t>and</a:t>
            </a:r>
            <a:r>
              <a:rPr sz="1600" b="1">
                <a:latin typeface="+mj-lt"/>
                <a:cs typeface="Arial"/>
              </a:rPr>
              <a:t> Belmont</a:t>
            </a:r>
            <a:r>
              <a:rPr sz="1600" b="1" spc="-25">
                <a:latin typeface="+mj-lt"/>
                <a:cs typeface="Arial"/>
              </a:rPr>
              <a:t> </a:t>
            </a:r>
            <a:r>
              <a:rPr sz="1600" b="1" spc="-10">
                <a:latin typeface="+mj-lt"/>
                <a:cs typeface="Arial"/>
              </a:rPr>
              <a:t>withdrawal</a:t>
            </a:r>
            <a:r>
              <a:rPr sz="1600" b="1" spc="85">
                <a:latin typeface="+mj-lt"/>
                <a:cs typeface="Arial"/>
              </a:rPr>
              <a:t> </a:t>
            </a:r>
            <a:r>
              <a:rPr sz="1600" b="1" spc="-5">
                <a:latin typeface="+mj-lt"/>
                <a:cs typeface="Arial"/>
              </a:rPr>
              <a:t>effective</a:t>
            </a:r>
            <a:r>
              <a:rPr sz="1600" b="1" spc="-40">
                <a:latin typeface="+mj-lt"/>
                <a:cs typeface="Arial"/>
              </a:rPr>
              <a:t> </a:t>
            </a:r>
            <a:r>
              <a:rPr sz="1600" b="1">
                <a:latin typeface="+mj-lt"/>
                <a:cs typeface="Arial"/>
              </a:rPr>
              <a:t>July</a:t>
            </a:r>
            <a:r>
              <a:rPr sz="1600" b="1" spc="-5">
                <a:latin typeface="+mj-lt"/>
                <a:cs typeface="Arial"/>
              </a:rPr>
              <a:t> </a:t>
            </a:r>
            <a:r>
              <a:rPr sz="1600" b="1">
                <a:latin typeface="+mj-lt"/>
                <a:cs typeface="Arial"/>
              </a:rPr>
              <a:t>1,</a:t>
            </a:r>
            <a:r>
              <a:rPr sz="1600" b="1" spc="-10">
                <a:latin typeface="+mj-lt"/>
                <a:cs typeface="Arial"/>
              </a:rPr>
              <a:t> </a:t>
            </a:r>
            <a:r>
              <a:rPr sz="1600" b="1" spc="-5">
                <a:latin typeface="+mj-lt"/>
                <a:cs typeface="Arial"/>
              </a:rPr>
              <a:t>2020.</a:t>
            </a:r>
            <a:r>
              <a:rPr lang="en-US" sz="1600" b="1" spc="-5">
                <a:latin typeface="+mj-lt"/>
                <a:cs typeface="Arial"/>
              </a:rPr>
              <a:t> This also includes the payment on a 10 year note for the field lighting.</a:t>
            </a:r>
            <a:endParaRPr lang="en-US">
              <a:cs typeface="Calibri"/>
            </a:endParaRPr>
          </a:p>
          <a:p>
            <a:pPr marL="12065" marR="5080">
              <a:lnSpc>
                <a:spcPts val="1520"/>
              </a:lnSpc>
              <a:spcBef>
                <a:spcPts val="284"/>
              </a:spcBef>
              <a:tabLst>
                <a:tab pos="354965" algn="l"/>
                <a:tab pos="355600" algn="l"/>
              </a:tabLst>
            </a:pPr>
            <a:endParaRPr lang="en-US" sz="1600" b="1" spc="-5">
              <a:latin typeface="+mj-lt"/>
              <a:cs typeface="Arial"/>
            </a:endParaRPr>
          </a:p>
        </p:txBody>
      </p:sp>
    </p:spTree>
    <p:extLst>
      <p:ext uri="{BB962C8B-B14F-4D97-AF65-F5344CB8AC3E}">
        <p14:creationId xmlns:p14="http://schemas.microsoft.com/office/powerpoint/2010/main" val="1263610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a:xfrm>
            <a:off x="838200" y="78699"/>
            <a:ext cx="10515600" cy="1325563"/>
          </a:xfrm>
        </p:spPr>
        <p:txBody>
          <a:bodyPr anchor="ctr">
            <a:normAutofit/>
          </a:bodyPr>
          <a:lstStyle/>
          <a:p>
            <a:pPr algn="ctr"/>
            <a:r>
              <a:rPr lang="en-US" altLang="en-US"/>
              <a:t>FY24 Non-Assessment Revenue</a:t>
            </a:r>
            <a:endParaRPr lang="en-US"/>
          </a:p>
        </p:txBody>
      </p:sp>
      <p:graphicFrame>
        <p:nvGraphicFramePr>
          <p:cNvPr id="9" name="Table 9">
            <a:extLst>
              <a:ext uri="{FF2B5EF4-FFF2-40B4-BE49-F238E27FC236}">
                <a16:creationId xmlns:a16="http://schemas.microsoft.com/office/drawing/2014/main" id="{9E161670-E55F-36F0-FD1C-5EE5BC0E9990}"/>
              </a:ext>
            </a:extLst>
          </p:cNvPr>
          <p:cNvGraphicFramePr>
            <a:graphicFrameLocks noGrp="1"/>
          </p:cNvGraphicFramePr>
          <p:nvPr>
            <p:extLst>
              <p:ext uri="{D42A27DB-BD31-4B8C-83A1-F6EECF244321}">
                <p14:modId xmlns:p14="http://schemas.microsoft.com/office/powerpoint/2010/main" val="589336715"/>
              </p:ext>
            </p:extLst>
          </p:nvPr>
        </p:nvGraphicFramePr>
        <p:xfrm>
          <a:off x="1464580" y="1712305"/>
          <a:ext cx="9420725" cy="4483300"/>
        </p:xfrm>
        <a:graphic>
          <a:graphicData uri="http://schemas.openxmlformats.org/drawingml/2006/table">
            <a:tbl>
              <a:tblPr firstRow="1" bandRow="1">
                <a:tableStyleId>{5C22544A-7EE6-4342-B048-85BDC9FD1C3A}</a:tableStyleId>
              </a:tblPr>
              <a:tblGrid>
                <a:gridCol w="3846986">
                  <a:extLst>
                    <a:ext uri="{9D8B030D-6E8A-4147-A177-3AD203B41FA5}">
                      <a16:colId xmlns:a16="http://schemas.microsoft.com/office/drawing/2014/main" val="500542417"/>
                    </a:ext>
                  </a:extLst>
                </a:gridCol>
                <a:gridCol w="1685466">
                  <a:extLst>
                    <a:ext uri="{9D8B030D-6E8A-4147-A177-3AD203B41FA5}">
                      <a16:colId xmlns:a16="http://schemas.microsoft.com/office/drawing/2014/main" val="1883421649"/>
                    </a:ext>
                  </a:extLst>
                </a:gridCol>
                <a:gridCol w="1389547">
                  <a:extLst>
                    <a:ext uri="{9D8B030D-6E8A-4147-A177-3AD203B41FA5}">
                      <a16:colId xmlns:a16="http://schemas.microsoft.com/office/drawing/2014/main" val="3733741117"/>
                    </a:ext>
                  </a:extLst>
                </a:gridCol>
                <a:gridCol w="1441010">
                  <a:extLst>
                    <a:ext uri="{9D8B030D-6E8A-4147-A177-3AD203B41FA5}">
                      <a16:colId xmlns:a16="http://schemas.microsoft.com/office/drawing/2014/main" val="2481168486"/>
                    </a:ext>
                  </a:extLst>
                </a:gridCol>
                <a:gridCol w="1057716">
                  <a:extLst>
                    <a:ext uri="{9D8B030D-6E8A-4147-A177-3AD203B41FA5}">
                      <a16:colId xmlns:a16="http://schemas.microsoft.com/office/drawing/2014/main" val="485910606"/>
                    </a:ext>
                  </a:extLst>
                </a:gridCol>
              </a:tblGrid>
              <a:tr h="423946">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1600" b="1" i="0" u="none" strike="noStrike">
                          <a:solidFill>
                            <a:schemeClr val="bg1"/>
                          </a:solidFill>
                          <a:effectLst/>
                          <a:latin typeface="Calibri"/>
                        </a:rPr>
                        <a:t> Non-Assessment Revenue</a:t>
                      </a:r>
                    </a:p>
                  </a:txBody>
                  <a:tcPr marL="0" marR="0" marT="0" marB="0" anchor="ctr"/>
                </a:tc>
                <a:tc>
                  <a:txBody>
                    <a:bodyPr/>
                    <a:lstStyle/>
                    <a:p>
                      <a:pPr algn="ctr" fontAlgn="b"/>
                      <a:r>
                        <a:rPr lang="en-US" sz="1600" b="1" i="0" u="none" strike="noStrike">
                          <a:solidFill>
                            <a:schemeClr val="bg1"/>
                          </a:solidFill>
                          <a:effectLst/>
                          <a:latin typeface="Calibri"/>
                        </a:rPr>
                        <a:t> FY23</a:t>
                      </a:r>
                    </a:p>
                  </a:txBody>
                  <a:tcPr marL="0" marR="0" marT="0" marB="0" anchor="ctr"/>
                </a:tc>
                <a:tc>
                  <a:txBody>
                    <a:bodyPr/>
                    <a:lstStyle/>
                    <a:p>
                      <a:pPr algn="ctr" fontAlgn="b"/>
                      <a:r>
                        <a:rPr lang="en-US" sz="1600" b="1" i="0" u="none" strike="noStrike">
                          <a:solidFill>
                            <a:schemeClr val="bg1"/>
                          </a:solidFill>
                          <a:effectLst/>
                          <a:latin typeface="Calibri"/>
                        </a:rPr>
                        <a:t> FY24</a:t>
                      </a:r>
                    </a:p>
                  </a:txBody>
                  <a:tcPr marL="0" marR="0" marT="0" marB="0" anchor="ctr"/>
                </a:tc>
                <a:tc>
                  <a:txBody>
                    <a:bodyPr/>
                    <a:lstStyle/>
                    <a:p>
                      <a:pPr algn="ctr" fontAlgn="b"/>
                      <a:r>
                        <a:rPr lang="en-US" sz="1600" b="1" i="0" u="none" strike="noStrike">
                          <a:solidFill>
                            <a:schemeClr val="bg1"/>
                          </a:solidFill>
                          <a:effectLst/>
                          <a:latin typeface="Calibri"/>
                        </a:rPr>
                        <a:t> Difference</a:t>
                      </a:r>
                    </a:p>
                  </a:txBody>
                  <a:tcPr marL="0" marR="0" marT="0" marB="0" anchor="ctr"/>
                </a:tc>
                <a:tc>
                  <a:txBody>
                    <a:bodyPr/>
                    <a:lstStyle/>
                    <a:p>
                      <a:pPr algn="ctr" fontAlgn="b"/>
                      <a:r>
                        <a:rPr lang="en-US" sz="1600" b="1" i="0" u="none" strike="noStrike">
                          <a:solidFill>
                            <a:schemeClr val="bg1"/>
                          </a:solidFill>
                          <a:effectLst/>
                          <a:latin typeface="Calibri"/>
                        </a:rPr>
                        <a:t> % Change</a:t>
                      </a:r>
                    </a:p>
                  </a:txBody>
                  <a:tcPr marL="0" marR="0" marT="0" marB="0" anchor="ctr"/>
                </a:tc>
                <a:extLst>
                  <a:ext uri="{0D108BD9-81ED-4DB2-BD59-A6C34878D82A}">
                    <a16:rowId xmlns:a16="http://schemas.microsoft.com/office/drawing/2014/main" val="336465087"/>
                  </a:ext>
                </a:extLst>
              </a:tr>
              <a:tr h="423946">
                <a:tc>
                  <a:txBody>
                    <a:bodyPr/>
                    <a:lstStyle/>
                    <a:p>
                      <a:pPr algn="l" fontAlgn="b"/>
                      <a:r>
                        <a:rPr lang="en-US" sz="1600" b="1" i="0" u="none" strike="noStrike">
                          <a:solidFill>
                            <a:srgbClr val="000000"/>
                          </a:solidFill>
                          <a:effectLst/>
                          <a:latin typeface="Calibri"/>
                        </a:rPr>
                        <a:t>Chapter 70 Aid </a:t>
                      </a:r>
                    </a:p>
                  </a:txBody>
                  <a:tcPr marL="0" marR="0" marT="0" marB="0" anchor="ctr"/>
                </a:tc>
                <a:tc>
                  <a:txBody>
                    <a:bodyPr/>
                    <a:lstStyle/>
                    <a:p>
                      <a:pPr algn="r" fontAlgn="b"/>
                      <a:r>
                        <a:rPr lang="en-US" sz="1600" b="1" i="0" u="none" strike="noStrike">
                          <a:solidFill>
                            <a:srgbClr val="000000"/>
                          </a:solidFill>
                          <a:effectLst/>
                          <a:latin typeface="Calibri"/>
                        </a:rPr>
                        <a:t>       2,028,744 </a:t>
                      </a:r>
                    </a:p>
                  </a:txBody>
                  <a:tcPr marL="0" marR="0" marT="0" marB="0" anchor="ctr"/>
                </a:tc>
                <a:tc>
                  <a:txBody>
                    <a:bodyPr/>
                    <a:lstStyle/>
                    <a:p>
                      <a:pPr algn="r" fontAlgn="b"/>
                      <a:r>
                        <a:rPr lang="en-US" sz="1600" b="1" i="0" u="none" strike="noStrike">
                          <a:solidFill>
                            <a:srgbClr val="000000"/>
                          </a:solidFill>
                          <a:effectLst/>
                          <a:latin typeface="Calibri"/>
                        </a:rPr>
                        <a:t>       2,197,552 </a:t>
                      </a:r>
                    </a:p>
                  </a:txBody>
                  <a:tcPr marL="0" marR="0" marT="0" marB="0" anchor="ctr"/>
                </a:tc>
                <a:tc>
                  <a:txBody>
                    <a:bodyPr/>
                    <a:lstStyle/>
                    <a:p>
                      <a:pPr algn="r" fontAlgn="b"/>
                      <a:r>
                        <a:rPr lang="en-US" sz="1600" b="1" i="0" u="none" strike="noStrike">
                          <a:solidFill>
                            <a:srgbClr val="000000"/>
                          </a:solidFill>
                          <a:effectLst/>
                          <a:latin typeface="Calibri"/>
                        </a:rPr>
                        <a:t>          168,808 </a:t>
                      </a:r>
                    </a:p>
                  </a:txBody>
                  <a:tcPr marL="0" marR="0" marT="0" marB="0" anchor="ctr"/>
                </a:tc>
                <a:tc>
                  <a:txBody>
                    <a:bodyPr/>
                    <a:lstStyle/>
                    <a:p>
                      <a:pPr algn="r" fontAlgn="b"/>
                      <a:r>
                        <a:rPr lang="en-US" sz="1600" b="1" i="0" u="none" strike="noStrike">
                          <a:solidFill>
                            <a:srgbClr val="000000"/>
                          </a:solidFill>
                          <a:effectLst/>
                          <a:latin typeface="Calibri"/>
                        </a:rPr>
                        <a:t>8.32%</a:t>
                      </a:r>
                    </a:p>
                  </a:txBody>
                  <a:tcPr marL="0" marR="0" marT="0" marB="0" anchor="ctr"/>
                </a:tc>
                <a:extLst>
                  <a:ext uri="{0D108BD9-81ED-4DB2-BD59-A6C34878D82A}">
                    <a16:rowId xmlns:a16="http://schemas.microsoft.com/office/drawing/2014/main" val="1106899882"/>
                  </a:ext>
                </a:extLst>
              </a:tr>
              <a:tr h="423946">
                <a:tc>
                  <a:txBody>
                    <a:bodyPr/>
                    <a:lstStyle/>
                    <a:p>
                      <a:pPr algn="l" fontAlgn="b"/>
                      <a:r>
                        <a:rPr lang="nn-NO" sz="1600" b="1" i="0" u="none" strike="noStrike">
                          <a:solidFill>
                            <a:srgbClr val="000000"/>
                          </a:solidFill>
                          <a:effectLst/>
                          <a:latin typeface="Calibri"/>
                        </a:rPr>
                        <a:t>Chapter 71 Reg. Transportation Reimb. </a:t>
                      </a:r>
                    </a:p>
                  </a:txBody>
                  <a:tcPr marL="0" marR="0" marT="0" marB="0" anchor="ctr"/>
                </a:tc>
                <a:tc>
                  <a:txBody>
                    <a:bodyPr/>
                    <a:lstStyle/>
                    <a:p>
                      <a:pPr algn="r" fontAlgn="b"/>
                      <a:r>
                        <a:rPr lang="en-US" sz="1600" b="1" i="0" u="none" strike="noStrike">
                          <a:solidFill>
                            <a:srgbClr val="000000"/>
                          </a:solidFill>
                          <a:effectLst/>
                          <a:latin typeface="Calibri"/>
                        </a:rPr>
                        <a:t>       1,029,441 </a:t>
                      </a:r>
                    </a:p>
                  </a:txBody>
                  <a:tcPr marL="0" marR="0" marT="0" marB="0" anchor="ctr"/>
                </a:tc>
                <a:tc>
                  <a:txBody>
                    <a:bodyPr/>
                    <a:lstStyle/>
                    <a:p>
                      <a:pPr algn="r" fontAlgn="b"/>
                      <a:r>
                        <a:rPr lang="en-US" sz="1600" b="1" i="0" u="none" strike="noStrike">
                          <a:solidFill>
                            <a:srgbClr val="000000"/>
                          </a:solidFill>
                          <a:effectLst/>
                          <a:latin typeface="Calibri"/>
                        </a:rPr>
                        <a:t>          807,615 </a:t>
                      </a:r>
                    </a:p>
                  </a:txBody>
                  <a:tcPr marL="0" marR="0" marT="0" marB="0" anchor="ctr"/>
                </a:tc>
                <a:tc>
                  <a:txBody>
                    <a:bodyPr/>
                    <a:lstStyle/>
                    <a:p>
                      <a:pPr algn="r" fontAlgn="b"/>
                      <a:r>
                        <a:rPr lang="en-US" sz="1600" b="1" i="0" u="none" strike="noStrike">
                          <a:solidFill>
                            <a:srgbClr val="FF0000"/>
                          </a:solidFill>
                          <a:effectLst/>
                          <a:latin typeface="Calibri"/>
                        </a:rPr>
                        <a:t>        -221,826</a:t>
                      </a:r>
                    </a:p>
                  </a:txBody>
                  <a:tcPr marL="0" marR="0" marT="0" marB="0" anchor="ctr"/>
                </a:tc>
                <a:tc>
                  <a:txBody>
                    <a:bodyPr/>
                    <a:lstStyle/>
                    <a:p>
                      <a:pPr algn="r" fontAlgn="b"/>
                      <a:r>
                        <a:rPr lang="en-US" sz="1600" b="1" i="0" u="none" strike="noStrike">
                          <a:solidFill>
                            <a:srgbClr val="FF0000"/>
                          </a:solidFill>
                          <a:effectLst/>
                          <a:latin typeface="Calibri"/>
                        </a:rPr>
                        <a:t>-21.55%</a:t>
                      </a:r>
                    </a:p>
                  </a:txBody>
                  <a:tcPr marL="0" marR="0" marT="0" marB="0" anchor="ctr"/>
                </a:tc>
                <a:extLst>
                  <a:ext uri="{0D108BD9-81ED-4DB2-BD59-A6C34878D82A}">
                    <a16:rowId xmlns:a16="http://schemas.microsoft.com/office/drawing/2014/main" val="1920824523"/>
                  </a:ext>
                </a:extLst>
              </a:tr>
              <a:tr h="423946">
                <a:tc>
                  <a:txBody>
                    <a:bodyPr/>
                    <a:lstStyle/>
                    <a:p>
                      <a:pPr algn="l" fontAlgn="b"/>
                      <a:r>
                        <a:rPr lang="en-US" sz="1600" b="1" i="0" u="none" strike="noStrike">
                          <a:solidFill>
                            <a:srgbClr val="000000"/>
                          </a:solidFill>
                          <a:effectLst/>
                          <a:latin typeface="Calibri"/>
                        </a:rPr>
                        <a:t>Prior Year Tuition </a:t>
                      </a:r>
                    </a:p>
                  </a:txBody>
                  <a:tcPr marL="0" marR="0" marT="0" marB="0" anchor="ctr"/>
                </a:tc>
                <a:tc>
                  <a:txBody>
                    <a:bodyPr/>
                    <a:lstStyle/>
                    <a:p>
                      <a:pPr algn="r" fontAlgn="b"/>
                      <a:r>
                        <a:rPr lang="en-US" sz="1600" b="1" i="0" u="none" strike="noStrike">
                          <a:solidFill>
                            <a:srgbClr val="000000"/>
                          </a:solidFill>
                          <a:effectLst/>
                          <a:latin typeface="Calibri"/>
                        </a:rPr>
                        <a:t>       1,367,364 </a:t>
                      </a:r>
                    </a:p>
                  </a:txBody>
                  <a:tcPr marL="0" marR="0" marT="0" marB="0" anchor="ctr"/>
                </a:tc>
                <a:tc>
                  <a:txBody>
                    <a:bodyPr/>
                    <a:lstStyle/>
                    <a:p>
                      <a:pPr algn="r" fontAlgn="b"/>
                      <a:r>
                        <a:rPr lang="en-US" sz="1600" b="1" i="0" u="none" strike="noStrike">
                          <a:solidFill>
                            <a:srgbClr val="000000"/>
                          </a:solidFill>
                          <a:effectLst/>
                          <a:latin typeface="Calibri"/>
                        </a:rPr>
                        <a:t>          805,817 </a:t>
                      </a:r>
                    </a:p>
                  </a:txBody>
                  <a:tcPr marL="0" marR="0" marT="0" marB="0" anchor="ctr"/>
                </a:tc>
                <a:tc>
                  <a:txBody>
                    <a:bodyPr/>
                    <a:lstStyle/>
                    <a:p>
                      <a:pPr algn="r" fontAlgn="b"/>
                      <a:r>
                        <a:rPr lang="en-US" sz="1600" b="1" i="0" u="none" strike="noStrike">
                          <a:solidFill>
                            <a:srgbClr val="FF0000"/>
                          </a:solidFill>
                          <a:effectLst/>
                          <a:latin typeface="Calibri"/>
                        </a:rPr>
                        <a:t>        -561,547</a:t>
                      </a:r>
                    </a:p>
                  </a:txBody>
                  <a:tcPr marL="0" marR="0" marT="0" marB="0" anchor="ctr"/>
                </a:tc>
                <a:tc>
                  <a:txBody>
                    <a:bodyPr/>
                    <a:lstStyle/>
                    <a:p>
                      <a:pPr algn="r" fontAlgn="b"/>
                      <a:r>
                        <a:rPr lang="en-US" sz="1600" b="1" i="0" u="none" strike="noStrike">
                          <a:solidFill>
                            <a:srgbClr val="FF0000"/>
                          </a:solidFill>
                          <a:effectLst/>
                          <a:latin typeface="Calibri"/>
                        </a:rPr>
                        <a:t>-41.07%</a:t>
                      </a:r>
                    </a:p>
                  </a:txBody>
                  <a:tcPr marL="0" marR="0" marT="0" marB="0" anchor="ctr"/>
                </a:tc>
                <a:extLst>
                  <a:ext uri="{0D108BD9-81ED-4DB2-BD59-A6C34878D82A}">
                    <a16:rowId xmlns:a16="http://schemas.microsoft.com/office/drawing/2014/main" val="2912150394"/>
                  </a:ext>
                </a:extLst>
              </a:tr>
              <a:tr h="423946">
                <a:tc>
                  <a:txBody>
                    <a:bodyPr/>
                    <a:lstStyle/>
                    <a:p>
                      <a:pPr algn="l" fontAlgn="b"/>
                      <a:r>
                        <a:rPr lang="en-US" sz="1600" b="1" i="0" u="none" strike="noStrike">
                          <a:solidFill>
                            <a:srgbClr val="000000"/>
                          </a:solidFill>
                          <a:effectLst/>
                          <a:latin typeface="Calibri"/>
                        </a:rPr>
                        <a:t>Current Year Tuition</a:t>
                      </a:r>
                    </a:p>
                  </a:txBody>
                  <a:tcPr marL="0" marR="0" marT="0" marB="0" anchor="ctr"/>
                </a:tc>
                <a:tc>
                  <a:txBody>
                    <a:bodyPr/>
                    <a:lstStyle/>
                    <a:p>
                      <a:pPr algn="r" fontAlgn="b"/>
                      <a:r>
                        <a:rPr lang="en-US" sz="1600" b="1" i="0" u="none" strike="noStrike">
                          <a:solidFill>
                            <a:srgbClr val="000000"/>
                          </a:solidFill>
                          <a:effectLst/>
                          <a:latin typeface="Calibri"/>
                        </a:rPr>
                        <a:t>          950,000 </a:t>
                      </a:r>
                    </a:p>
                  </a:txBody>
                  <a:tcPr marL="0" marR="0" marT="0" marB="0" anchor="ctr"/>
                </a:tc>
                <a:tc>
                  <a:txBody>
                    <a:bodyPr/>
                    <a:lstStyle/>
                    <a:p>
                      <a:pPr algn="r" fontAlgn="b"/>
                      <a:r>
                        <a:rPr lang="en-US" sz="1600" b="1" i="0" u="none" strike="noStrike">
                          <a:solidFill>
                            <a:srgbClr val="000000"/>
                          </a:solidFill>
                          <a:effectLst/>
                          <a:latin typeface="Calibri"/>
                        </a:rPr>
                        <a:t>                     -   </a:t>
                      </a:r>
                    </a:p>
                  </a:txBody>
                  <a:tcPr marL="0" marR="0" marT="0" marB="0" anchor="ctr"/>
                </a:tc>
                <a:tc>
                  <a:txBody>
                    <a:bodyPr/>
                    <a:lstStyle/>
                    <a:p>
                      <a:pPr algn="r" fontAlgn="b"/>
                      <a:r>
                        <a:rPr lang="en-US" sz="1600" b="1" i="0" u="none" strike="noStrike">
                          <a:solidFill>
                            <a:srgbClr val="FF0000"/>
                          </a:solidFill>
                          <a:effectLst/>
                          <a:latin typeface="Calibri"/>
                        </a:rPr>
                        <a:t>        -950,000</a:t>
                      </a:r>
                    </a:p>
                  </a:txBody>
                  <a:tcPr marL="0" marR="0" marT="0" marB="0" anchor="ctr"/>
                </a:tc>
                <a:tc>
                  <a:txBody>
                    <a:bodyPr/>
                    <a:lstStyle/>
                    <a:p>
                      <a:pPr algn="r" fontAlgn="b"/>
                      <a:r>
                        <a:rPr lang="en-US" sz="1600" b="1" i="0" u="none" strike="noStrike">
                          <a:solidFill>
                            <a:srgbClr val="FF0000"/>
                          </a:solidFill>
                          <a:effectLst/>
                          <a:latin typeface="Calibri"/>
                        </a:rPr>
                        <a:t>-100.00%</a:t>
                      </a:r>
                    </a:p>
                  </a:txBody>
                  <a:tcPr marL="0" marR="0" marT="0" marB="0" anchor="ctr"/>
                </a:tc>
                <a:extLst>
                  <a:ext uri="{0D108BD9-81ED-4DB2-BD59-A6C34878D82A}">
                    <a16:rowId xmlns:a16="http://schemas.microsoft.com/office/drawing/2014/main" val="678802927"/>
                  </a:ext>
                </a:extLst>
              </a:tr>
              <a:tr h="423946">
                <a:tc>
                  <a:txBody>
                    <a:bodyPr/>
                    <a:lstStyle/>
                    <a:p>
                      <a:pPr algn="l" fontAlgn="b"/>
                      <a:r>
                        <a:rPr lang="en-US" sz="1600" b="1" i="0" u="none" strike="noStrike">
                          <a:solidFill>
                            <a:srgbClr val="000000"/>
                          </a:solidFill>
                          <a:effectLst/>
                          <a:latin typeface="Calibri"/>
                        </a:rPr>
                        <a:t>Certified E &amp; D</a:t>
                      </a:r>
                    </a:p>
                  </a:txBody>
                  <a:tcPr marL="0" marR="0" marT="0" marB="0" anchor="ctr"/>
                </a:tc>
                <a:tc>
                  <a:txBody>
                    <a:bodyPr/>
                    <a:lstStyle/>
                    <a:p>
                      <a:pPr algn="r" fontAlgn="b"/>
                      <a:r>
                        <a:rPr lang="en-US" sz="1600" b="1" i="0" u="none" strike="noStrike">
                          <a:solidFill>
                            <a:srgbClr val="000000"/>
                          </a:solidFill>
                          <a:effectLst/>
                          <a:latin typeface="Calibri"/>
                        </a:rPr>
                        <a:t>          650,000 </a:t>
                      </a:r>
                    </a:p>
                  </a:txBody>
                  <a:tcPr marL="0" marR="0" marT="0" marB="0" anchor="ctr"/>
                </a:tc>
                <a:tc>
                  <a:txBody>
                    <a:bodyPr/>
                    <a:lstStyle/>
                    <a:p>
                      <a:pPr algn="r" fontAlgn="b"/>
                      <a:r>
                        <a:rPr lang="en-US" sz="1600" b="1" i="0" u="none" strike="noStrike">
                          <a:solidFill>
                            <a:srgbClr val="000000"/>
                          </a:solidFill>
                          <a:effectLst/>
                          <a:latin typeface="Calibri"/>
                        </a:rPr>
                        <a:t>          650,000 </a:t>
                      </a:r>
                    </a:p>
                  </a:txBody>
                  <a:tcPr marL="0" marR="0" marT="0" marB="0" anchor="ctr"/>
                </a:tc>
                <a:tc>
                  <a:txBody>
                    <a:bodyPr/>
                    <a:lstStyle/>
                    <a:p>
                      <a:pPr algn="r" fontAlgn="b"/>
                      <a:r>
                        <a:rPr lang="en-US" sz="1600" b="1" i="0" u="none" strike="noStrike">
                          <a:solidFill>
                            <a:schemeClr val="tx1"/>
                          </a:solidFill>
                          <a:effectLst/>
                          <a:latin typeface="Calibri"/>
                        </a:rPr>
                        <a:t>                     -   </a:t>
                      </a:r>
                    </a:p>
                  </a:txBody>
                  <a:tcPr marL="0" marR="0" marT="0" marB="0" anchor="ctr"/>
                </a:tc>
                <a:tc>
                  <a:txBody>
                    <a:bodyPr/>
                    <a:lstStyle/>
                    <a:p>
                      <a:pPr algn="r" fontAlgn="b"/>
                      <a:r>
                        <a:rPr lang="en-US" sz="1600" b="1" i="0" u="none" strike="noStrike">
                          <a:solidFill>
                            <a:schemeClr val="tx1"/>
                          </a:solidFill>
                          <a:effectLst/>
                          <a:latin typeface="Calibri"/>
                        </a:rPr>
                        <a:t>0.00%</a:t>
                      </a:r>
                    </a:p>
                  </a:txBody>
                  <a:tcPr marL="0" marR="0" marT="0" marB="0" anchor="ctr"/>
                </a:tc>
                <a:extLst>
                  <a:ext uri="{0D108BD9-81ED-4DB2-BD59-A6C34878D82A}">
                    <a16:rowId xmlns:a16="http://schemas.microsoft.com/office/drawing/2014/main" val="117306021"/>
                  </a:ext>
                </a:extLst>
              </a:tr>
              <a:tr h="423946">
                <a:tc>
                  <a:txBody>
                    <a:bodyPr/>
                    <a:lstStyle/>
                    <a:p>
                      <a:pPr algn="l" fontAlgn="b"/>
                      <a:r>
                        <a:rPr lang="en-US" sz="1600" b="1" i="0" u="none" strike="noStrike">
                          <a:solidFill>
                            <a:srgbClr val="000000"/>
                          </a:solidFill>
                          <a:effectLst/>
                          <a:latin typeface="Calibri"/>
                        </a:rPr>
                        <a:t>Current Year Nonresident Capital Fee</a:t>
                      </a:r>
                    </a:p>
                  </a:txBody>
                  <a:tcPr marL="0" marR="0" marT="0" marB="0" anchor="ctr"/>
                </a:tc>
                <a:tc>
                  <a:txBody>
                    <a:bodyPr/>
                    <a:lstStyle/>
                    <a:p>
                      <a:pPr algn="r" fontAlgn="b"/>
                      <a:r>
                        <a:rPr lang="en-US" sz="1600" b="1" i="0" u="none" strike="noStrike">
                          <a:solidFill>
                            <a:srgbClr val="000000"/>
                          </a:solidFill>
                          <a:effectLst/>
                          <a:latin typeface="Calibri"/>
                        </a:rPr>
                        <a:t>          300,000 </a:t>
                      </a:r>
                    </a:p>
                  </a:txBody>
                  <a:tcPr marL="0" marR="0" marT="0" marB="0" anchor="ctr"/>
                </a:tc>
                <a:tc>
                  <a:txBody>
                    <a:bodyPr/>
                    <a:lstStyle/>
                    <a:p>
                      <a:pPr algn="r" fontAlgn="b"/>
                      <a:r>
                        <a:rPr lang="en-US" sz="1600" b="1" i="0" u="none" strike="noStrike">
                          <a:solidFill>
                            <a:srgbClr val="000000"/>
                          </a:solidFill>
                          <a:effectLst/>
                          <a:latin typeface="Calibri"/>
                        </a:rPr>
                        <a:t>                     -   </a:t>
                      </a:r>
                    </a:p>
                  </a:txBody>
                  <a:tcPr marL="0" marR="0" marT="0" marB="0" anchor="ctr"/>
                </a:tc>
                <a:tc>
                  <a:txBody>
                    <a:bodyPr/>
                    <a:lstStyle/>
                    <a:p>
                      <a:pPr algn="r" fontAlgn="b"/>
                      <a:r>
                        <a:rPr lang="en-US" sz="1600" b="1" i="0" u="none" strike="noStrike">
                          <a:solidFill>
                            <a:srgbClr val="FF0000"/>
                          </a:solidFill>
                          <a:effectLst/>
                          <a:latin typeface="Calibri"/>
                        </a:rPr>
                        <a:t>        -300,000</a:t>
                      </a:r>
                    </a:p>
                  </a:txBody>
                  <a:tcPr marL="0" marR="0" marT="0" marB="0" anchor="ctr"/>
                </a:tc>
                <a:tc>
                  <a:txBody>
                    <a:bodyPr/>
                    <a:lstStyle/>
                    <a:p>
                      <a:pPr algn="r" fontAlgn="b"/>
                      <a:r>
                        <a:rPr lang="en-US" sz="1600" b="1" i="0" u="none" strike="noStrike">
                          <a:solidFill>
                            <a:srgbClr val="FF0000"/>
                          </a:solidFill>
                          <a:effectLst/>
                          <a:latin typeface="Calibri"/>
                        </a:rPr>
                        <a:t>-100.00%</a:t>
                      </a:r>
                    </a:p>
                  </a:txBody>
                  <a:tcPr marL="0" marR="0" marT="0" marB="0" anchor="ctr"/>
                </a:tc>
                <a:extLst>
                  <a:ext uri="{0D108BD9-81ED-4DB2-BD59-A6C34878D82A}">
                    <a16:rowId xmlns:a16="http://schemas.microsoft.com/office/drawing/2014/main" val="1132620704"/>
                  </a:ext>
                </a:extLst>
              </a:tr>
              <a:tr h="423946">
                <a:tc>
                  <a:txBody>
                    <a:bodyPr/>
                    <a:lstStyle/>
                    <a:p>
                      <a:pPr algn="l" fontAlgn="b"/>
                      <a:r>
                        <a:rPr lang="en-US" sz="1600" b="1" i="0" u="none" strike="noStrike">
                          <a:solidFill>
                            <a:srgbClr val="000000"/>
                          </a:solidFill>
                          <a:effectLst/>
                          <a:latin typeface="Calibri"/>
                        </a:rPr>
                        <a:t>Prior Year Nonresident Capital Fee  </a:t>
                      </a:r>
                    </a:p>
                  </a:txBody>
                  <a:tcPr marL="0" marR="0" marT="0" marB="0" anchor="ctr"/>
                </a:tc>
                <a:tc>
                  <a:txBody>
                    <a:bodyPr/>
                    <a:lstStyle/>
                    <a:p>
                      <a:pPr algn="r" fontAlgn="b"/>
                      <a:r>
                        <a:rPr lang="en-US" sz="1600" b="1" i="0" u="sng" strike="noStrike">
                          <a:solidFill>
                            <a:srgbClr val="000000"/>
                          </a:solidFill>
                          <a:effectLst/>
                          <a:latin typeface="Calibri"/>
                        </a:rPr>
                        <a:t>          289,332 </a:t>
                      </a:r>
                    </a:p>
                  </a:txBody>
                  <a:tcPr marL="0" marR="0" marT="0" marB="0" anchor="ctr"/>
                </a:tc>
                <a:tc>
                  <a:txBody>
                    <a:bodyPr/>
                    <a:lstStyle/>
                    <a:p>
                      <a:pPr algn="r" fontAlgn="b"/>
                      <a:r>
                        <a:rPr lang="en-US" sz="1600" b="1" i="0" u="sng" strike="noStrike">
                          <a:solidFill>
                            <a:srgbClr val="000000"/>
                          </a:solidFill>
                          <a:effectLst/>
                          <a:latin typeface="Calibri"/>
                        </a:rPr>
                        <a:t>          373,430 </a:t>
                      </a:r>
                    </a:p>
                  </a:txBody>
                  <a:tcPr marL="0" marR="0" marT="0" marB="0" anchor="ctr"/>
                </a:tc>
                <a:tc>
                  <a:txBody>
                    <a:bodyPr/>
                    <a:lstStyle/>
                    <a:p>
                      <a:pPr algn="r" fontAlgn="b"/>
                      <a:r>
                        <a:rPr lang="en-US" sz="1600" b="1" i="0" u="sng" strike="noStrike">
                          <a:solidFill>
                            <a:srgbClr val="000000"/>
                          </a:solidFill>
                          <a:effectLst/>
                          <a:latin typeface="Calibri"/>
                        </a:rPr>
                        <a:t>            84,098 </a:t>
                      </a:r>
                    </a:p>
                  </a:txBody>
                  <a:tcPr marL="0" marR="0" marT="0" marB="0" anchor="ctr"/>
                </a:tc>
                <a:tc>
                  <a:txBody>
                    <a:bodyPr/>
                    <a:lstStyle/>
                    <a:p>
                      <a:pPr algn="r" fontAlgn="b"/>
                      <a:r>
                        <a:rPr lang="en-US" sz="1600" b="1" i="0" u="sng" strike="noStrike">
                          <a:solidFill>
                            <a:srgbClr val="000000"/>
                          </a:solidFill>
                          <a:effectLst/>
                          <a:latin typeface="Calibri"/>
                        </a:rPr>
                        <a:t>29.07%</a:t>
                      </a:r>
                    </a:p>
                  </a:txBody>
                  <a:tcPr marL="0" marR="0" marT="0" marB="0" anchor="ctr"/>
                </a:tc>
                <a:extLst>
                  <a:ext uri="{0D108BD9-81ED-4DB2-BD59-A6C34878D82A}">
                    <a16:rowId xmlns:a16="http://schemas.microsoft.com/office/drawing/2014/main" val="1386452579"/>
                  </a:ext>
                </a:extLst>
              </a:tr>
              <a:tr h="423946">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en-US" sz="1600" b="1" i="0" u="none" strike="noStrike">
                          <a:solidFill>
                            <a:srgbClr val="000000"/>
                          </a:solidFill>
                          <a:effectLst/>
                          <a:latin typeface="Calibri"/>
                        </a:rPr>
                        <a:t> Total Non-Assessment Revenue</a:t>
                      </a:r>
                    </a:p>
                  </a:txBody>
                  <a:tcPr marL="0" marR="0" marT="0" marB="0" anchor="ctr"/>
                </a:tc>
                <a:tc>
                  <a:txBody>
                    <a:bodyPr/>
                    <a:lstStyle/>
                    <a:p>
                      <a:pPr algn="r" fontAlgn="b"/>
                      <a:r>
                        <a:rPr lang="en-US" sz="1600" b="1" i="0" u="none" strike="noStrike">
                          <a:solidFill>
                            <a:srgbClr val="000000"/>
                          </a:solidFill>
                          <a:effectLst/>
                          <a:latin typeface="Calibri"/>
                        </a:rPr>
                        <a:t>      6,614,881 </a:t>
                      </a:r>
                      <a:endParaRPr lang="en-US" sz="1600" b="1"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none" strike="noStrike">
                          <a:solidFill>
                            <a:srgbClr val="000000"/>
                          </a:solidFill>
                          <a:effectLst/>
                          <a:latin typeface="Calibri"/>
                        </a:rPr>
                        <a:t>      4,834,414 </a:t>
                      </a:r>
                      <a:endParaRPr lang="en-US" sz="1600" b="1"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none" strike="noStrike">
                          <a:solidFill>
                            <a:srgbClr val="FF0000"/>
                          </a:solidFill>
                          <a:effectLst/>
                          <a:latin typeface="Calibri"/>
                        </a:rPr>
                        <a:t>     -1,780,467</a:t>
                      </a:r>
                    </a:p>
                  </a:txBody>
                  <a:tcPr marL="0" marR="0" marT="0" marB="0" anchor="ctr"/>
                </a:tc>
                <a:tc>
                  <a:txBody>
                    <a:bodyPr/>
                    <a:lstStyle/>
                    <a:p>
                      <a:pPr algn="r" fontAlgn="b"/>
                      <a:r>
                        <a:rPr lang="en-US" sz="1600" b="1" i="0" u="none" strike="noStrike">
                          <a:solidFill>
                            <a:srgbClr val="FF0000"/>
                          </a:solidFill>
                          <a:effectLst/>
                          <a:latin typeface="Calibri"/>
                        </a:rPr>
                        <a:t>-26.92%</a:t>
                      </a:r>
                    </a:p>
                  </a:txBody>
                  <a:tcPr marL="0" marR="0" marT="0" marB="0" anchor="ctr"/>
                </a:tc>
                <a:extLst>
                  <a:ext uri="{0D108BD9-81ED-4DB2-BD59-A6C34878D82A}">
                    <a16:rowId xmlns:a16="http://schemas.microsoft.com/office/drawing/2014/main" val="236002370"/>
                  </a:ext>
                </a:extLst>
              </a:tr>
              <a:tr h="217992">
                <a:tc>
                  <a:txBody>
                    <a:bodyPr/>
                    <a:lstStyle/>
                    <a:p>
                      <a:pPr algn="l" fontAlgn="b"/>
                      <a:endParaRPr lang="en-US" sz="1600" b="0" i="0" u="none" strike="noStrike">
                        <a:solidFill>
                          <a:srgbClr val="000000"/>
                        </a:solidFill>
                        <a:effectLst/>
                        <a:latin typeface="Calibri"/>
                      </a:endParaRPr>
                    </a:p>
                  </a:txBody>
                  <a:tcPr marL="0" marR="0" marT="0" marB="0" anchor="ctr"/>
                </a:tc>
                <a:tc>
                  <a:txBody>
                    <a:bodyPr/>
                    <a:lstStyle/>
                    <a:p>
                      <a:pPr algn="r" fontAlgn="b"/>
                      <a:endParaRPr lang="en-US" sz="1600" b="0" i="0" u="none" strike="noStrike">
                        <a:solidFill>
                          <a:srgbClr val="000000"/>
                        </a:solidFill>
                        <a:effectLst/>
                        <a:latin typeface="Calibri"/>
                      </a:endParaRPr>
                    </a:p>
                  </a:txBody>
                  <a:tcPr marL="0" marR="0" marT="0" marB="0" anchor="ctr"/>
                </a:tc>
                <a:tc>
                  <a:txBody>
                    <a:bodyPr/>
                    <a:lstStyle/>
                    <a:p>
                      <a:pPr algn="r" fontAlgn="b"/>
                      <a:endParaRPr lang="en-US" sz="1600" b="0" i="0" u="none" strike="noStrike">
                        <a:solidFill>
                          <a:srgbClr val="000000"/>
                        </a:solidFill>
                        <a:effectLst/>
                        <a:latin typeface="Calibri"/>
                      </a:endParaRPr>
                    </a:p>
                  </a:txBody>
                  <a:tcPr marL="0" marR="0" marT="0" marB="0" anchor="ctr"/>
                </a:tc>
                <a:tc>
                  <a:txBody>
                    <a:bodyPr/>
                    <a:lstStyle/>
                    <a:p>
                      <a:pPr algn="r" fontAlgn="b"/>
                      <a:endParaRPr lang="en-US" sz="1600" b="0" i="0" u="none" strike="noStrike">
                        <a:solidFill>
                          <a:srgbClr val="000000"/>
                        </a:solidFill>
                        <a:effectLst/>
                        <a:latin typeface="Calibri"/>
                      </a:endParaRPr>
                    </a:p>
                  </a:txBody>
                  <a:tcPr marL="0" marR="0" marT="0" marB="0" anchor="ctr"/>
                </a:tc>
                <a:tc>
                  <a:txBody>
                    <a:bodyPr/>
                    <a:lstStyle/>
                    <a:p>
                      <a:pPr algn="r" fontAlgn="b"/>
                      <a:endParaRPr lang="en-US" sz="16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2227005116"/>
                  </a:ext>
                </a:extLst>
              </a:tr>
              <a:tr h="423946">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en-US" sz="1600" b="1" i="0" u="none" strike="noStrike">
                          <a:solidFill>
                            <a:srgbClr val="000000"/>
                          </a:solidFill>
                          <a:effectLst/>
                          <a:latin typeface="Calibri"/>
                        </a:rPr>
                        <a:t> Required Member Town Assessments</a:t>
                      </a:r>
                    </a:p>
                  </a:txBody>
                  <a:tcPr marL="0" marR="0" marT="0" marB="0" anchor="ctr"/>
                </a:tc>
                <a:tc>
                  <a:txBody>
                    <a:bodyPr/>
                    <a:lstStyle/>
                    <a:p>
                      <a:pPr algn="r" fontAlgn="b"/>
                      <a:r>
                        <a:rPr lang="en-US" sz="1600" b="1" i="0" u="none" strike="noStrike">
                          <a:solidFill>
                            <a:srgbClr val="000000"/>
                          </a:solidFill>
                          <a:effectLst/>
                          <a:latin typeface="Calibri"/>
                        </a:rPr>
                        <a:t>    22,395,741 </a:t>
                      </a:r>
                      <a:endParaRPr lang="en-US" sz="1600" b="1"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none" strike="noStrike">
                          <a:solidFill>
                            <a:srgbClr val="000000"/>
                          </a:solidFill>
                          <a:effectLst/>
                          <a:latin typeface="Calibri"/>
                        </a:rPr>
                        <a:t>    25,481,911 </a:t>
                      </a:r>
                      <a:endParaRPr lang="en-US" sz="1600" b="1"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none" strike="noStrike">
                          <a:solidFill>
                            <a:srgbClr val="000000"/>
                          </a:solidFill>
                          <a:effectLst/>
                          <a:latin typeface="Calibri"/>
                        </a:rPr>
                        <a:t>      3,086,169 </a:t>
                      </a:r>
                      <a:endParaRPr lang="en-US" sz="1600" b="1"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none" strike="noStrike">
                          <a:solidFill>
                            <a:srgbClr val="000000"/>
                          </a:solidFill>
                          <a:effectLst/>
                          <a:latin typeface="Calibri"/>
                        </a:rPr>
                        <a:t>13.78%</a:t>
                      </a:r>
                    </a:p>
                  </a:txBody>
                  <a:tcPr marL="0" marR="0" marT="0" marB="0" anchor="ctr"/>
                </a:tc>
                <a:extLst>
                  <a:ext uri="{0D108BD9-81ED-4DB2-BD59-A6C34878D82A}">
                    <a16:rowId xmlns:a16="http://schemas.microsoft.com/office/drawing/2014/main" val="3077848446"/>
                  </a:ext>
                </a:extLst>
              </a:tr>
            </a:tbl>
          </a:graphicData>
        </a:graphic>
      </p:graphicFrame>
    </p:spTree>
    <p:extLst>
      <p:ext uri="{BB962C8B-B14F-4D97-AF65-F5344CB8AC3E}">
        <p14:creationId xmlns:p14="http://schemas.microsoft.com/office/powerpoint/2010/main" val="34820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7CC7-528A-6E39-25C9-7F8DE0312ACA}"/>
              </a:ext>
            </a:extLst>
          </p:cNvPr>
          <p:cNvSpPr>
            <a:spLocks noGrp="1"/>
          </p:cNvSpPr>
          <p:nvPr>
            <p:ph type="title"/>
          </p:nvPr>
        </p:nvSpPr>
        <p:spPr/>
        <p:txBody>
          <a:bodyPr/>
          <a:lstStyle/>
          <a:p>
            <a:pPr algn="ctr"/>
            <a:r>
              <a:rPr lang="en-US" sz="4400">
                <a:latin typeface="+mj-lt"/>
              </a:rPr>
              <a:t>School Wide Goals 2022</a:t>
            </a:r>
            <a:r>
              <a:rPr lang="en-US" sz="4400" spc="-15">
                <a:latin typeface="+mj-lt"/>
              </a:rPr>
              <a:t> </a:t>
            </a:r>
            <a:r>
              <a:rPr lang="en-US" sz="4400">
                <a:latin typeface="+mj-lt"/>
              </a:rPr>
              <a:t>-</a:t>
            </a:r>
            <a:r>
              <a:rPr lang="en-US" sz="4400" spc="-10">
                <a:latin typeface="+mj-lt"/>
              </a:rPr>
              <a:t> </a:t>
            </a:r>
            <a:r>
              <a:rPr lang="en-US" sz="4400" spc="-5">
                <a:latin typeface="+mj-lt"/>
              </a:rPr>
              <a:t>2023</a:t>
            </a:r>
            <a:endParaRPr lang="en-US"/>
          </a:p>
        </p:txBody>
      </p:sp>
      <p:graphicFrame>
        <p:nvGraphicFramePr>
          <p:cNvPr id="4" name="Table 5">
            <a:extLst>
              <a:ext uri="{FF2B5EF4-FFF2-40B4-BE49-F238E27FC236}">
                <a16:creationId xmlns:a16="http://schemas.microsoft.com/office/drawing/2014/main" id="{F52F6810-0111-9C2C-1F16-A43CE8CE1DFA}"/>
              </a:ext>
            </a:extLst>
          </p:cNvPr>
          <p:cNvGraphicFramePr>
            <a:graphicFrameLocks/>
          </p:cNvGraphicFramePr>
          <p:nvPr>
            <p:extLst>
              <p:ext uri="{D42A27DB-BD31-4B8C-83A1-F6EECF244321}">
                <p14:modId xmlns:p14="http://schemas.microsoft.com/office/powerpoint/2010/main" val="976258948"/>
              </p:ext>
            </p:extLst>
          </p:nvPr>
        </p:nvGraphicFramePr>
        <p:xfrm>
          <a:off x="368968" y="1808747"/>
          <a:ext cx="11454064" cy="3754120"/>
        </p:xfrm>
        <a:graphic>
          <a:graphicData uri="http://schemas.openxmlformats.org/drawingml/2006/table">
            <a:tbl>
              <a:tblPr firstRow="1" bandRow="1">
                <a:tableStyleId>{5C22544A-7EE6-4342-B048-85BDC9FD1C3A}</a:tableStyleId>
              </a:tblPr>
              <a:tblGrid>
                <a:gridCol w="2973574">
                  <a:extLst>
                    <a:ext uri="{9D8B030D-6E8A-4147-A177-3AD203B41FA5}">
                      <a16:colId xmlns:a16="http://schemas.microsoft.com/office/drawing/2014/main" val="1813017895"/>
                    </a:ext>
                  </a:extLst>
                </a:gridCol>
                <a:gridCol w="8480490">
                  <a:extLst>
                    <a:ext uri="{9D8B030D-6E8A-4147-A177-3AD203B41FA5}">
                      <a16:colId xmlns:a16="http://schemas.microsoft.com/office/drawing/2014/main" val="1109365087"/>
                    </a:ext>
                  </a:extLst>
                </a:gridCol>
              </a:tblGrid>
              <a:tr h="370840">
                <a:tc>
                  <a:txBody>
                    <a:bodyPr/>
                    <a:lstStyle/>
                    <a:p>
                      <a:pPr algn="ctr"/>
                      <a:r>
                        <a:rPr lang="en-US" b="1"/>
                        <a:t>Content</a:t>
                      </a:r>
                    </a:p>
                  </a:txBody>
                  <a:tcPr/>
                </a:tc>
                <a:tc>
                  <a:txBody>
                    <a:bodyPr/>
                    <a:lstStyle/>
                    <a:p>
                      <a:pPr algn="ctr"/>
                      <a:r>
                        <a:rPr lang="en-US" b="1"/>
                        <a:t>Goal</a:t>
                      </a:r>
                    </a:p>
                  </a:txBody>
                  <a:tcPr/>
                </a:tc>
                <a:extLst>
                  <a:ext uri="{0D108BD9-81ED-4DB2-BD59-A6C34878D82A}">
                    <a16:rowId xmlns:a16="http://schemas.microsoft.com/office/drawing/2014/main" val="2909905266"/>
                  </a:ext>
                </a:extLst>
              </a:tr>
              <a:tr h="370840">
                <a:tc>
                  <a:txBody>
                    <a:bodyPr/>
                    <a:lstStyle/>
                    <a:p>
                      <a:r>
                        <a:rPr lang="en-US"/>
                        <a:t>Core Content—Math</a:t>
                      </a:r>
                    </a:p>
                  </a:txBody>
                  <a:tcPr/>
                </a:tc>
                <a:tc>
                  <a:txBody>
                    <a:bodyPr/>
                    <a:lstStyle/>
                    <a:p>
                      <a:r>
                        <a:rPr lang="en-US" sz="1800" kern="1200">
                          <a:solidFill>
                            <a:schemeClr val="dk1"/>
                          </a:solidFill>
                          <a:effectLst/>
                          <a:latin typeface="+mn-lt"/>
                          <a:ea typeface="+mn-ea"/>
                          <a:cs typeface="+mn-cs"/>
                        </a:rPr>
                        <a:t>Based on the analysis of the current sophomores’ 8</a:t>
                      </a:r>
                      <a:r>
                        <a:rPr lang="en-US" sz="1800" kern="1200" baseline="30000">
                          <a:solidFill>
                            <a:schemeClr val="dk1"/>
                          </a:solidFill>
                          <a:effectLst/>
                          <a:latin typeface="+mn-lt"/>
                          <a:ea typeface="+mn-ea"/>
                          <a:cs typeface="+mn-cs"/>
                        </a:rPr>
                        <a:t>th</a:t>
                      </a:r>
                      <a:r>
                        <a:rPr lang="en-US" sz="1800" kern="1200">
                          <a:solidFill>
                            <a:schemeClr val="dk1"/>
                          </a:solidFill>
                          <a:effectLst/>
                          <a:latin typeface="+mn-lt"/>
                          <a:ea typeface="+mn-ea"/>
                          <a:cs typeface="+mn-cs"/>
                        </a:rPr>
                        <a:t> grade MCAS data, we will increase the percentage of High Needs students scoring proficient or above on the Math MCAS by at least 5% by June 2023.</a:t>
                      </a:r>
                      <a:endParaRPr lang="en-US" sz="1800"/>
                    </a:p>
                  </a:txBody>
                  <a:tcPr/>
                </a:tc>
                <a:extLst>
                  <a:ext uri="{0D108BD9-81ED-4DB2-BD59-A6C34878D82A}">
                    <a16:rowId xmlns:a16="http://schemas.microsoft.com/office/drawing/2014/main" val="29914351"/>
                  </a:ext>
                </a:extLst>
              </a:tr>
              <a:tr h="370840">
                <a:tc>
                  <a:txBody>
                    <a:bodyPr/>
                    <a:lstStyle/>
                    <a:p>
                      <a:r>
                        <a:rPr lang="en-US"/>
                        <a:t>Core Content—English Language Arts (ELA)</a:t>
                      </a:r>
                    </a:p>
                  </a:txBody>
                  <a:tcPr/>
                </a:tc>
                <a:tc>
                  <a:txBody>
                    <a:bodyPr/>
                    <a:lstStyle/>
                    <a:p>
                      <a:r>
                        <a:rPr lang="en-US" sz="1800" kern="1200">
                          <a:solidFill>
                            <a:schemeClr val="dk1"/>
                          </a:solidFill>
                          <a:effectLst/>
                          <a:latin typeface="+mn-lt"/>
                          <a:ea typeface="+mn-ea"/>
                          <a:cs typeface="+mn-cs"/>
                        </a:rPr>
                        <a:t>Based on the analysis of the current sophomores’ 8</a:t>
                      </a:r>
                      <a:r>
                        <a:rPr lang="en-US" sz="1800" kern="1200" baseline="30000">
                          <a:solidFill>
                            <a:schemeClr val="dk1"/>
                          </a:solidFill>
                          <a:effectLst/>
                          <a:latin typeface="+mn-lt"/>
                          <a:ea typeface="+mn-ea"/>
                          <a:cs typeface="+mn-cs"/>
                        </a:rPr>
                        <a:t>th</a:t>
                      </a:r>
                      <a:r>
                        <a:rPr lang="en-US" sz="1800" kern="1200">
                          <a:solidFill>
                            <a:schemeClr val="dk1"/>
                          </a:solidFill>
                          <a:effectLst/>
                          <a:latin typeface="+mn-lt"/>
                          <a:ea typeface="+mn-ea"/>
                          <a:cs typeface="+mn-cs"/>
                        </a:rPr>
                        <a:t> grade MCAS data, we will increase the percentage of High Needs students scoring proficient or above on the ELA MCAS by at least 4% by June 2023.</a:t>
                      </a:r>
                      <a:endParaRPr lang="en-US" sz="1800"/>
                    </a:p>
                  </a:txBody>
                  <a:tcPr/>
                </a:tc>
                <a:extLst>
                  <a:ext uri="{0D108BD9-81ED-4DB2-BD59-A6C34878D82A}">
                    <a16:rowId xmlns:a16="http://schemas.microsoft.com/office/drawing/2014/main" val="1494940703"/>
                  </a:ext>
                </a:extLst>
              </a:tr>
              <a:tr h="370840">
                <a:tc>
                  <a:txBody>
                    <a:bodyPr/>
                    <a:lstStyle/>
                    <a:p>
                      <a:r>
                        <a:rPr lang="en-US"/>
                        <a:t>Career Technical Education (CTE)</a:t>
                      </a:r>
                    </a:p>
                  </a:txBody>
                  <a:tcPr/>
                </a:tc>
                <a:tc>
                  <a:txBody>
                    <a:bodyPr/>
                    <a:lstStyle/>
                    <a:p>
                      <a:r>
                        <a:rPr lang="en-US" sz="1800" kern="1200">
                          <a:solidFill>
                            <a:schemeClr val="dk1"/>
                          </a:solidFill>
                          <a:effectLst/>
                          <a:latin typeface="+mn-lt"/>
                          <a:ea typeface="+mn-ea"/>
                          <a:cs typeface="+mn-cs"/>
                        </a:rPr>
                        <a:t>We will increase the Co-Op placement (both paid and unpaid) percentage of eligible seniors from 37% to at least 50% by May 2023.</a:t>
                      </a:r>
                      <a:endParaRPr lang="en-US" sz="1800"/>
                    </a:p>
                  </a:txBody>
                  <a:tcPr/>
                </a:tc>
                <a:extLst>
                  <a:ext uri="{0D108BD9-81ED-4DB2-BD59-A6C34878D82A}">
                    <a16:rowId xmlns:a16="http://schemas.microsoft.com/office/drawing/2014/main" val="1286632024"/>
                  </a:ext>
                </a:extLst>
              </a:tr>
              <a:tr h="370840">
                <a:tc>
                  <a:txBody>
                    <a:bodyPr/>
                    <a:lstStyle/>
                    <a:p>
                      <a:r>
                        <a:rPr lang="en-US"/>
                        <a:t>Social and Emotional Learning (SEL)</a:t>
                      </a:r>
                    </a:p>
                  </a:txBody>
                  <a:tcPr/>
                </a:tc>
                <a:tc>
                  <a:txBody>
                    <a:bodyPr/>
                    <a:lstStyle/>
                    <a:p>
                      <a:r>
                        <a:rPr lang="en-US" sz="1800" kern="1200">
                          <a:solidFill>
                            <a:schemeClr val="dk1"/>
                          </a:solidFill>
                          <a:effectLst/>
                          <a:latin typeface="+mn-lt"/>
                          <a:ea typeface="+mn-ea"/>
                          <a:cs typeface="+mn-cs"/>
                        </a:rPr>
                        <a:t>We will create a plan including a timeline for implementation of the Multi-Tiered System of Supports (MTSS) framework focusing on social and emotional teaching and learning by June 2023.</a:t>
                      </a:r>
                      <a:endParaRPr lang="en-US" sz="1800"/>
                    </a:p>
                  </a:txBody>
                  <a:tcPr/>
                </a:tc>
                <a:extLst>
                  <a:ext uri="{0D108BD9-81ED-4DB2-BD59-A6C34878D82A}">
                    <a16:rowId xmlns:a16="http://schemas.microsoft.com/office/drawing/2014/main" val="3068311528"/>
                  </a:ext>
                </a:extLst>
              </a:tr>
            </a:tbl>
          </a:graphicData>
        </a:graphic>
      </p:graphicFrame>
    </p:spTree>
    <p:extLst>
      <p:ext uri="{BB962C8B-B14F-4D97-AF65-F5344CB8AC3E}">
        <p14:creationId xmlns:p14="http://schemas.microsoft.com/office/powerpoint/2010/main" val="3422134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a:xfrm>
            <a:off x="773349" y="165168"/>
            <a:ext cx="10515600" cy="1325563"/>
          </a:xfrm>
        </p:spPr>
        <p:txBody>
          <a:bodyPr anchor="ctr">
            <a:normAutofit/>
          </a:bodyPr>
          <a:lstStyle/>
          <a:p>
            <a:pPr algn="ctr"/>
            <a:r>
              <a:rPr lang="en-US" altLang="en-US"/>
              <a:t>Assessment Components</a:t>
            </a:r>
            <a:endParaRPr lang="en-US"/>
          </a:p>
        </p:txBody>
      </p:sp>
      <p:graphicFrame>
        <p:nvGraphicFramePr>
          <p:cNvPr id="3" name="Table 5">
            <a:extLst>
              <a:ext uri="{FF2B5EF4-FFF2-40B4-BE49-F238E27FC236}">
                <a16:creationId xmlns:a16="http://schemas.microsoft.com/office/drawing/2014/main" id="{2DC603E1-E093-C1EF-16C9-9B11C2D261FA}"/>
              </a:ext>
            </a:extLst>
          </p:cNvPr>
          <p:cNvGraphicFramePr>
            <a:graphicFrameLocks noGrp="1"/>
          </p:cNvGraphicFramePr>
          <p:nvPr>
            <p:extLst>
              <p:ext uri="{D42A27DB-BD31-4B8C-83A1-F6EECF244321}">
                <p14:modId xmlns:p14="http://schemas.microsoft.com/office/powerpoint/2010/main" val="3103963275"/>
              </p:ext>
            </p:extLst>
          </p:nvPr>
        </p:nvGraphicFramePr>
        <p:xfrm>
          <a:off x="1395663" y="1686313"/>
          <a:ext cx="9294090" cy="4519784"/>
        </p:xfrm>
        <a:graphic>
          <a:graphicData uri="http://schemas.openxmlformats.org/drawingml/2006/table">
            <a:tbl>
              <a:tblPr firstRow="1" bandRow="1">
                <a:tableStyleId>{5C22544A-7EE6-4342-B048-85BDC9FD1C3A}</a:tableStyleId>
              </a:tblPr>
              <a:tblGrid>
                <a:gridCol w="3717637">
                  <a:extLst>
                    <a:ext uri="{9D8B030D-6E8A-4147-A177-3AD203B41FA5}">
                      <a16:colId xmlns:a16="http://schemas.microsoft.com/office/drawing/2014/main" val="2569862087"/>
                    </a:ext>
                  </a:extLst>
                </a:gridCol>
                <a:gridCol w="1468183">
                  <a:extLst>
                    <a:ext uri="{9D8B030D-6E8A-4147-A177-3AD203B41FA5}">
                      <a16:colId xmlns:a16="http://schemas.microsoft.com/office/drawing/2014/main" val="565753715"/>
                    </a:ext>
                  </a:extLst>
                </a:gridCol>
                <a:gridCol w="1370840">
                  <a:extLst>
                    <a:ext uri="{9D8B030D-6E8A-4147-A177-3AD203B41FA5}">
                      <a16:colId xmlns:a16="http://schemas.microsoft.com/office/drawing/2014/main" val="3255136196"/>
                    </a:ext>
                  </a:extLst>
                </a:gridCol>
                <a:gridCol w="1315980">
                  <a:extLst>
                    <a:ext uri="{9D8B030D-6E8A-4147-A177-3AD203B41FA5}">
                      <a16:colId xmlns:a16="http://schemas.microsoft.com/office/drawing/2014/main" val="918190047"/>
                    </a:ext>
                  </a:extLst>
                </a:gridCol>
                <a:gridCol w="1421450">
                  <a:extLst>
                    <a:ext uri="{9D8B030D-6E8A-4147-A177-3AD203B41FA5}">
                      <a16:colId xmlns:a16="http://schemas.microsoft.com/office/drawing/2014/main" val="2764210924"/>
                    </a:ext>
                  </a:extLst>
                </a:gridCol>
              </a:tblGrid>
              <a:tr h="523063">
                <a:tc>
                  <a:txBody>
                    <a:bodyPr/>
                    <a:lstStyle/>
                    <a:p>
                      <a:pPr algn="ctr"/>
                      <a:r>
                        <a:rPr lang="en-US" sz="1600" b="1"/>
                        <a:t>Assessment Allocation by Category</a:t>
                      </a:r>
                    </a:p>
                  </a:txBody>
                  <a:tcPr anchor="ctr"/>
                </a:tc>
                <a:tc>
                  <a:txBody>
                    <a:bodyPr/>
                    <a:lstStyle/>
                    <a:p>
                      <a:pPr algn="ctr"/>
                      <a:r>
                        <a:rPr lang="en-US" sz="1600" b="1"/>
                        <a:t>FY23</a:t>
                      </a:r>
                    </a:p>
                  </a:txBody>
                  <a:tcPr anchor="ctr"/>
                </a:tc>
                <a:tc>
                  <a:txBody>
                    <a:bodyPr/>
                    <a:lstStyle/>
                    <a:p>
                      <a:pPr algn="ctr"/>
                      <a:r>
                        <a:rPr lang="en-US" sz="1600" b="1"/>
                        <a:t>FY24</a:t>
                      </a:r>
                    </a:p>
                  </a:txBody>
                  <a:tcPr anchor="ctr"/>
                </a:tc>
                <a:tc>
                  <a:txBody>
                    <a:bodyPr/>
                    <a:lstStyle/>
                    <a:p>
                      <a:pPr algn="ctr"/>
                      <a:r>
                        <a:rPr lang="en-US" sz="1600" b="1"/>
                        <a:t>Difference</a:t>
                      </a:r>
                    </a:p>
                  </a:txBody>
                  <a:tcPr anchor="ctr"/>
                </a:tc>
                <a:tc>
                  <a:txBody>
                    <a:bodyPr/>
                    <a:lstStyle/>
                    <a:p>
                      <a:pPr algn="ctr"/>
                      <a:r>
                        <a:rPr lang="en-US" sz="1600" b="1"/>
                        <a:t>% Change</a:t>
                      </a:r>
                    </a:p>
                  </a:txBody>
                  <a:tcPr anchor="ctr"/>
                </a:tc>
                <a:extLst>
                  <a:ext uri="{0D108BD9-81ED-4DB2-BD59-A6C34878D82A}">
                    <a16:rowId xmlns:a16="http://schemas.microsoft.com/office/drawing/2014/main" val="2197869577"/>
                  </a:ext>
                </a:extLst>
              </a:tr>
              <a:tr h="523063">
                <a:tc>
                  <a:txBody>
                    <a:bodyPr/>
                    <a:lstStyle/>
                    <a:p>
                      <a:pPr algn="l" fontAlgn="b"/>
                      <a:r>
                        <a:rPr lang="en-US" sz="1600" b="1" i="0" u="none" strike="noStrike">
                          <a:solidFill>
                            <a:srgbClr val="000000"/>
                          </a:solidFill>
                          <a:effectLst/>
                          <a:latin typeface="Calibri"/>
                        </a:rPr>
                        <a:t>Minimum Required Contribution</a:t>
                      </a:r>
                      <a:r>
                        <a:rPr lang="en-US" sz="1000" b="1" i="0" u="none" strike="noStrike">
                          <a:solidFill>
                            <a:srgbClr val="000000"/>
                          </a:solidFill>
                          <a:effectLst/>
                          <a:latin typeface="Calibri"/>
                        </a:rPr>
                        <a:t> (set by the State)</a:t>
                      </a:r>
                      <a:endParaRPr lang="en-US" sz="1600" b="1" i="0" u="none" strike="noStrike">
                        <a:solidFill>
                          <a:srgbClr val="000000"/>
                        </a:solidFill>
                        <a:effectLst/>
                        <a:latin typeface="Calibri"/>
                      </a:endParaRPr>
                    </a:p>
                  </a:txBody>
                  <a:tcPr marL="0" marR="0" marT="0" marB="0" anchor="ctr"/>
                </a:tc>
                <a:tc>
                  <a:txBody>
                    <a:bodyPr/>
                    <a:lstStyle/>
                    <a:p>
                      <a:pPr algn="r" fontAlgn="b"/>
                      <a:r>
                        <a:rPr lang="en-US" sz="1600" b="1" i="0" u="none" strike="noStrike">
                          <a:solidFill>
                            <a:srgbClr val="000000"/>
                          </a:solidFill>
                          <a:effectLst/>
                          <a:latin typeface="Calibri"/>
                        </a:rPr>
                        <a:t>       8,864,054 </a:t>
                      </a:r>
                    </a:p>
                  </a:txBody>
                  <a:tcPr marL="0" marR="0" marT="0" marB="0" anchor="ctr"/>
                </a:tc>
                <a:tc>
                  <a:txBody>
                    <a:bodyPr/>
                    <a:lstStyle/>
                    <a:p>
                      <a:pPr algn="r" fontAlgn="b"/>
                      <a:r>
                        <a:rPr lang="en-US" sz="1600" b="1" i="0" u="none" strike="noStrike">
                          <a:solidFill>
                            <a:srgbClr val="000000"/>
                          </a:solidFill>
                          <a:effectLst/>
                          <a:latin typeface="Calibri"/>
                        </a:rPr>
                        <a:t>       9,820,826</a:t>
                      </a:r>
                    </a:p>
                  </a:txBody>
                  <a:tcPr marL="0" marR="0" marT="0" marB="0" anchor="ctr"/>
                </a:tc>
                <a:tc>
                  <a:txBody>
                    <a:bodyPr/>
                    <a:lstStyle/>
                    <a:p>
                      <a:pPr algn="r" fontAlgn="b"/>
                      <a:r>
                        <a:rPr lang="en-US" sz="1600" b="1" i="0" u="none" strike="noStrike">
                          <a:solidFill>
                            <a:srgbClr val="000000"/>
                          </a:solidFill>
                          <a:effectLst/>
                          <a:latin typeface="Calibri"/>
                        </a:rPr>
                        <a:t>          956,772 </a:t>
                      </a:r>
                    </a:p>
                  </a:txBody>
                  <a:tcPr marL="0" marR="0" marT="0" marB="0" anchor="ctr"/>
                </a:tc>
                <a:tc>
                  <a:txBody>
                    <a:bodyPr/>
                    <a:lstStyle/>
                    <a:p>
                      <a:pPr algn="r" fontAlgn="b"/>
                      <a:r>
                        <a:rPr lang="en-US" sz="1600" b="1" i="0" u="none" strike="noStrike">
                          <a:solidFill>
                            <a:srgbClr val="000000"/>
                          </a:solidFill>
                          <a:effectLst/>
                          <a:latin typeface="Calibri"/>
                        </a:rPr>
                        <a:t>10.79%</a:t>
                      </a:r>
                    </a:p>
                  </a:txBody>
                  <a:tcPr marL="0" marR="0" marT="0" marB="0" anchor="ctr"/>
                </a:tc>
                <a:extLst>
                  <a:ext uri="{0D108BD9-81ED-4DB2-BD59-A6C34878D82A}">
                    <a16:rowId xmlns:a16="http://schemas.microsoft.com/office/drawing/2014/main" val="3373943107"/>
                  </a:ext>
                </a:extLst>
              </a:tr>
              <a:tr h="523063">
                <a:tc>
                  <a:txBody>
                    <a:bodyPr/>
                    <a:lstStyle/>
                    <a:p>
                      <a:pPr algn="l" fontAlgn="b"/>
                      <a:r>
                        <a:rPr lang="en-US" sz="1600" b="1" i="0" u="none" strike="noStrike">
                          <a:solidFill>
                            <a:srgbClr val="000000"/>
                          </a:solidFill>
                          <a:effectLst/>
                          <a:latin typeface="Calibri"/>
                        </a:rPr>
                        <a:t>Transportation Budget</a:t>
                      </a:r>
                    </a:p>
                  </a:txBody>
                  <a:tcPr marL="0" marR="0" marT="0" marB="0" anchor="ctr"/>
                </a:tc>
                <a:tc>
                  <a:txBody>
                    <a:bodyPr/>
                    <a:lstStyle/>
                    <a:p>
                      <a:pPr algn="r" fontAlgn="b"/>
                      <a:r>
                        <a:rPr lang="en-US" sz="1600" b="1" i="0" u="none" strike="noStrike">
                          <a:solidFill>
                            <a:srgbClr val="000000"/>
                          </a:solidFill>
                          <a:effectLst/>
                          <a:latin typeface="Calibri"/>
                        </a:rPr>
                        <a:t>          538,453 </a:t>
                      </a:r>
                    </a:p>
                  </a:txBody>
                  <a:tcPr marL="0" marR="0" marT="0" marB="0" anchor="ctr"/>
                </a:tc>
                <a:tc>
                  <a:txBody>
                    <a:bodyPr/>
                    <a:lstStyle/>
                    <a:p>
                      <a:pPr algn="r" fontAlgn="b"/>
                      <a:r>
                        <a:rPr lang="en-US" sz="1600" b="1" i="0" u="none" strike="noStrike">
                          <a:solidFill>
                            <a:srgbClr val="000000"/>
                          </a:solidFill>
                          <a:effectLst/>
                          <a:latin typeface="Calibri"/>
                        </a:rPr>
                        <a:t>          577,385</a:t>
                      </a:r>
                    </a:p>
                  </a:txBody>
                  <a:tcPr marL="0" marR="0" marT="0" marB="0" anchor="ctr"/>
                </a:tc>
                <a:tc>
                  <a:txBody>
                    <a:bodyPr/>
                    <a:lstStyle/>
                    <a:p>
                      <a:pPr algn="r" fontAlgn="b"/>
                      <a:r>
                        <a:rPr lang="en-US" sz="1600" b="1" i="0" u="none" strike="noStrike">
                          <a:solidFill>
                            <a:srgbClr val="000000"/>
                          </a:solidFill>
                          <a:effectLst/>
                          <a:latin typeface="Calibri"/>
                        </a:rPr>
                        <a:t>            38,932 </a:t>
                      </a:r>
                    </a:p>
                  </a:txBody>
                  <a:tcPr marL="0" marR="0" marT="0" marB="0" anchor="ctr"/>
                </a:tc>
                <a:tc>
                  <a:txBody>
                    <a:bodyPr/>
                    <a:lstStyle/>
                    <a:p>
                      <a:pPr algn="r" fontAlgn="b"/>
                      <a:r>
                        <a:rPr lang="en-US" sz="1600" b="1" i="0" u="none" strike="noStrike">
                          <a:solidFill>
                            <a:srgbClr val="000000"/>
                          </a:solidFill>
                          <a:effectLst/>
                          <a:latin typeface="Calibri"/>
                        </a:rPr>
                        <a:t>7.23%</a:t>
                      </a:r>
                    </a:p>
                  </a:txBody>
                  <a:tcPr marL="0" marR="0" marT="0" marB="0" anchor="ctr"/>
                </a:tc>
                <a:extLst>
                  <a:ext uri="{0D108BD9-81ED-4DB2-BD59-A6C34878D82A}">
                    <a16:rowId xmlns:a16="http://schemas.microsoft.com/office/drawing/2014/main" val="415919683"/>
                  </a:ext>
                </a:extLst>
              </a:tr>
              <a:tr h="523063">
                <a:tc>
                  <a:txBody>
                    <a:bodyPr/>
                    <a:lstStyle/>
                    <a:p>
                      <a:pPr algn="l" fontAlgn="b"/>
                      <a:r>
                        <a:rPr lang="en-US" sz="1600" b="1" i="0" u="none" strike="noStrike">
                          <a:solidFill>
                            <a:srgbClr val="000000"/>
                          </a:solidFill>
                          <a:effectLst/>
                          <a:latin typeface="Calibri"/>
                        </a:rPr>
                        <a:t>ESCO Lease Assessment</a:t>
                      </a:r>
                    </a:p>
                  </a:txBody>
                  <a:tcPr marL="0" marR="0" marT="0" marB="0" anchor="ctr"/>
                </a:tc>
                <a:tc>
                  <a:txBody>
                    <a:bodyPr/>
                    <a:lstStyle/>
                    <a:p>
                      <a:pPr algn="r" fontAlgn="b"/>
                      <a:r>
                        <a:rPr lang="en-US" sz="1600" b="1" i="0" u="none" strike="noStrike">
                          <a:solidFill>
                            <a:srgbClr val="000000"/>
                          </a:solidFill>
                          <a:effectLst/>
                          <a:latin typeface="Calibri"/>
                        </a:rPr>
                        <a:t>          550,408 </a:t>
                      </a:r>
                    </a:p>
                  </a:txBody>
                  <a:tcPr marL="0" marR="0" marT="0" marB="0" anchor="ctr"/>
                </a:tc>
                <a:tc>
                  <a:txBody>
                    <a:bodyPr/>
                    <a:lstStyle/>
                    <a:p>
                      <a:pPr algn="r" fontAlgn="b"/>
                      <a:r>
                        <a:rPr lang="en-US" sz="1600" b="1" i="0" u="none" strike="noStrike">
                          <a:solidFill>
                            <a:srgbClr val="000000"/>
                          </a:solidFill>
                          <a:effectLst/>
                          <a:latin typeface="Calibri"/>
                        </a:rPr>
                        <a:t>          566,290</a:t>
                      </a:r>
                    </a:p>
                  </a:txBody>
                  <a:tcPr marL="0" marR="0" marT="0" marB="0" anchor="ctr"/>
                </a:tc>
                <a:tc>
                  <a:txBody>
                    <a:bodyPr/>
                    <a:lstStyle/>
                    <a:p>
                      <a:pPr algn="r" fontAlgn="b"/>
                      <a:r>
                        <a:rPr lang="en-US" sz="1600" b="1" i="0" u="none" strike="noStrike">
                          <a:solidFill>
                            <a:srgbClr val="000000"/>
                          </a:solidFill>
                          <a:effectLst/>
                          <a:latin typeface="Calibri"/>
                        </a:rPr>
                        <a:t>            15,882 </a:t>
                      </a:r>
                    </a:p>
                  </a:txBody>
                  <a:tcPr marL="0" marR="0" marT="0" marB="0" anchor="ctr"/>
                </a:tc>
                <a:tc>
                  <a:txBody>
                    <a:bodyPr/>
                    <a:lstStyle/>
                    <a:p>
                      <a:pPr algn="r" fontAlgn="b"/>
                      <a:r>
                        <a:rPr lang="en-US" sz="1600" b="1" i="0" u="none" strike="noStrike">
                          <a:solidFill>
                            <a:srgbClr val="000000"/>
                          </a:solidFill>
                          <a:effectLst/>
                          <a:latin typeface="Calibri"/>
                        </a:rPr>
                        <a:t>2.89%</a:t>
                      </a:r>
                    </a:p>
                  </a:txBody>
                  <a:tcPr marL="0" marR="0" marT="0" marB="0" anchor="ctr"/>
                </a:tc>
                <a:extLst>
                  <a:ext uri="{0D108BD9-81ED-4DB2-BD59-A6C34878D82A}">
                    <a16:rowId xmlns:a16="http://schemas.microsoft.com/office/drawing/2014/main" val="579773436"/>
                  </a:ext>
                </a:extLst>
              </a:tr>
              <a:tr h="523063">
                <a:tc>
                  <a:txBody>
                    <a:bodyPr/>
                    <a:lstStyle/>
                    <a:p>
                      <a:pPr algn="l" fontAlgn="b"/>
                      <a:r>
                        <a:rPr lang="en-US" sz="1600" b="1" i="0" u="none" strike="noStrike">
                          <a:solidFill>
                            <a:srgbClr val="000000"/>
                          </a:solidFill>
                          <a:effectLst/>
                          <a:latin typeface="Calibri"/>
                        </a:rPr>
                        <a:t>Capital Equipment/Leases/Athletic Fields</a:t>
                      </a:r>
                    </a:p>
                  </a:txBody>
                  <a:tcPr marL="0" marR="0" marT="0" marB="0" anchor="ctr"/>
                </a:tc>
                <a:tc>
                  <a:txBody>
                    <a:bodyPr/>
                    <a:lstStyle/>
                    <a:p>
                      <a:pPr algn="r" fontAlgn="b"/>
                      <a:r>
                        <a:rPr lang="en-US" sz="1600" b="1" i="0" u="none" strike="noStrike">
                          <a:solidFill>
                            <a:srgbClr val="000000"/>
                          </a:solidFill>
                          <a:effectLst/>
                          <a:latin typeface="Calibri"/>
                        </a:rPr>
                        <a:t>          685,200 </a:t>
                      </a:r>
                    </a:p>
                  </a:txBody>
                  <a:tcPr marL="0" marR="0" marT="0" marB="0" anchor="ctr"/>
                </a:tc>
                <a:tc>
                  <a:txBody>
                    <a:bodyPr/>
                    <a:lstStyle/>
                    <a:p>
                      <a:pPr algn="r" fontAlgn="b"/>
                      <a:r>
                        <a:rPr lang="en-US" sz="1600" b="1" i="0" u="none" strike="noStrike">
                          <a:solidFill>
                            <a:srgbClr val="000000"/>
                          </a:solidFill>
                          <a:effectLst/>
                          <a:latin typeface="Calibri"/>
                        </a:rPr>
                        <a:t>          671,950</a:t>
                      </a:r>
                    </a:p>
                  </a:txBody>
                  <a:tcPr marL="0" marR="0" marT="0" marB="0" anchor="ctr"/>
                </a:tc>
                <a:tc>
                  <a:txBody>
                    <a:bodyPr/>
                    <a:lstStyle/>
                    <a:p>
                      <a:pPr algn="r" fontAlgn="b"/>
                      <a:r>
                        <a:rPr lang="en-US" sz="1600" b="1" i="0" u="none" strike="noStrike">
                          <a:solidFill>
                            <a:srgbClr val="000000"/>
                          </a:solidFill>
                          <a:effectLst/>
                          <a:latin typeface="Calibri"/>
                        </a:rPr>
                        <a:t>          </a:t>
                      </a:r>
                      <a:r>
                        <a:rPr lang="en-US" sz="1600" b="1" i="0" u="none" strike="noStrike">
                          <a:solidFill>
                            <a:srgbClr val="FF0000"/>
                          </a:solidFill>
                          <a:effectLst/>
                          <a:latin typeface="Calibri"/>
                        </a:rPr>
                        <a:t>-13,250</a:t>
                      </a:r>
                    </a:p>
                  </a:txBody>
                  <a:tcPr marL="0" marR="0" marT="0" marB="0" anchor="ctr"/>
                </a:tc>
                <a:tc>
                  <a:txBody>
                    <a:bodyPr/>
                    <a:lstStyle/>
                    <a:p>
                      <a:pPr algn="r" fontAlgn="b"/>
                      <a:r>
                        <a:rPr lang="en-US" sz="1600" b="1" i="0" u="none" strike="noStrike">
                          <a:solidFill>
                            <a:srgbClr val="FF0000"/>
                          </a:solidFill>
                          <a:effectLst/>
                          <a:latin typeface="Calibri"/>
                        </a:rPr>
                        <a:t>-1.93%</a:t>
                      </a:r>
                    </a:p>
                  </a:txBody>
                  <a:tcPr marL="0" marR="0" marT="0" marB="0" anchor="ctr"/>
                </a:tc>
                <a:extLst>
                  <a:ext uri="{0D108BD9-81ED-4DB2-BD59-A6C34878D82A}">
                    <a16:rowId xmlns:a16="http://schemas.microsoft.com/office/drawing/2014/main" val="2408483432"/>
                  </a:ext>
                </a:extLst>
              </a:tr>
              <a:tr h="523063">
                <a:tc>
                  <a:txBody>
                    <a:bodyPr/>
                    <a:lstStyle/>
                    <a:p>
                      <a:pPr algn="l" fontAlgn="b"/>
                      <a:r>
                        <a:rPr lang="en-US" sz="1600" b="1" i="0" u="none" strike="noStrike">
                          <a:solidFill>
                            <a:srgbClr val="000000"/>
                          </a:solidFill>
                          <a:effectLst/>
                          <a:latin typeface="Calibri"/>
                        </a:rPr>
                        <a:t>Assessments over Minimum Contribution</a:t>
                      </a:r>
                    </a:p>
                  </a:txBody>
                  <a:tcPr marL="0" marR="0" marT="0" marB="0" anchor="ctr"/>
                </a:tc>
                <a:tc>
                  <a:txBody>
                    <a:bodyPr/>
                    <a:lstStyle/>
                    <a:p>
                      <a:pPr algn="r" fontAlgn="b"/>
                      <a:r>
                        <a:rPr lang="en-US" sz="1600" b="1" i="0" u="none" strike="noStrike">
                          <a:solidFill>
                            <a:srgbClr val="000000"/>
                          </a:solidFill>
                          <a:effectLst/>
                          <a:latin typeface="Calibri"/>
                        </a:rPr>
                        <a:t>       6,664,596 </a:t>
                      </a:r>
                    </a:p>
                  </a:txBody>
                  <a:tcPr marL="0" marR="0" marT="0" marB="0" anchor="ctr"/>
                </a:tc>
                <a:tc>
                  <a:txBody>
                    <a:bodyPr/>
                    <a:lstStyle/>
                    <a:p>
                      <a:pPr algn="r" fontAlgn="b"/>
                      <a:r>
                        <a:rPr lang="en-US" sz="1600" b="1" i="0" u="none" strike="noStrike">
                          <a:solidFill>
                            <a:srgbClr val="000000"/>
                          </a:solidFill>
                          <a:effectLst/>
                          <a:latin typeface="Calibri"/>
                        </a:rPr>
                        <a:t>      8,599,402 </a:t>
                      </a:r>
                    </a:p>
                  </a:txBody>
                  <a:tcPr marL="0" marR="0" marT="0" marB="0" anchor="ctr"/>
                </a:tc>
                <a:tc>
                  <a:txBody>
                    <a:bodyPr/>
                    <a:lstStyle/>
                    <a:p>
                      <a:pPr algn="r" fontAlgn="b"/>
                      <a:r>
                        <a:rPr lang="en-US" sz="1600" b="1" i="0" u="none" strike="noStrike">
                          <a:solidFill>
                            <a:srgbClr val="000000"/>
                          </a:solidFill>
                          <a:effectLst/>
                          <a:latin typeface="Calibri"/>
                        </a:rPr>
                        <a:t>       1,934,806 </a:t>
                      </a:r>
                    </a:p>
                  </a:txBody>
                  <a:tcPr marL="0" marR="0" marT="0" marB="0" anchor="ctr"/>
                </a:tc>
                <a:tc>
                  <a:txBody>
                    <a:bodyPr/>
                    <a:lstStyle/>
                    <a:p>
                      <a:pPr algn="r" fontAlgn="b"/>
                      <a:r>
                        <a:rPr lang="en-US" sz="1600" b="1" i="0" u="none" strike="noStrike">
                          <a:solidFill>
                            <a:srgbClr val="000000"/>
                          </a:solidFill>
                          <a:effectLst/>
                          <a:latin typeface="Calibri"/>
                        </a:rPr>
                        <a:t>29.03%</a:t>
                      </a:r>
                    </a:p>
                  </a:txBody>
                  <a:tcPr marL="0" marR="0" marT="0" marB="0" anchor="ctr"/>
                </a:tc>
                <a:extLst>
                  <a:ext uri="{0D108BD9-81ED-4DB2-BD59-A6C34878D82A}">
                    <a16:rowId xmlns:a16="http://schemas.microsoft.com/office/drawing/2014/main" val="1943002092"/>
                  </a:ext>
                </a:extLst>
              </a:tr>
              <a:tr h="523063">
                <a:tc>
                  <a:txBody>
                    <a:bodyPr/>
                    <a:lstStyle/>
                    <a:p>
                      <a:pPr algn="l" fontAlgn="b"/>
                      <a:r>
                        <a:rPr lang="en-US" sz="1600" b="1" i="0" u="none" strike="noStrike">
                          <a:solidFill>
                            <a:srgbClr val="000000"/>
                          </a:solidFill>
                          <a:effectLst/>
                          <a:latin typeface="Calibri"/>
                        </a:rPr>
                        <a:t>Building Project - Debt Assessment</a:t>
                      </a:r>
                    </a:p>
                  </a:txBody>
                  <a:tcPr marL="0" marR="0" marT="0" marB="0" anchor="ctr"/>
                </a:tc>
                <a:tc>
                  <a:txBody>
                    <a:bodyPr/>
                    <a:lstStyle/>
                    <a:p>
                      <a:pPr algn="r" fontAlgn="b"/>
                      <a:r>
                        <a:rPr lang="en-US" sz="1600" b="1" i="0" u="sng" strike="noStrike">
                          <a:solidFill>
                            <a:srgbClr val="000000"/>
                          </a:solidFill>
                          <a:effectLst/>
                          <a:latin typeface="Calibri"/>
                        </a:rPr>
                        <a:t>      5,093,031 </a:t>
                      </a:r>
                      <a:endParaRPr lang="en-US" sz="1600" b="1" i="0" u="sng"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sng" strike="noStrike">
                          <a:solidFill>
                            <a:srgbClr val="000000"/>
                          </a:solidFill>
                          <a:effectLst/>
                          <a:latin typeface="Calibri"/>
                        </a:rPr>
                        <a:t>      5,246,058 </a:t>
                      </a:r>
                      <a:endParaRPr lang="en-US" sz="1600" b="1" i="0" u="sng"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sng" strike="noStrike">
                          <a:solidFill>
                            <a:srgbClr val="000000"/>
                          </a:solidFill>
                          <a:effectLst/>
                          <a:latin typeface="Calibri"/>
                        </a:rPr>
                        <a:t>          153,027 </a:t>
                      </a:r>
                      <a:endParaRPr lang="en-US" sz="1600" b="1" i="0" u="sng"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sng" strike="noStrike">
                          <a:solidFill>
                            <a:srgbClr val="000000"/>
                          </a:solidFill>
                          <a:effectLst/>
                          <a:latin typeface="Calibri"/>
                        </a:rPr>
                        <a:t>3.00%</a:t>
                      </a:r>
                    </a:p>
                  </a:txBody>
                  <a:tcPr marL="0" marR="0" marT="0" marB="0" anchor="ctr"/>
                </a:tc>
                <a:extLst>
                  <a:ext uri="{0D108BD9-81ED-4DB2-BD59-A6C34878D82A}">
                    <a16:rowId xmlns:a16="http://schemas.microsoft.com/office/drawing/2014/main" val="2465621906"/>
                  </a:ext>
                </a:extLst>
              </a:tr>
              <a:tr h="0">
                <a:tc>
                  <a:txBody>
                    <a:bodyPr/>
                    <a:lstStyle/>
                    <a:p>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r"/>
                      <a:endParaRPr lang="en-US" sz="1600"/>
                    </a:p>
                  </a:txBody>
                  <a:tcPr anchor="ctr"/>
                </a:tc>
                <a:extLst>
                  <a:ext uri="{0D108BD9-81ED-4DB2-BD59-A6C34878D82A}">
                    <a16:rowId xmlns:a16="http://schemas.microsoft.com/office/drawing/2014/main" val="3453233474"/>
                  </a:ext>
                </a:extLst>
              </a:tr>
              <a:tr h="523063">
                <a:tc>
                  <a:txBody>
                    <a:bodyPr/>
                    <a:lstStyle/>
                    <a:p>
                      <a:pPr algn="r"/>
                      <a:r>
                        <a:rPr lang="en-US" sz="1600" b="1"/>
                        <a:t>Total Assessments </a:t>
                      </a:r>
                    </a:p>
                  </a:txBody>
                  <a:tcPr anchor="ctr"/>
                </a:tc>
                <a:tc>
                  <a:txBody>
                    <a:bodyPr/>
                    <a:lstStyle/>
                    <a:p>
                      <a:pPr algn="r" fontAlgn="b"/>
                      <a:r>
                        <a:rPr lang="en-US" sz="1600" b="1" i="0" u="none" strike="noStrike">
                          <a:solidFill>
                            <a:srgbClr val="000000"/>
                          </a:solidFill>
                          <a:effectLst/>
                          <a:latin typeface="Calibri"/>
                        </a:rPr>
                        <a:t>    22,395,741 </a:t>
                      </a:r>
                      <a:endParaRPr lang="en-US" sz="1600" b="1"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none" strike="noStrike">
                          <a:solidFill>
                            <a:srgbClr val="000000"/>
                          </a:solidFill>
                          <a:effectLst/>
                          <a:latin typeface="Calibri"/>
                        </a:rPr>
                        <a:t>    25,481,911 </a:t>
                      </a:r>
                      <a:endParaRPr lang="en-US" sz="1600" b="1"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none" strike="noStrike">
                          <a:solidFill>
                            <a:srgbClr val="000000"/>
                          </a:solidFill>
                          <a:effectLst/>
                          <a:latin typeface="Calibri"/>
                        </a:rPr>
                        <a:t>      3,086,169 </a:t>
                      </a:r>
                      <a:endParaRPr lang="en-US" sz="1600" b="1" i="0" u="none" strike="noStrike">
                        <a:solidFill>
                          <a:srgbClr val="000000"/>
                        </a:solidFill>
                        <a:effectLst/>
                        <a:latin typeface="Calibri" panose="020F0502020204030204" pitchFamily="34" charset="0"/>
                      </a:endParaRPr>
                    </a:p>
                  </a:txBody>
                  <a:tcPr marL="0" marR="0" marT="0" marB="0" anchor="ctr"/>
                </a:tc>
                <a:tc>
                  <a:txBody>
                    <a:bodyPr/>
                    <a:lstStyle/>
                    <a:p>
                      <a:pPr algn="r" fontAlgn="b"/>
                      <a:r>
                        <a:rPr lang="en-US" sz="1600" b="1" i="0" u="none" strike="noStrike">
                          <a:solidFill>
                            <a:srgbClr val="000000"/>
                          </a:solidFill>
                          <a:effectLst/>
                          <a:latin typeface="Calibri"/>
                        </a:rPr>
                        <a:t>13.78%</a:t>
                      </a:r>
                    </a:p>
                  </a:txBody>
                  <a:tcPr marL="0" marR="0" marT="0" marB="0" anchor="ctr"/>
                </a:tc>
                <a:extLst>
                  <a:ext uri="{0D108BD9-81ED-4DB2-BD59-A6C34878D82A}">
                    <a16:rowId xmlns:a16="http://schemas.microsoft.com/office/drawing/2014/main" val="1688123015"/>
                  </a:ext>
                </a:extLst>
              </a:tr>
            </a:tbl>
          </a:graphicData>
        </a:graphic>
      </p:graphicFrame>
    </p:spTree>
    <p:extLst>
      <p:ext uri="{BB962C8B-B14F-4D97-AF65-F5344CB8AC3E}">
        <p14:creationId xmlns:p14="http://schemas.microsoft.com/office/powerpoint/2010/main" val="52982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Overall Budget Summary</a:t>
            </a:r>
            <a:endParaRPr lang="en-US"/>
          </a:p>
        </p:txBody>
      </p:sp>
      <p:graphicFrame>
        <p:nvGraphicFramePr>
          <p:cNvPr id="3" name="Table 3">
            <a:extLst>
              <a:ext uri="{FF2B5EF4-FFF2-40B4-BE49-F238E27FC236}">
                <a16:creationId xmlns:a16="http://schemas.microsoft.com/office/drawing/2014/main" id="{ABEBCEC2-50EB-4CD7-931A-1E43C9330E1C}"/>
              </a:ext>
            </a:extLst>
          </p:cNvPr>
          <p:cNvGraphicFramePr>
            <a:graphicFrameLocks noGrp="1"/>
          </p:cNvGraphicFramePr>
          <p:nvPr>
            <p:extLst>
              <p:ext uri="{D42A27DB-BD31-4B8C-83A1-F6EECF244321}">
                <p14:modId xmlns:p14="http://schemas.microsoft.com/office/powerpoint/2010/main" val="1400250088"/>
              </p:ext>
            </p:extLst>
          </p:nvPr>
        </p:nvGraphicFramePr>
        <p:xfrm>
          <a:off x="1258276" y="1820985"/>
          <a:ext cx="9863016" cy="4392247"/>
        </p:xfrm>
        <a:graphic>
          <a:graphicData uri="http://schemas.openxmlformats.org/drawingml/2006/table">
            <a:tbl>
              <a:tblPr firstRow="1" bandRow="1">
                <a:tableStyleId>{22838BEF-8BB2-4498-84A7-C5851F593DF1}</a:tableStyleId>
              </a:tblPr>
              <a:tblGrid>
                <a:gridCol w="4931508">
                  <a:extLst>
                    <a:ext uri="{9D8B030D-6E8A-4147-A177-3AD203B41FA5}">
                      <a16:colId xmlns:a16="http://schemas.microsoft.com/office/drawing/2014/main" val="1860156899"/>
                    </a:ext>
                  </a:extLst>
                </a:gridCol>
                <a:gridCol w="4931508">
                  <a:extLst>
                    <a:ext uri="{9D8B030D-6E8A-4147-A177-3AD203B41FA5}">
                      <a16:colId xmlns:a16="http://schemas.microsoft.com/office/drawing/2014/main" val="3144943474"/>
                    </a:ext>
                  </a:extLst>
                </a:gridCol>
              </a:tblGrid>
              <a:tr h="1111908">
                <a:tc>
                  <a:txBody>
                    <a:bodyPr/>
                    <a:lstStyle/>
                    <a:p>
                      <a:pPr marL="0" indent="0" algn="ctr">
                        <a:lnSpc>
                          <a:spcPct val="100000"/>
                        </a:lnSpc>
                        <a:spcBef>
                          <a:spcPts val="100"/>
                        </a:spcBef>
                        <a:buNone/>
                      </a:pPr>
                      <a:r>
                        <a:rPr lang="en-US" sz="1800">
                          <a:cs typeface="Arial"/>
                        </a:rPr>
                        <a:t>FY23 Operating &amp; Capital Request = </a:t>
                      </a:r>
                      <a:r>
                        <a:rPr lang="en-US" sz="1800" b="1">
                          <a:cs typeface="Arial"/>
                        </a:rPr>
                        <a:t>$29,010,622</a:t>
                      </a:r>
                    </a:p>
                    <a:p>
                      <a:pPr marL="0" indent="0" algn="ctr">
                        <a:lnSpc>
                          <a:spcPct val="100000"/>
                        </a:lnSpc>
                        <a:buNone/>
                      </a:pPr>
                      <a:r>
                        <a:rPr lang="en-US" sz="1800" u="sng">
                          <a:cs typeface="Arial"/>
                        </a:rPr>
                        <a:t>4.96%</a:t>
                      </a:r>
                      <a:r>
                        <a:rPr lang="en-US" sz="1800">
                          <a:cs typeface="Arial"/>
                        </a:rPr>
                        <a:t> above FY22</a:t>
                      </a:r>
                      <a:endParaRPr lang="en-US"/>
                    </a:p>
                  </a:txBody>
                  <a:tcPr anchor="ctr"/>
                </a:tc>
                <a:tc>
                  <a:txBody>
                    <a:bodyPr/>
                    <a:lstStyle/>
                    <a:p>
                      <a:pPr marL="0" indent="0" algn="ctr">
                        <a:lnSpc>
                          <a:spcPct val="100000"/>
                        </a:lnSpc>
                        <a:spcBef>
                          <a:spcPts val="100"/>
                        </a:spcBef>
                        <a:buNone/>
                      </a:pPr>
                      <a:r>
                        <a:rPr lang="en-US" sz="1800">
                          <a:cs typeface="Arial"/>
                        </a:rPr>
                        <a:t>FY24 Operating &amp; Capital Request = </a:t>
                      </a:r>
                      <a:r>
                        <a:rPr lang="en-US" sz="1800" b="1">
                          <a:cs typeface="Arial"/>
                        </a:rPr>
                        <a:t>$30,316,325</a:t>
                      </a:r>
                    </a:p>
                    <a:p>
                      <a:pPr marL="0" indent="0" algn="ctr">
                        <a:lnSpc>
                          <a:spcPct val="100000"/>
                        </a:lnSpc>
                        <a:buNone/>
                      </a:pPr>
                      <a:r>
                        <a:rPr lang="en-US" sz="1800" u="sng">
                          <a:cs typeface="Arial"/>
                        </a:rPr>
                        <a:t>4.50%</a:t>
                      </a:r>
                      <a:r>
                        <a:rPr lang="en-US" sz="1800">
                          <a:cs typeface="Arial"/>
                        </a:rPr>
                        <a:t> above FY23</a:t>
                      </a:r>
                      <a:endParaRPr lang="en-US"/>
                    </a:p>
                  </a:txBody>
                  <a:tcPr anchor="ctr"/>
                </a:tc>
                <a:extLst>
                  <a:ext uri="{0D108BD9-81ED-4DB2-BD59-A6C34878D82A}">
                    <a16:rowId xmlns:a16="http://schemas.microsoft.com/office/drawing/2014/main" val="2101624575"/>
                  </a:ext>
                </a:extLst>
              </a:tr>
              <a:tr h="1111908">
                <a:tc>
                  <a:txBody>
                    <a:bodyPr/>
                    <a:lstStyle/>
                    <a:p>
                      <a:pPr algn="ctr">
                        <a:lnSpc>
                          <a:spcPct val="100000"/>
                        </a:lnSpc>
                        <a:spcBef>
                          <a:spcPts val="100"/>
                        </a:spcBef>
                      </a:pPr>
                      <a:r>
                        <a:rPr lang="en-US" sz="1800">
                          <a:cs typeface="Segoe UI"/>
                        </a:rPr>
                        <a:t>FY23 Operating Request = </a:t>
                      </a:r>
                      <a:r>
                        <a:rPr lang="en-US" sz="1800" b="1">
                          <a:cs typeface="Segoe UI"/>
                        </a:rPr>
                        <a:t>$22,092,652</a:t>
                      </a:r>
                    </a:p>
                    <a:p>
                      <a:pPr marR="452120" algn="ctr">
                        <a:lnSpc>
                          <a:spcPct val="100000"/>
                        </a:lnSpc>
                        <a:spcBef>
                          <a:spcPts val="180"/>
                        </a:spcBef>
                      </a:pPr>
                      <a:r>
                        <a:rPr lang="en-US" sz="1800" u="sng">
                          <a:cs typeface="Segoe UI"/>
                        </a:rPr>
                        <a:t>6.57%</a:t>
                      </a:r>
                      <a:r>
                        <a:rPr lang="en-US" sz="1800">
                          <a:cs typeface="Segoe UI"/>
                        </a:rPr>
                        <a:t> above FY22</a:t>
                      </a:r>
                      <a:endParaRPr lang="en-US"/>
                    </a:p>
                  </a:txBody>
                  <a:tcPr anchor="ctr"/>
                </a:tc>
                <a:tc>
                  <a:txBody>
                    <a:bodyPr/>
                    <a:lstStyle/>
                    <a:p>
                      <a:pPr algn="ctr"/>
                      <a:r>
                        <a:rPr lang="en-US" sz="1800">
                          <a:cs typeface="Segoe UI"/>
                        </a:rPr>
                        <a:t>FY24 Operating Request = </a:t>
                      </a:r>
                      <a:r>
                        <a:rPr lang="en-US" sz="1800" b="1">
                          <a:cs typeface="Segoe UI"/>
                        </a:rPr>
                        <a:t>$23,458,597</a:t>
                      </a:r>
                      <a:r>
                        <a:rPr lang="en-US" sz="1800">
                          <a:cs typeface="Segoe UI"/>
                        </a:rPr>
                        <a:t>​</a:t>
                      </a:r>
                      <a:endParaRPr lang="en-US" sz="1800">
                        <a:cs typeface="Calibri"/>
                      </a:endParaRPr>
                    </a:p>
                    <a:p>
                      <a:pPr algn="ctr"/>
                      <a:r>
                        <a:rPr lang="en-US" sz="1800" u="sng">
                          <a:cs typeface="Segoe UI"/>
                        </a:rPr>
                        <a:t>6.18%</a:t>
                      </a:r>
                      <a:r>
                        <a:rPr lang="en-US" sz="1800">
                          <a:cs typeface="Segoe UI"/>
                        </a:rPr>
                        <a:t> above FY23</a:t>
                      </a:r>
                      <a:endParaRPr lang="en-US"/>
                    </a:p>
                  </a:txBody>
                  <a:tcPr anchor="ctr"/>
                </a:tc>
                <a:extLst>
                  <a:ext uri="{0D108BD9-81ED-4DB2-BD59-A6C34878D82A}">
                    <a16:rowId xmlns:a16="http://schemas.microsoft.com/office/drawing/2014/main" val="749609530"/>
                  </a:ext>
                </a:extLst>
              </a:tr>
              <a:tr h="1092401">
                <a:tc>
                  <a:txBody>
                    <a:bodyPr/>
                    <a:lstStyle/>
                    <a:p>
                      <a:pPr algn="ctr">
                        <a:lnSpc>
                          <a:spcPct val="100000"/>
                        </a:lnSpc>
                      </a:pPr>
                      <a:r>
                        <a:rPr lang="en-US" sz="1800">
                          <a:cs typeface="Segoe UI"/>
                        </a:rPr>
                        <a:t>FY23 Capital Request = </a:t>
                      </a:r>
                      <a:r>
                        <a:rPr lang="en-US" sz="1800" b="1">
                          <a:cs typeface="Segoe UI"/>
                        </a:rPr>
                        <a:t>$1,235,608</a:t>
                      </a:r>
                    </a:p>
                    <a:p>
                      <a:pPr algn="ctr">
                        <a:lnSpc>
                          <a:spcPct val="100000"/>
                        </a:lnSpc>
                        <a:spcBef>
                          <a:spcPts val="180"/>
                        </a:spcBef>
                      </a:pPr>
                      <a:r>
                        <a:rPr lang="en-US" sz="1800" u="sng">
                          <a:cs typeface="Segoe UI"/>
                        </a:rPr>
                        <a:t>8.89%</a:t>
                      </a:r>
                      <a:r>
                        <a:rPr lang="en-US" sz="1800">
                          <a:cs typeface="Segoe UI"/>
                        </a:rPr>
                        <a:t> above FY22</a:t>
                      </a:r>
                      <a:endParaRPr lang="en-US"/>
                    </a:p>
                  </a:txBody>
                  <a:tcPr anchor="ctr"/>
                </a:tc>
                <a:tc>
                  <a:txBody>
                    <a:bodyPr/>
                    <a:lstStyle/>
                    <a:p>
                      <a:pPr algn="ctr"/>
                      <a:r>
                        <a:rPr lang="en-US" sz="1800">
                          <a:cs typeface="Segoe UI"/>
                        </a:rPr>
                        <a:t>FY24 Capital Request = </a:t>
                      </a:r>
                      <a:r>
                        <a:rPr lang="en-US" sz="1800" b="1">
                          <a:cs typeface="Segoe UI"/>
                        </a:rPr>
                        <a:t>$1,238,240</a:t>
                      </a:r>
                      <a:r>
                        <a:rPr lang="en-US" sz="1800">
                          <a:cs typeface="Segoe UI"/>
                        </a:rPr>
                        <a:t>​</a:t>
                      </a:r>
                      <a:endParaRPr lang="en-US" sz="1800"/>
                    </a:p>
                    <a:p>
                      <a:pPr algn="ctr"/>
                      <a:r>
                        <a:rPr lang="en-US" sz="1800" u="sng">
                          <a:cs typeface="Segoe UI"/>
                        </a:rPr>
                        <a:t>0.21%</a:t>
                      </a:r>
                      <a:r>
                        <a:rPr lang="en-US" sz="1800">
                          <a:cs typeface="Segoe UI"/>
                        </a:rPr>
                        <a:t> above FY23​</a:t>
                      </a:r>
                      <a:endParaRPr lang="en-US"/>
                    </a:p>
                  </a:txBody>
                  <a:tcPr anchor="ctr"/>
                </a:tc>
                <a:extLst>
                  <a:ext uri="{0D108BD9-81ED-4DB2-BD59-A6C34878D82A}">
                    <a16:rowId xmlns:a16="http://schemas.microsoft.com/office/drawing/2014/main" val="2250638060"/>
                  </a:ext>
                </a:extLst>
              </a:tr>
              <a:tr h="1076030">
                <a:tc>
                  <a:txBody>
                    <a:bodyPr/>
                    <a:lstStyle/>
                    <a:p>
                      <a:pPr algn="ctr">
                        <a:lnSpc>
                          <a:spcPct val="100000"/>
                        </a:lnSpc>
                      </a:pPr>
                      <a:r>
                        <a:rPr lang="en-US" sz="1800">
                          <a:cs typeface="Segoe UI"/>
                        </a:rPr>
                        <a:t>FY23 Building Project Debt = </a:t>
                      </a:r>
                      <a:r>
                        <a:rPr lang="en-US" sz="1800" b="1">
                          <a:cs typeface="Segoe UI"/>
                        </a:rPr>
                        <a:t>$5,682,363</a:t>
                      </a:r>
                    </a:p>
                    <a:p>
                      <a:pPr algn="ctr">
                        <a:lnSpc>
                          <a:spcPct val="100000"/>
                        </a:lnSpc>
                        <a:spcBef>
                          <a:spcPts val="180"/>
                        </a:spcBef>
                      </a:pPr>
                      <a:r>
                        <a:rPr lang="en-US" sz="1800" b="1">
                          <a:solidFill>
                            <a:srgbClr val="FF0000"/>
                          </a:solidFill>
                          <a:cs typeface="Segoe UI"/>
                        </a:rPr>
                        <a:t>1.60% below FY22</a:t>
                      </a:r>
                      <a:endParaRPr lang="en-US"/>
                    </a:p>
                  </a:txBody>
                  <a:tcPr anchor="ctr"/>
                </a:tc>
                <a:tc>
                  <a:txBody>
                    <a:bodyPr/>
                    <a:lstStyle/>
                    <a:p>
                      <a:pPr algn="ctr"/>
                      <a:r>
                        <a:rPr lang="en-US" sz="1800">
                          <a:cs typeface="Segoe UI"/>
                        </a:rPr>
                        <a:t>FY24 Building Project Debt = </a:t>
                      </a:r>
                      <a:r>
                        <a:rPr lang="en-US" sz="1800" b="1">
                          <a:cs typeface="Segoe UI"/>
                        </a:rPr>
                        <a:t>$5,619,488</a:t>
                      </a:r>
                      <a:r>
                        <a:rPr lang="en-US" sz="1800">
                          <a:cs typeface="Segoe UI"/>
                        </a:rPr>
                        <a:t>​</a:t>
                      </a:r>
                      <a:endParaRPr lang="en-US" sz="1800"/>
                    </a:p>
                    <a:p>
                      <a:pPr algn="ctr"/>
                      <a:r>
                        <a:rPr lang="en-US" sz="1800" b="1">
                          <a:solidFill>
                            <a:srgbClr val="FF0000"/>
                          </a:solidFill>
                          <a:cs typeface="Segoe UI"/>
                        </a:rPr>
                        <a:t>1.11% below FY23</a:t>
                      </a:r>
                      <a:endParaRPr lang="en-US"/>
                    </a:p>
                  </a:txBody>
                  <a:tcPr anchor="ctr"/>
                </a:tc>
                <a:extLst>
                  <a:ext uri="{0D108BD9-81ED-4DB2-BD59-A6C34878D82A}">
                    <a16:rowId xmlns:a16="http://schemas.microsoft.com/office/drawing/2014/main" val="2127129200"/>
                  </a:ext>
                </a:extLst>
              </a:tr>
            </a:tbl>
          </a:graphicData>
        </a:graphic>
      </p:graphicFrame>
    </p:spTree>
    <p:extLst>
      <p:ext uri="{BB962C8B-B14F-4D97-AF65-F5344CB8AC3E}">
        <p14:creationId xmlns:p14="http://schemas.microsoft.com/office/powerpoint/2010/main" val="693018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F812-98AD-4894-83F7-CBD8B467D074}"/>
              </a:ext>
            </a:extLst>
          </p:cNvPr>
          <p:cNvSpPr>
            <a:spLocks noGrp="1"/>
          </p:cNvSpPr>
          <p:nvPr>
            <p:ph type="title"/>
          </p:nvPr>
        </p:nvSpPr>
        <p:spPr>
          <a:xfrm>
            <a:off x="838200" y="155400"/>
            <a:ext cx="10515600" cy="1325563"/>
          </a:xfrm>
        </p:spPr>
        <p:txBody>
          <a:bodyPr anchor="ctr">
            <a:noAutofit/>
          </a:bodyPr>
          <a:lstStyle/>
          <a:p>
            <a:pPr algn="ctr"/>
            <a:r>
              <a:rPr lang="en-US" sz="9600"/>
              <a:t>OUR WHY</a:t>
            </a:r>
          </a:p>
        </p:txBody>
      </p:sp>
      <p:pic>
        <p:nvPicPr>
          <p:cNvPr id="4" name="Picture 3" descr="A group of people wearing graduation gowns and caps&#10;&#10;Description automatically generated with medium confidence">
            <a:extLst>
              <a:ext uri="{FF2B5EF4-FFF2-40B4-BE49-F238E27FC236}">
                <a16:creationId xmlns:a16="http://schemas.microsoft.com/office/drawing/2014/main" id="{F3B0511D-6637-4527-87C8-D9228C715A7C}"/>
              </a:ext>
            </a:extLst>
          </p:cNvPr>
          <p:cNvPicPr>
            <a:picLocks noChangeAspect="1"/>
          </p:cNvPicPr>
          <p:nvPr/>
        </p:nvPicPr>
        <p:blipFill rotWithShape="1">
          <a:blip r:embed="rId3"/>
          <a:srcRect b="14682"/>
          <a:stretch/>
        </p:blipFill>
        <p:spPr>
          <a:xfrm>
            <a:off x="-151001" y="1825623"/>
            <a:ext cx="12503612" cy="5387275"/>
          </a:xfrm>
          <a:prstGeom prst="rect">
            <a:avLst/>
          </a:prstGeom>
          <a:noFill/>
        </p:spPr>
      </p:pic>
    </p:spTree>
    <p:extLst>
      <p:ext uri="{BB962C8B-B14F-4D97-AF65-F5344CB8AC3E}">
        <p14:creationId xmlns:p14="http://schemas.microsoft.com/office/powerpoint/2010/main" val="23952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9A31-3856-3A8C-60BA-66869E05E138}"/>
              </a:ext>
            </a:extLst>
          </p:cNvPr>
          <p:cNvSpPr>
            <a:spLocks noGrp="1"/>
          </p:cNvSpPr>
          <p:nvPr>
            <p:ph type="ctrTitle"/>
          </p:nvPr>
        </p:nvSpPr>
        <p:spPr>
          <a:xfrm>
            <a:off x="611409" y="3168650"/>
            <a:ext cx="10141819" cy="2343167"/>
          </a:xfrm>
        </p:spPr>
        <p:txBody>
          <a:bodyPr>
            <a:normAutofit fontScale="90000"/>
          </a:bodyPr>
          <a:lstStyle/>
          <a:p>
            <a:r>
              <a:rPr lang="en-US"/>
              <a:t>Thank you.</a:t>
            </a:r>
            <a:br>
              <a:rPr lang="en-US"/>
            </a:br>
            <a:br>
              <a:rPr lang="en-US"/>
            </a:br>
            <a:r>
              <a:rPr lang="en-US"/>
              <a:t>Questions?</a:t>
            </a:r>
          </a:p>
        </p:txBody>
      </p:sp>
    </p:spTree>
    <p:extLst>
      <p:ext uri="{BB962C8B-B14F-4D97-AF65-F5344CB8AC3E}">
        <p14:creationId xmlns:p14="http://schemas.microsoft.com/office/powerpoint/2010/main" val="198743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Overall Budget Summary</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a:xfrm>
            <a:off x="838200" y="2668922"/>
            <a:ext cx="10515600" cy="2345324"/>
          </a:xfrm>
        </p:spPr>
        <p:txBody>
          <a:bodyPr/>
          <a:lstStyle/>
          <a:p>
            <a:pPr marL="0" indent="0" algn="ctr">
              <a:lnSpc>
                <a:spcPct val="100000"/>
              </a:lnSpc>
              <a:spcBef>
                <a:spcPts val="100"/>
              </a:spcBef>
              <a:buNone/>
            </a:pPr>
            <a:r>
              <a:rPr lang="en-US" sz="4000">
                <a:cs typeface="Arial"/>
              </a:rPr>
              <a:t>FY24 Operating &amp; Capital Request</a:t>
            </a:r>
          </a:p>
          <a:p>
            <a:pPr marL="0" indent="0" algn="ctr">
              <a:lnSpc>
                <a:spcPct val="100000"/>
              </a:lnSpc>
              <a:buNone/>
            </a:pPr>
            <a:r>
              <a:rPr lang="en-US" sz="4000" b="1">
                <a:cs typeface="Arial"/>
              </a:rPr>
              <a:t>$30,316,325</a:t>
            </a:r>
          </a:p>
          <a:p>
            <a:pPr marL="0" indent="0" algn="ctr">
              <a:lnSpc>
                <a:spcPct val="100000"/>
              </a:lnSpc>
              <a:buNone/>
            </a:pPr>
            <a:r>
              <a:rPr lang="en-US" sz="4000">
                <a:cs typeface="Arial"/>
              </a:rPr>
              <a:t>4.50% above FY23</a:t>
            </a:r>
          </a:p>
          <a:p>
            <a:pPr marL="0" indent="0">
              <a:buNone/>
            </a:pPr>
            <a:endParaRPr lang="en-US"/>
          </a:p>
        </p:txBody>
      </p:sp>
    </p:spTree>
    <p:extLst>
      <p:ext uri="{BB962C8B-B14F-4D97-AF65-F5344CB8AC3E}">
        <p14:creationId xmlns:p14="http://schemas.microsoft.com/office/powerpoint/2010/main" val="13547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1324-C3DF-640E-D8B1-BD0170898E9D}"/>
              </a:ext>
            </a:extLst>
          </p:cNvPr>
          <p:cNvSpPr>
            <a:spLocks noGrp="1"/>
          </p:cNvSpPr>
          <p:nvPr>
            <p:ph type="title"/>
          </p:nvPr>
        </p:nvSpPr>
        <p:spPr/>
        <p:txBody>
          <a:bodyPr/>
          <a:lstStyle/>
          <a:p>
            <a:pPr algn="ctr"/>
            <a:r>
              <a:rPr lang="en-US">
                <a:latin typeface="+mj-lt"/>
              </a:rPr>
              <a:t>FY24 District Budget Objectives</a:t>
            </a:r>
            <a:endParaRPr lang="en-US"/>
          </a:p>
        </p:txBody>
      </p:sp>
      <p:sp>
        <p:nvSpPr>
          <p:cNvPr id="3" name="Content Placeholder 2">
            <a:extLst>
              <a:ext uri="{FF2B5EF4-FFF2-40B4-BE49-F238E27FC236}">
                <a16:creationId xmlns:a16="http://schemas.microsoft.com/office/drawing/2014/main" id="{6F9CA5DC-B13A-016F-A359-0057AD4F041C}"/>
              </a:ext>
            </a:extLst>
          </p:cNvPr>
          <p:cNvSpPr>
            <a:spLocks noGrp="1"/>
          </p:cNvSpPr>
          <p:nvPr>
            <p:ph idx="1"/>
          </p:nvPr>
        </p:nvSpPr>
        <p:spPr>
          <a:xfrm>
            <a:off x="406400" y="1833440"/>
            <a:ext cx="11449538" cy="4168775"/>
          </a:xfrm>
        </p:spPr>
        <p:txBody>
          <a:bodyPr vert="horz" lIns="91440" tIns="45720" rIns="91440" bIns="45720" rtlCol="0" anchor="t">
            <a:normAutofit fontScale="92500"/>
          </a:bodyPr>
          <a:lstStyle/>
          <a:p>
            <a:pPr marL="12700" indent="0">
              <a:lnSpc>
                <a:spcPct val="100000"/>
              </a:lnSpc>
              <a:spcBef>
                <a:spcPts val="400"/>
              </a:spcBef>
              <a:buNone/>
              <a:tabLst>
                <a:tab pos="354965" algn="l"/>
                <a:tab pos="355600" algn="l"/>
              </a:tabLst>
            </a:pPr>
            <a:r>
              <a:rPr lang="en-US" sz="3200" spc="5">
                <a:cs typeface="Arial"/>
              </a:rPr>
              <a:t>1. To Protect Student and Staff Health</a:t>
            </a:r>
            <a:endParaRPr lang="en-US" sz="3200">
              <a:cs typeface="Arial"/>
            </a:endParaRPr>
          </a:p>
          <a:p>
            <a:pPr marL="756285" lvl="1" indent="-287655">
              <a:lnSpc>
                <a:spcPct val="100000"/>
              </a:lnSpc>
              <a:spcBef>
                <a:spcPts val="340"/>
              </a:spcBef>
              <a:buChar char="–"/>
              <a:tabLst>
                <a:tab pos="756920" algn="l"/>
              </a:tabLst>
            </a:pPr>
            <a:r>
              <a:rPr lang="en-US" sz="2800">
                <a:cs typeface="Arial"/>
              </a:rPr>
              <a:t>Critical to addressing social, emotional, and mental health learning needs</a:t>
            </a:r>
            <a:endParaRPr lang="en-US" sz="3200" spc="5">
              <a:cs typeface="Arial"/>
            </a:endParaRPr>
          </a:p>
          <a:p>
            <a:pPr marL="12700" indent="0">
              <a:lnSpc>
                <a:spcPct val="100000"/>
              </a:lnSpc>
              <a:spcBef>
                <a:spcPts val="400"/>
              </a:spcBef>
              <a:buNone/>
              <a:tabLst>
                <a:tab pos="354965" algn="l"/>
                <a:tab pos="355600" algn="l"/>
              </a:tabLst>
            </a:pPr>
            <a:endParaRPr lang="en-US" sz="3200" spc="5">
              <a:cs typeface="Arial"/>
            </a:endParaRPr>
          </a:p>
          <a:p>
            <a:pPr marL="12700" indent="0">
              <a:lnSpc>
                <a:spcPct val="100000"/>
              </a:lnSpc>
              <a:spcBef>
                <a:spcPts val="400"/>
              </a:spcBef>
              <a:buNone/>
              <a:tabLst>
                <a:tab pos="354965" algn="l"/>
                <a:tab pos="355600" algn="l"/>
              </a:tabLst>
            </a:pPr>
            <a:r>
              <a:rPr lang="en-US" sz="3200" spc="5">
                <a:cs typeface="Arial"/>
              </a:rPr>
              <a:t>2. To Deliver</a:t>
            </a:r>
            <a:r>
              <a:rPr lang="en-US" sz="3200" spc="-70">
                <a:cs typeface="Arial"/>
              </a:rPr>
              <a:t> and Promote </a:t>
            </a:r>
            <a:r>
              <a:rPr lang="en-US" sz="3200">
                <a:cs typeface="Arial"/>
              </a:rPr>
              <a:t>High</a:t>
            </a:r>
            <a:r>
              <a:rPr lang="en-US" sz="3200" spc="-50">
                <a:cs typeface="Arial"/>
              </a:rPr>
              <a:t>-</a:t>
            </a:r>
            <a:r>
              <a:rPr lang="en-US" sz="3200" spc="-5">
                <a:cs typeface="Arial"/>
              </a:rPr>
              <a:t>Quality</a:t>
            </a:r>
            <a:r>
              <a:rPr lang="en-US" sz="3200" spc="-25">
                <a:cs typeface="Arial"/>
              </a:rPr>
              <a:t> </a:t>
            </a:r>
            <a:r>
              <a:rPr lang="en-US" sz="3200">
                <a:cs typeface="Arial"/>
              </a:rPr>
              <a:t>Career Vocational Technical 	Education</a:t>
            </a:r>
          </a:p>
          <a:p>
            <a:pPr marL="12700" indent="0">
              <a:lnSpc>
                <a:spcPct val="100000"/>
              </a:lnSpc>
              <a:spcBef>
                <a:spcPts val="400"/>
              </a:spcBef>
              <a:buNone/>
              <a:tabLst>
                <a:tab pos="354965" algn="l"/>
                <a:tab pos="355600" algn="l"/>
              </a:tabLst>
            </a:pPr>
            <a:endParaRPr lang="en-US" sz="3200">
              <a:cs typeface="Arial"/>
            </a:endParaRPr>
          </a:p>
          <a:p>
            <a:pPr marL="12700" indent="0">
              <a:lnSpc>
                <a:spcPct val="110000"/>
              </a:lnSpc>
              <a:spcBef>
                <a:spcPts val="400"/>
              </a:spcBef>
              <a:buNone/>
              <a:tabLst>
                <a:tab pos="354965" algn="l"/>
                <a:tab pos="355600" algn="l"/>
              </a:tabLst>
            </a:pPr>
            <a:r>
              <a:rPr lang="en-US" sz="3200">
                <a:cs typeface="Arial"/>
              </a:rPr>
              <a:t>3. To Advance the Minuteman Academy Model</a:t>
            </a:r>
          </a:p>
          <a:p>
            <a:pPr marL="756285" lvl="1" indent="-287655">
              <a:lnSpc>
                <a:spcPct val="110000"/>
              </a:lnSpc>
              <a:spcBef>
                <a:spcPts val="340"/>
              </a:spcBef>
              <a:buChar char="–"/>
              <a:tabLst>
                <a:tab pos="756920" algn="l"/>
              </a:tabLst>
            </a:pPr>
            <a:r>
              <a:rPr lang="en-US" sz="2800">
                <a:cs typeface="Arial"/>
              </a:rPr>
              <a:t>Expand transdisciplinary integration through increased project-based learning</a:t>
            </a:r>
            <a:r>
              <a:rPr lang="en-US">
                <a:cs typeface="Arial"/>
              </a:rPr>
              <a:t> </a:t>
            </a:r>
            <a:endParaRPr lang="en-US"/>
          </a:p>
        </p:txBody>
      </p:sp>
    </p:spTree>
    <p:extLst>
      <p:ext uri="{BB962C8B-B14F-4D97-AF65-F5344CB8AC3E}">
        <p14:creationId xmlns:p14="http://schemas.microsoft.com/office/powerpoint/2010/main" val="313769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1324-C3DF-640E-D8B1-BD0170898E9D}"/>
              </a:ext>
            </a:extLst>
          </p:cNvPr>
          <p:cNvSpPr>
            <a:spLocks noGrp="1"/>
          </p:cNvSpPr>
          <p:nvPr>
            <p:ph type="title"/>
          </p:nvPr>
        </p:nvSpPr>
        <p:spPr/>
        <p:txBody>
          <a:bodyPr/>
          <a:lstStyle/>
          <a:p>
            <a:pPr algn="ctr"/>
            <a:r>
              <a:rPr lang="en-US">
                <a:latin typeface="+mj-lt"/>
              </a:rPr>
              <a:t>FY24 District Budget Objectives</a:t>
            </a:r>
            <a:endParaRPr lang="en-US"/>
          </a:p>
        </p:txBody>
      </p:sp>
      <p:sp>
        <p:nvSpPr>
          <p:cNvPr id="3" name="Content Placeholder 2">
            <a:extLst>
              <a:ext uri="{FF2B5EF4-FFF2-40B4-BE49-F238E27FC236}">
                <a16:creationId xmlns:a16="http://schemas.microsoft.com/office/drawing/2014/main" id="{6F9CA5DC-B13A-016F-A359-0057AD4F041C}"/>
              </a:ext>
            </a:extLst>
          </p:cNvPr>
          <p:cNvSpPr>
            <a:spLocks noGrp="1"/>
          </p:cNvSpPr>
          <p:nvPr>
            <p:ph idx="1"/>
          </p:nvPr>
        </p:nvSpPr>
        <p:spPr>
          <a:xfrm>
            <a:off x="323850" y="1690688"/>
            <a:ext cx="11544300" cy="4530725"/>
          </a:xfrm>
        </p:spPr>
        <p:txBody>
          <a:bodyPr/>
          <a:lstStyle/>
          <a:p>
            <a:pPr marL="12700" indent="0">
              <a:lnSpc>
                <a:spcPct val="100000"/>
              </a:lnSpc>
              <a:spcBef>
                <a:spcPts val="365"/>
              </a:spcBef>
              <a:buNone/>
              <a:tabLst>
                <a:tab pos="354965" algn="l"/>
                <a:tab pos="355600" algn="l"/>
              </a:tabLst>
            </a:pPr>
            <a:r>
              <a:rPr lang="en-US" sz="3200" spc="-5">
                <a:cs typeface="Arial"/>
              </a:rPr>
              <a:t>4. To Increase</a:t>
            </a:r>
            <a:r>
              <a:rPr lang="en-US" sz="3200" spc="-25">
                <a:cs typeface="Arial"/>
              </a:rPr>
              <a:t> the </a:t>
            </a:r>
            <a:r>
              <a:rPr lang="en-US" sz="3200">
                <a:cs typeface="Arial"/>
              </a:rPr>
              <a:t>Enrollment</a:t>
            </a:r>
            <a:r>
              <a:rPr lang="en-US" sz="3200" spc="-65">
                <a:cs typeface="Arial"/>
              </a:rPr>
              <a:t> </a:t>
            </a:r>
            <a:r>
              <a:rPr lang="en-US" sz="3200">
                <a:cs typeface="Arial"/>
              </a:rPr>
              <a:t>Capacity of our Facility</a:t>
            </a:r>
          </a:p>
          <a:p>
            <a:pPr marL="12700" indent="0">
              <a:lnSpc>
                <a:spcPct val="100000"/>
              </a:lnSpc>
              <a:spcBef>
                <a:spcPts val="385"/>
              </a:spcBef>
              <a:buNone/>
              <a:tabLst>
                <a:tab pos="354965" algn="l"/>
                <a:tab pos="355600" algn="l"/>
              </a:tabLst>
            </a:pPr>
            <a:endParaRPr lang="en-US" sz="3200">
              <a:cs typeface="Arial"/>
            </a:endParaRPr>
          </a:p>
          <a:p>
            <a:pPr marL="12700" indent="0">
              <a:lnSpc>
                <a:spcPct val="100000"/>
              </a:lnSpc>
              <a:spcBef>
                <a:spcPts val="385"/>
              </a:spcBef>
              <a:buNone/>
              <a:tabLst>
                <a:tab pos="354965" algn="l"/>
                <a:tab pos="355600" algn="l"/>
              </a:tabLst>
            </a:pPr>
            <a:r>
              <a:rPr lang="en-US" sz="3200">
                <a:cs typeface="Arial"/>
              </a:rPr>
              <a:t>5. To Capitalize on Athletic</a:t>
            </a:r>
            <a:r>
              <a:rPr lang="en-US" sz="3200" spc="-15">
                <a:cs typeface="Arial"/>
              </a:rPr>
              <a:t> </a:t>
            </a:r>
            <a:r>
              <a:rPr lang="en-US" sz="3200">
                <a:cs typeface="Arial"/>
              </a:rPr>
              <a:t>Fields</a:t>
            </a:r>
            <a:r>
              <a:rPr lang="en-US" sz="3200" spc="-45">
                <a:cs typeface="Arial"/>
              </a:rPr>
              <a:t> </a:t>
            </a:r>
            <a:r>
              <a:rPr lang="en-US" sz="3200" spc="-5">
                <a:cs typeface="Arial"/>
              </a:rPr>
              <a:t>Operations and Management</a:t>
            </a:r>
            <a:endParaRPr lang="en-US" sz="3200">
              <a:cs typeface="Arial"/>
            </a:endParaRPr>
          </a:p>
          <a:p>
            <a:pPr marL="12700" indent="0">
              <a:lnSpc>
                <a:spcPct val="100000"/>
              </a:lnSpc>
              <a:spcBef>
                <a:spcPts val="380"/>
              </a:spcBef>
              <a:buNone/>
              <a:tabLst>
                <a:tab pos="354965" algn="l"/>
                <a:tab pos="355600" algn="l"/>
              </a:tabLst>
            </a:pPr>
            <a:endParaRPr lang="en-US" sz="3200">
              <a:cs typeface="Arial"/>
            </a:endParaRPr>
          </a:p>
          <a:p>
            <a:pPr marL="12700" indent="0">
              <a:lnSpc>
                <a:spcPct val="100000"/>
              </a:lnSpc>
              <a:spcBef>
                <a:spcPts val="380"/>
              </a:spcBef>
              <a:buNone/>
              <a:tabLst>
                <a:tab pos="354965" algn="l"/>
                <a:tab pos="355600" algn="l"/>
              </a:tabLst>
            </a:pPr>
            <a:r>
              <a:rPr lang="en-US" sz="3200">
                <a:cs typeface="Arial"/>
              </a:rPr>
              <a:t>6. To Increase Campus Facilities</a:t>
            </a:r>
            <a:r>
              <a:rPr lang="en-US" sz="3200" spc="-65">
                <a:cs typeface="Arial"/>
              </a:rPr>
              <a:t> </a:t>
            </a:r>
            <a:r>
              <a:rPr lang="en-US" sz="3200">
                <a:cs typeface="Arial"/>
              </a:rPr>
              <a:t>Use</a:t>
            </a:r>
            <a:r>
              <a:rPr lang="en-US" sz="3200" spc="-10">
                <a:cs typeface="Arial"/>
              </a:rPr>
              <a:t> </a:t>
            </a:r>
            <a:r>
              <a:rPr lang="en-US" sz="3200">
                <a:cs typeface="Arial"/>
              </a:rPr>
              <a:t>&amp;</a:t>
            </a:r>
            <a:r>
              <a:rPr lang="en-US" sz="3200" spc="-30">
                <a:cs typeface="Arial"/>
              </a:rPr>
              <a:t> </a:t>
            </a:r>
            <a:r>
              <a:rPr lang="en-US" sz="3200">
                <a:cs typeface="Arial"/>
              </a:rPr>
              <a:t>Rental</a:t>
            </a:r>
            <a:r>
              <a:rPr lang="en-US" sz="3200" spc="-10">
                <a:cs typeface="Arial"/>
              </a:rPr>
              <a:t> </a:t>
            </a:r>
            <a:r>
              <a:rPr lang="en-US" sz="3200">
                <a:cs typeface="Arial"/>
              </a:rPr>
              <a:t>Revenue</a:t>
            </a:r>
          </a:p>
          <a:p>
            <a:pPr marL="12700" indent="0">
              <a:spcBef>
                <a:spcPts val="380"/>
              </a:spcBef>
              <a:buNone/>
              <a:tabLst>
                <a:tab pos="354965" algn="l"/>
                <a:tab pos="355600" algn="l"/>
              </a:tabLst>
            </a:pPr>
            <a:endParaRPr lang="en-US" sz="3200">
              <a:cs typeface="Arial"/>
            </a:endParaRPr>
          </a:p>
          <a:p>
            <a:pPr marL="12700" indent="0">
              <a:spcBef>
                <a:spcPts val="380"/>
              </a:spcBef>
              <a:buNone/>
              <a:tabLst>
                <a:tab pos="354965" algn="l"/>
                <a:tab pos="355600" algn="l"/>
              </a:tabLst>
            </a:pPr>
            <a:r>
              <a:rPr lang="en-US" sz="3200">
                <a:cs typeface="Arial"/>
              </a:rPr>
              <a:t>7. To Close</a:t>
            </a:r>
            <a:r>
              <a:rPr lang="en-US" sz="3200" spc="-50">
                <a:cs typeface="Arial"/>
              </a:rPr>
              <a:t> </a:t>
            </a:r>
            <a:r>
              <a:rPr lang="en-US" sz="3200">
                <a:cs typeface="Arial"/>
              </a:rPr>
              <a:t>out</a:t>
            </a:r>
            <a:r>
              <a:rPr lang="en-US" sz="3200" spc="-35">
                <a:cs typeface="Arial"/>
              </a:rPr>
              <a:t> the </a:t>
            </a:r>
            <a:r>
              <a:rPr lang="en-US" sz="3200">
                <a:cs typeface="Arial"/>
              </a:rPr>
              <a:t>Massachusetts School Building Authority (MSBA) 	 P</a:t>
            </a:r>
            <a:r>
              <a:rPr lang="en-US" sz="3200" spc="-5">
                <a:cs typeface="Arial"/>
              </a:rPr>
              <a:t>roject (August 2023)</a:t>
            </a:r>
            <a:endParaRPr lang="en-US" sz="3200">
              <a:cs typeface="Arial"/>
            </a:endParaRPr>
          </a:p>
          <a:p>
            <a:pPr marL="0" indent="0">
              <a:buNone/>
            </a:pPr>
            <a:endParaRPr lang="en-US"/>
          </a:p>
        </p:txBody>
      </p:sp>
    </p:spTree>
    <p:extLst>
      <p:ext uri="{BB962C8B-B14F-4D97-AF65-F5344CB8AC3E}">
        <p14:creationId xmlns:p14="http://schemas.microsoft.com/office/powerpoint/2010/main" val="69148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1324-C3DF-640E-D8B1-BD0170898E9D}"/>
              </a:ext>
            </a:extLst>
          </p:cNvPr>
          <p:cNvSpPr>
            <a:spLocks noGrp="1"/>
          </p:cNvSpPr>
          <p:nvPr>
            <p:ph type="title"/>
          </p:nvPr>
        </p:nvSpPr>
        <p:spPr/>
        <p:txBody>
          <a:bodyPr/>
          <a:lstStyle/>
          <a:p>
            <a:pPr algn="ctr"/>
            <a:r>
              <a:rPr lang="en-US" sz="4400">
                <a:latin typeface="+mj-lt"/>
              </a:rPr>
              <a:t>FY24</a:t>
            </a:r>
            <a:r>
              <a:rPr lang="en-US" sz="4400" spc="-35">
                <a:latin typeface="+mj-lt"/>
              </a:rPr>
              <a:t> </a:t>
            </a:r>
            <a:r>
              <a:rPr lang="en-US" sz="4400" spc="-30">
                <a:latin typeface="+mj-lt"/>
              </a:rPr>
              <a:t>Operating Budget Drivers</a:t>
            </a:r>
            <a:endParaRPr lang="en-US"/>
          </a:p>
        </p:txBody>
      </p:sp>
      <p:sp>
        <p:nvSpPr>
          <p:cNvPr id="3" name="Content Placeholder 2">
            <a:extLst>
              <a:ext uri="{FF2B5EF4-FFF2-40B4-BE49-F238E27FC236}">
                <a16:creationId xmlns:a16="http://schemas.microsoft.com/office/drawing/2014/main" id="{6F9CA5DC-B13A-016F-A359-0057AD4F041C}"/>
              </a:ext>
            </a:extLst>
          </p:cNvPr>
          <p:cNvSpPr>
            <a:spLocks noGrp="1"/>
          </p:cNvSpPr>
          <p:nvPr>
            <p:ph idx="1"/>
          </p:nvPr>
        </p:nvSpPr>
        <p:spPr>
          <a:xfrm>
            <a:off x="603115" y="2014537"/>
            <a:ext cx="10985770" cy="3681413"/>
          </a:xfrm>
        </p:spPr>
        <p:txBody>
          <a:bodyPr vert="horz" lIns="91440" tIns="45720" rIns="91440" bIns="45720" rtlCol="0" anchor="t">
            <a:normAutofit/>
          </a:bodyPr>
          <a:lstStyle/>
          <a:p>
            <a:pPr marL="12700" indent="0">
              <a:lnSpc>
                <a:spcPct val="100000"/>
              </a:lnSpc>
              <a:spcBef>
                <a:spcPts val="365"/>
              </a:spcBef>
              <a:buNone/>
              <a:tabLst>
                <a:tab pos="354965" algn="l"/>
                <a:tab pos="355600" algn="l"/>
              </a:tabLst>
            </a:pPr>
            <a:r>
              <a:rPr lang="en-US" sz="3200" spc="-5">
                <a:cs typeface="Arial"/>
              </a:rPr>
              <a:t>1. Teacher Contract in Negotiation plus Steps and Lanes Changes</a:t>
            </a:r>
            <a:endParaRPr lang="en-US" sz="3200">
              <a:cs typeface="Arial"/>
            </a:endParaRPr>
          </a:p>
          <a:p>
            <a:pPr marL="12700" indent="0">
              <a:lnSpc>
                <a:spcPct val="100000"/>
              </a:lnSpc>
              <a:spcBef>
                <a:spcPts val="385"/>
              </a:spcBef>
              <a:buNone/>
              <a:tabLst>
                <a:tab pos="354965" algn="l"/>
                <a:tab pos="355600" algn="l"/>
              </a:tabLst>
            </a:pPr>
            <a:endParaRPr lang="en-US" sz="1400">
              <a:cs typeface="Arial"/>
            </a:endParaRPr>
          </a:p>
          <a:p>
            <a:pPr marL="12700" marR="5080" indent="0">
              <a:lnSpc>
                <a:spcPct val="100000"/>
              </a:lnSpc>
              <a:spcBef>
                <a:spcPts val="365"/>
              </a:spcBef>
              <a:buNone/>
              <a:tabLst>
                <a:tab pos="354965" algn="l"/>
                <a:tab pos="355600" algn="l"/>
              </a:tabLst>
            </a:pPr>
            <a:r>
              <a:rPr lang="en-US" sz="3200" spc="-5">
                <a:cs typeface="Arial"/>
              </a:rPr>
              <a:t>2. Three Additional Teacher Full-Time Equivalents (FTEs) Due To 	Increased Enrollment &amp; Students’ Academic Needs</a:t>
            </a:r>
          </a:p>
          <a:p>
            <a:pPr marL="12700" indent="0">
              <a:lnSpc>
                <a:spcPct val="100000"/>
              </a:lnSpc>
              <a:spcBef>
                <a:spcPts val="365"/>
              </a:spcBef>
              <a:buNone/>
              <a:tabLst>
                <a:tab pos="354965" algn="l"/>
                <a:tab pos="355600" algn="l"/>
              </a:tabLst>
            </a:pPr>
            <a:endParaRPr lang="en-US" sz="1400" spc="-5">
              <a:cs typeface="Arial"/>
            </a:endParaRPr>
          </a:p>
          <a:p>
            <a:pPr marL="12700" indent="0">
              <a:lnSpc>
                <a:spcPct val="100000"/>
              </a:lnSpc>
              <a:spcBef>
                <a:spcPts val="365"/>
              </a:spcBef>
              <a:buNone/>
              <a:tabLst>
                <a:tab pos="354965" algn="l"/>
                <a:tab pos="355600" algn="l"/>
              </a:tabLst>
            </a:pPr>
            <a:r>
              <a:rPr lang="en-US" sz="3200" spc="-5">
                <a:cs typeface="Arial"/>
              </a:rPr>
              <a:t>3. Health Insurance (10% Projected Increase + FTEs)</a:t>
            </a:r>
          </a:p>
          <a:p>
            <a:pPr marL="12700" indent="0">
              <a:lnSpc>
                <a:spcPct val="100000"/>
              </a:lnSpc>
              <a:spcBef>
                <a:spcPts val="365"/>
              </a:spcBef>
              <a:buNone/>
              <a:tabLst>
                <a:tab pos="354965" algn="l"/>
                <a:tab pos="355600" algn="l"/>
              </a:tabLst>
            </a:pPr>
            <a:endParaRPr lang="en-US" sz="1400" spc="-5">
              <a:cs typeface="Arial"/>
            </a:endParaRPr>
          </a:p>
          <a:p>
            <a:pPr marL="0" indent="0">
              <a:spcBef>
                <a:spcPts val="600"/>
              </a:spcBef>
              <a:buNone/>
            </a:pPr>
            <a:r>
              <a:rPr lang="en-US" sz="3200" spc="-5">
                <a:cs typeface="Arial"/>
              </a:rPr>
              <a:t>4. CTE Supply and Material Cost Increases</a:t>
            </a:r>
            <a:endParaRPr lang="en-US"/>
          </a:p>
        </p:txBody>
      </p:sp>
    </p:spTree>
    <p:extLst>
      <p:ext uri="{BB962C8B-B14F-4D97-AF65-F5344CB8AC3E}">
        <p14:creationId xmlns:p14="http://schemas.microsoft.com/office/powerpoint/2010/main" val="382382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1324-C3DF-640E-D8B1-BD0170898E9D}"/>
              </a:ext>
            </a:extLst>
          </p:cNvPr>
          <p:cNvSpPr>
            <a:spLocks noGrp="1"/>
          </p:cNvSpPr>
          <p:nvPr>
            <p:ph type="title"/>
          </p:nvPr>
        </p:nvSpPr>
        <p:spPr/>
        <p:txBody>
          <a:bodyPr/>
          <a:lstStyle/>
          <a:p>
            <a:pPr algn="ctr"/>
            <a:r>
              <a:rPr lang="en-US" sz="4400">
                <a:latin typeface="+mj-lt"/>
              </a:rPr>
              <a:t>FY24</a:t>
            </a:r>
            <a:r>
              <a:rPr lang="en-US" sz="4400" spc="-35">
                <a:latin typeface="+mj-lt"/>
              </a:rPr>
              <a:t> </a:t>
            </a:r>
            <a:r>
              <a:rPr lang="en-US" sz="4400" spc="-30">
                <a:latin typeface="+mj-lt"/>
              </a:rPr>
              <a:t>Operating Budget Drivers</a:t>
            </a:r>
            <a:endParaRPr lang="en-US"/>
          </a:p>
        </p:txBody>
      </p:sp>
      <p:sp>
        <p:nvSpPr>
          <p:cNvPr id="3" name="Content Placeholder 2">
            <a:extLst>
              <a:ext uri="{FF2B5EF4-FFF2-40B4-BE49-F238E27FC236}">
                <a16:creationId xmlns:a16="http://schemas.microsoft.com/office/drawing/2014/main" id="{6F9CA5DC-B13A-016F-A359-0057AD4F041C}"/>
              </a:ext>
            </a:extLst>
          </p:cNvPr>
          <p:cNvSpPr>
            <a:spLocks noGrp="1"/>
          </p:cNvSpPr>
          <p:nvPr>
            <p:ph idx="1"/>
          </p:nvPr>
        </p:nvSpPr>
        <p:spPr>
          <a:xfrm>
            <a:off x="469900" y="1896691"/>
            <a:ext cx="11252200" cy="3723060"/>
          </a:xfrm>
        </p:spPr>
        <p:txBody>
          <a:bodyPr vert="horz" lIns="91440" tIns="45720" rIns="91440" bIns="45720" rtlCol="0" anchor="t">
            <a:normAutofit/>
          </a:bodyPr>
          <a:lstStyle/>
          <a:p>
            <a:pPr marL="12700" indent="0">
              <a:lnSpc>
                <a:spcPct val="100000"/>
              </a:lnSpc>
              <a:spcBef>
                <a:spcPts val="365"/>
              </a:spcBef>
              <a:buNone/>
              <a:tabLst>
                <a:tab pos="354965" algn="l"/>
                <a:tab pos="355600" algn="l"/>
              </a:tabLst>
            </a:pPr>
            <a:r>
              <a:rPr lang="en-US" sz="3200" spc="-5">
                <a:cs typeface="Arial"/>
              </a:rPr>
              <a:t>5. Transportation Increase (5% CPI Increase)</a:t>
            </a:r>
          </a:p>
          <a:p>
            <a:pPr marL="12700" indent="0">
              <a:lnSpc>
                <a:spcPct val="100000"/>
              </a:lnSpc>
              <a:spcBef>
                <a:spcPts val="385"/>
              </a:spcBef>
              <a:buNone/>
              <a:tabLst>
                <a:tab pos="354965" algn="l"/>
                <a:tab pos="355600" algn="l"/>
              </a:tabLst>
            </a:pPr>
            <a:endParaRPr lang="en-US" sz="1400" spc="-5">
              <a:cs typeface="Arial"/>
            </a:endParaRPr>
          </a:p>
          <a:p>
            <a:pPr marL="0" indent="0">
              <a:spcBef>
                <a:spcPts val="600"/>
              </a:spcBef>
              <a:buNone/>
            </a:pPr>
            <a:r>
              <a:rPr lang="en-US" sz="3200" spc="-5">
                <a:cs typeface="Arial"/>
              </a:rPr>
              <a:t>6. Building Utilities and Heating (8% Projected Increase)</a:t>
            </a:r>
          </a:p>
          <a:p>
            <a:pPr marL="12700" indent="0">
              <a:lnSpc>
                <a:spcPct val="100000"/>
              </a:lnSpc>
              <a:spcBef>
                <a:spcPts val="365"/>
              </a:spcBef>
              <a:buNone/>
              <a:tabLst>
                <a:tab pos="354965" algn="l"/>
                <a:tab pos="355600" algn="l"/>
              </a:tabLst>
            </a:pPr>
            <a:endParaRPr lang="en-US" sz="1400" spc="-5">
              <a:cs typeface="Arial"/>
            </a:endParaRPr>
          </a:p>
          <a:p>
            <a:pPr marL="0" indent="0">
              <a:spcBef>
                <a:spcPts val="600"/>
              </a:spcBef>
              <a:buNone/>
            </a:pPr>
            <a:r>
              <a:rPr lang="en-US" sz="3200" spc="-5">
                <a:cs typeface="Arial"/>
              </a:rPr>
              <a:t>7. Other Post Employment Benefit (OPEB) Contribution </a:t>
            </a:r>
          </a:p>
          <a:p>
            <a:pPr marL="0" indent="0">
              <a:spcBef>
                <a:spcPts val="600"/>
              </a:spcBef>
              <a:buNone/>
            </a:pPr>
            <a:r>
              <a:rPr lang="en-US" sz="3200" spc="-5">
                <a:cs typeface="Arial"/>
              </a:rPr>
              <a:t>    ($230,000 = $110,000 Increase)</a:t>
            </a:r>
          </a:p>
          <a:p>
            <a:pPr marL="12700" indent="0">
              <a:lnSpc>
                <a:spcPct val="100000"/>
              </a:lnSpc>
              <a:spcBef>
                <a:spcPts val="365"/>
              </a:spcBef>
              <a:buNone/>
              <a:tabLst>
                <a:tab pos="354965" algn="l"/>
                <a:tab pos="355600" algn="l"/>
              </a:tabLst>
            </a:pPr>
            <a:endParaRPr lang="en-US" sz="1400" spc="-5">
              <a:cs typeface="Arial"/>
            </a:endParaRPr>
          </a:p>
          <a:p>
            <a:pPr marL="0" indent="0">
              <a:spcBef>
                <a:spcPts val="600"/>
              </a:spcBef>
              <a:buNone/>
            </a:pPr>
            <a:r>
              <a:rPr lang="en-US" sz="3200" spc="-5">
                <a:cs typeface="Arial"/>
              </a:rPr>
              <a:t>8. Stabilization ($500,000 = Consistent with FY23 Funding)</a:t>
            </a:r>
          </a:p>
          <a:p>
            <a:pPr marL="0" indent="0">
              <a:buNone/>
            </a:pPr>
            <a:endParaRPr lang="en-US"/>
          </a:p>
        </p:txBody>
      </p:sp>
    </p:spTree>
    <p:extLst>
      <p:ext uri="{BB962C8B-B14F-4D97-AF65-F5344CB8AC3E}">
        <p14:creationId xmlns:p14="http://schemas.microsoft.com/office/powerpoint/2010/main" val="246248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Budget Summary</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p:txBody>
          <a:bodyPr>
            <a:normAutofit fontScale="70000" lnSpcReduction="20000"/>
          </a:bodyPr>
          <a:lstStyle/>
          <a:p>
            <a:pPr marL="0" indent="0" algn="ctr">
              <a:lnSpc>
                <a:spcPct val="120000"/>
              </a:lnSpc>
              <a:spcBef>
                <a:spcPts val="100"/>
              </a:spcBef>
              <a:buNone/>
            </a:pPr>
            <a:r>
              <a:rPr lang="en-US" sz="4700">
                <a:cs typeface="Arial"/>
              </a:rPr>
              <a:t>FY24 Operating Request = </a:t>
            </a:r>
            <a:r>
              <a:rPr lang="en-US" sz="4700" b="1">
                <a:cs typeface="Arial"/>
              </a:rPr>
              <a:t>$23,458,597</a:t>
            </a:r>
          </a:p>
          <a:p>
            <a:pPr marL="0" marR="452120" indent="0" algn="ctr">
              <a:lnSpc>
                <a:spcPct val="120000"/>
              </a:lnSpc>
              <a:spcBef>
                <a:spcPts val="180"/>
              </a:spcBef>
              <a:buNone/>
            </a:pPr>
            <a:r>
              <a:rPr lang="en-US" sz="4700">
                <a:cs typeface="Arial"/>
              </a:rPr>
              <a:t>6.18% above FY23</a:t>
            </a:r>
          </a:p>
          <a:p>
            <a:pPr marL="0" indent="0" algn="ctr">
              <a:lnSpc>
                <a:spcPct val="120000"/>
              </a:lnSpc>
              <a:spcBef>
                <a:spcPts val="20"/>
              </a:spcBef>
              <a:buNone/>
            </a:pPr>
            <a:endParaRPr lang="en-US" sz="4700">
              <a:cs typeface="Arial"/>
            </a:endParaRPr>
          </a:p>
          <a:p>
            <a:pPr marL="0" indent="0" algn="ctr">
              <a:lnSpc>
                <a:spcPct val="120000"/>
              </a:lnSpc>
              <a:buNone/>
            </a:pPr>
            <a:r>
              <a:rPr lang="en-US" sz="4700">
                <a:cs typeface="Arial"/>
              </a:rPr>
              <a:t>FY24 Capital Request = </a:t>
            </a:r>
            <a:r>
              <a:rPr lang="en-US" sz="4700" b="1">
                <a:cs typeface="Arial"/>
              </a:rPr>
              <a:t>$1,238,240</a:t>
            </a:r>
          </a:p>
          <a:p>
            <a:pPr marL="0" indent="0" algn="ctr">
              <a:lnSpc>
                <a:spcPct val="120000"/>
              </a:lnSpc>
              <a:spcBef>
                <a:spcPts val="180"/>
              </a:spcBef>
              <a:buNone/>
            </a:pPr>
            <a:r>
              <a:rPr lang="en-US" sz="4700">
                <a:cs typeface="Arial"/>
              </a:rPr>
              <a:t>0.21% above FY23</a:t>
            </a:r>
          </a:p>
          <a:p>
            <a:pPr marL="0" indent="0" algn="ctr">
              <a:lnSpc>
                <a:spcPct val="120000"/>
              </a:lnSpc>
              <a:spcBef>
                <a:spcPts val="25"/>
              </a:spcBef>
              <a:buNone/>
            </a:pPr>
            <a:endParaRPr lang="en-US" sz="4700">
              <a:cs typeface="Arial"/>
            </a:endParaRPr>
          </a:p>
          <a:p>
            <a:pPr marL="0" indent="0" algn="ctr">
              <a:lnSpc>
                <a:spcPct val="120000"/>
              </a:lnSpc>
              <a:buNone/>
            </a:pPr>
            <a:r>
              <a:rPr lang="en-US" sz="4700">
                <a:cs typeface="Arial"/>
              </a:rPr>
              <a:t>FY24 Building Project Debt = </a:t>
            </a:r>
            <a:r>
              <a:rPr lang="en-US" sz="4700" b="1">
                <a:cs typeface="Arial"/>
              </a:rPr>
              <a:t>$5,619,488</a:t>
            </a:r>
          </a:p>
          <a:p>
            <a:pPr marL="0" indent="0" algn="ctr">
              <a:lnSpc>
                <a:spcPct val="120000"/>
              </a:lnSpc>
              <a:spcBef>
                <a:spcPts val="180"/>
              </a:spcBef>
              <a:buNone/>
            </a:pPr>
            <a:r>
              <a:rPr lang="en-US" sz="4700" b="1">
                <a:solidFill>
                  <a:srgbClr val="FF0000"/>
                </a:solidFill>
                <a:cs typeface="Arial"/>
              </a:rPr>
              <a:t>1.11% below FY23</a:t>
            </a:r>
          </a:p>
          <a:p>
            <a:endParaRPr lang="en-US"/>
          </a:p>
        </p:txBody>
      </p:sp>
    </p:spTree>
    <p:extLst>
      <p:ext uri="{BB962C8B-B14F-4D97-AF65-F5344CB8AC3E}">
        <p14:creationId xmlns:p14="http://schemas.microsoft.com/office/powerpoint/2010/main" val="376420976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143665"/>
      </a:accent1>
      <a:accent2>
        <a:srgbClr val="D8BF4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 PPT Template  -  Read-Only" id="{7AD42C76-F08C-41C5-846C-374017CB4F4C}" vid="{762D9E5E-7E99-4E72-87BE-6C78866B50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96C0779B6944AB6CF6C4004068BD4" ma:contentTypeVersion="15" ma:contentTypeDescription="Create a new document." ma:contentTypeScope="" ma:versionID="b276a989f07f45c57316bc572fa26182">
  <xsd:schema xmlns:xsd="http://www.w3.org/2001/XMLSchema" xmlns:xs="http://www.w3.org/2001/XMLSchema" xmlns:p="http://schemas.microsoft.com/office/2006/metadata/properties" xmlns:ns1="http://schemas.microsoft.com/sharepoint/v3" xmlns:ns2="353e7e51-129d-4be4-a176-58312b68dea3" xmlns:ns3="f428b787-2277-4073-a7fe-e04eb808bb87" targetNamespace="http://schemas.microsoft.com/office/2006/metadata/properties" ma:root="true" ma:fieldsID="e3445f309d54ee30e6d48719bb7a727f" ns1:_="" ns2:_="" ns3:_="">
    <xsd:import namespace="http://schemas.microsoft.com/sharepoint/v3"/>
    <xsd:import namespace="353e7e51-129d-4be4-a176-58312b68dea3"/>
    <xsd:import namespace="f428b787-2277-4073-a7fe-e04eb808bb8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e7e51-129d-4be4-a176-58312b68d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28b787-2277-4073-a7fe-e04eb808bb8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afa956-1c28-42f7-a035-33042d6fc447}" ma:internalName="TaxCatchAll" ma:showField="CatchAllData" ma:web="f428b787-2277-4073-a7fe-e04eb808bb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1FB6BD-0E83-4D79-BF25-DCA83B446586}"/>
</file>

<file path=customXml/itemProps2.xml><?xml version="1.0" encoding="utf-8"?>
<ds:datastoreItem xmlns:ds="http://schemas.openxmlformats.org/officeDocument/2006/customXml" ds:itemID="{30863860-2BBC-4C7E-817D-29CFEFEB793D}"/>
</file>

<file path=docProps/app.xml><?xml version="1.0" encoding="utf-8"?>
<Properties xmlns="http://schemas.openxmlformats.org/officeDocument/2006/extended-properties" xmlns:vt="http://schemas.openxmlformats.org/officeDocument/2006/docPropsVTypes">
  <Template>FY2024 Superintendent Budget Presentation</Template>
  <TotalTime>0</TotalTime>
  <Words>4405</Words>
  <Application>Microsoft Office PowerPoint</Application>
  <PresentationFormat>Widescreen</PresentationFormat>
  <Paragraphs>655</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Calibri-Bold</vt:lpstr>
      <vt:lpstr>Segoe UI</vt:lpstr>
      <vt:lpstr>Office Theme</vt:lpstr>
      <vt:lpstr>PowerPoint Presentation</vt:lpstr>
      <vt:lpstr>Minuteman’s Budget – Behind The Numbers</vt:lpstr>
      <vt:lpstr>School Wide Goals 2022 - 2023</vt:lpstr>
      <vt:lpstr>Overall Budget Summary</vt:lpstr>
      <vt:lpstr>FY24 District Budget Objectives</vt:lpstr>
      <vt:lpstr>FY24 District Budget Objectives</vt:lpstr>
      <vt:lpstr>FY24 Operating Budget Drivers</vt:lpstr>
      <vt:lpstr>FY24 Operating Budget Drivers</vt:lpstr>
      <vt:lpstr>Budget Summary</vt:lpstr>
      <vt:lpstr>Concord: Preliminary Assessment</vt:lpstr>
      <vt:lpstr>Overall Enrollment as of October 1</vt:lpstr>
      <vt:lpstr>Shift in Enrollment</vt:lpstr>
      <vt:lpstr>Non-Member Tuition &amp; Capital Fee Reduction and Increasing Member Enrollment</vt:lpstr>
      <vt:lpstr>Non-Member Tuition &amp; Capital Fee Reduction and Increasing Member Enrollment</vt:lpstr>
      <vt:lpstr>Non-Member Tuition &amp; Capital Fee Reduction and Increasing Member Enrollment</vt:lpstr>
      <vt:lpstr>Increase in Four-Year Rolling Average Enrollment vs Increase in Assessments</vt:lpstr>
      <vt:lpstr>Concord: Comparison of Assessment</vt:lpstr>
      <vt:lpstr>Concord: Per Pupil Assessment</vt:lpstr>
      <vt:lpstr>Overall Budget Summary</vt:lpstr>
      <vt:lpstr>PowerPoint Presentation</vt:lpstr>
      <vt:lpstr>Applications and Enrollment</vt:lpstr>
      <vt:lpstr>FY24 Staffing Additions</vt:lpstr>
      <vt:lpstr>FY2023 Grants</vt:lpstr>
      <vt:lpstr>Building Enrollment Beyond the  Design Capacity of 628</vt:lpstr>
      <vt:lpstr>Capital Stabilization Account</vt:lpstr>
      <vt:lpstr>OPEB: Estimated Liability as of June 30, 2022</vt:lpstr>
      <vt:lpstr>OPEB: Strategic Components</vt:lpstr>
      <vt:lpstr>FY24 Operating and Capital</vt:lpstr>
      <vt:lpstr>FY24 Non-Assessment Revenue</vt:lpstr>
      <vt:lpstr>Assessment Components</vt:lpstr>
      <vt:lpstr>Overall Budget Summary</vt:lpstr>
      <vt:lpstr>OUR WHY</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Andrade, Nikki</dc:creator>
  <cp:lastModifiedBy>Kathleen A. Dawson</cp:lastModifiedBy>
  <cp:revision>1</cp:revision>
  <cp:lastPrinted>2023-02-14T20:38:12Z</cp:lastPrinted>
  <dcterms:created xsi:type="dcterms:W3CDTF">2023-01-06T19:59:16Z</dcterms:created>
  <dcterms:modified xsi:type="dcterms:W3CDTF">2023-02-28T23:25:34Z</dcterms:modified>
</cp:coreProperties>
</file>