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5.xml" ContentType="application/vnd.openxmlformats-officedocument.presentationml.tags+xml"/>
  <Override PartName="/ppt/tags/tag7.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6" r:id="rId2"/>
    <p:sldId id="268" r:id="rId3"/>
    <p:sldId id="291" r:id="rId4"/>
    <p:sldId id="281" r:id="rId5"/>
    <p:sldId id="295" r:id="rId6"/>
    <p:sldId id="274" r:id="rId7"/>
    <p:sldId id="289" r:id="rId8"/>
    <p:sldId id="298" r:id="rId9"/>
    <p:sldId id="270" r:id="rId10"/>
    <p:sldId id="294" r:id="rId11"/>
    <p:sldId id="292" r:id="rId12"/>
    <p:sldId id="657" r:id="rId13"/>
    <p:sldId id="656" r:id="rId14"/>
    <p:sldId id="296" r:id="rId15"/>
    <p:sldId id="269" r:id="rId16"/>
    <p:sldId id="659" r:id="rId17"/>
    <p:sldId id="276" r:id="rId18"/>
    <p:sldId id="297" r:id="rId19"/>
  </p:sldIdLst>
  <p:sldSz cx="9144000" cy="5143500" type="screen16x9"/>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576"/>
    <a:srgbClr val="1D3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9072" autoAdjust="0"/>
  </p:normalViewPr>
  <p:slideViewPr>
    <p:cSldViewPr>
      <p:cViewPr varScale="1">
        <p:scale>
          <a:sx n="134" d="100"/>
          <a:sy n="134" d="100"/>
        </p:scale>
        <p:origin x="1002" y="114"/>
      </p:cViewPr>
      <p:guideLst>
        <p:guide orient="horz" pos="1620"/>
        <p:guide pos="2880"/>
      </p:guideLst>
    </p:cSldViewPr>
  </p:slideViewPr>
  <p:notesTextViewPr>
    <p:cViewPr>
      <p:scale>
        <a:sx n="1" d="1"/>
        <a:sy n="1" d="1"/>
      </p:scale>
      <p:origin x="0" y="0"/>
    </p:cViewPr>
  </p:notesTextViewPr>
  <p:notesViewPr>
    <p:cSldViewPr>
      <p:cViewPr varScale="1">
        <p:scale>
          <a:sx n="67" d="100"/>
          <a:sy n="67" d="100"/>
        </p:scale>
        <p:origin x="-322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file:///\\pluto\preinhardt\Solid%20Waste%20Fund\1%20FY23%20Solid%20Waste%20Budget\Budget%20Prep\FY23%20SW%20Summary%20with%20updated%20audit%20number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paradox\CPW-Program%20Managers\Budgets\FY24%20Budgets\FY24%20Enterprise%20Fund%20Budgets\Solid%20Waste\FY24%20Solid%20Waste%20Budget%20Summary%20Worksheet%20with%2010%25%20inc%202-16-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luto\preinhardt\Solid%20Waste%20Fund\1%20FY23%20Solid%20Waste%20Budget\Budget%20Prep\FY23%20SW%20Summary%20with%20updated%20audit%20numb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file:///\\paradox\CPW-Program%20Managers\Budgets\FY24%20Budgets\FY24%20Enterprise%20Fund%20Budgets\Solid%20Waste\FY24%20Solid%20Waste%20Budget%20Summary%20Worksheet%20with%2010%25%20inc%202-16-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83333333333335"/>
          <c:y val="0.28472222222222221"/>
          <c:w val="0.3611111111111111"/>
          <c:h val="0.60185185185185186"/>
        </c:manualLayout>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649163872"/>
        <c:axId val="1639364384"/>
      </c:barChart>
      <c:catAx>
        <c:axId val="164916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9364384"/>
        <c:crosses val="autoZero"/>
        <c:auto val="1"/>
        <c:lblAlgn val="ctr"/>
        <c:lblOffset val="100"/>
        <c:noMultiLvlLbl val="0"/>
      </c:catAx>
      <c:valAx>
        <c:axId val="163936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9163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C9F-4EC9-8D5C-37C3AC36170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C9F-4EC9-8D5C-37C3AC36170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C9F-4EC9-8D5C-37C3AC36170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C9F-4EC9-8D5C-37C3AC36170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C9F-4EC9-8D5C-37C3AC36170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C9F-4EC9-8D5C-37C3AC36170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5C9F-4EC9-8D5C-37C3AC36170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5C9F-4EC9-8D5C-37C3AC36170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5C9F-4EC9-8D5C-37C3AC36170A}"/>
              </c:ext>
            </c:extLst>
          </c:dPt>
          <c:dLbls>
            <c:dLbl>
              <c:idx val="0"/>
              <c:layout>
                <c:manualLayout>
                  <c:x val="-0.1915380560602197"/>
                  <c:y val="-0.1316799627020307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9F-4EC9-8D5C-37C3AC36170A}"/>
                </c:ext>
              </c:extLst>
            </c:dLbl>
            <c:dLbl>
              <c:idx val="1"/>
              <c:layout>
                <c:manualLayout>
                  <c:x val="6.4218941382327227E-2"/>
                  <c:y val="3.477763196267124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266666666666672"/>
                      <c:h val="0.16951407115777195"/>
                    </c:manualLayout>
                  </c15:layout>
                </c:ext>
                <c:ext xmlns:c16="http://schemas.microsoft.com/office/drawing/2014/chart" uri="{C3380CC4-5D6E-409C-BE32-E72D297353CC}">
                  <c16:uniqueId val="{00000003-5C9F-4EC9-8D5C-37C3AC36170A}"/>
                </c:ext>
              </c:extLst>
            </c:dLbl>
            <c:dLbl>
              <c:idx val="2"/>
              <c:layout>
                <c:manualLayout>
                  <c:x val="-2.9692366579177603E-2"/>
                  <c:y val="9.3846602508019655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899999999999996"/>
                      <c:h val="0.22253244386118398"/>
                    </c:manualLayout>
                  </c15:layout>
                </c:ext>
                <c:ext xmlns:c16="http://schemas.microsoft.com/office/drawing/2014/chart" uri="{C3380CC4-5D6E-409C-BE32-E72D297353CC}">
                  <c16:uniqueId val="{00000005-5C9F-4EC9-8D5C-37C3AC36170A}"/>
                </c:ext>
              </c:extLst>
            </c:dLbl>
            <c:dLbl>
              <c:idx val="3"/>
              <c:layout>
                <c:manualLayout>
                  <c:x val="-0.11452887139107612"/>
                  <c:y val="0.142201443569553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C9F-4EC9-8D5C-37C3AC36170A}"/>
                </c:ext>
              </c:extLst>
            </c:dLbl>
            <c:dLbl>
              <c:idx val="4"/>
              <c:layout>
                <c:manualLayout>
                  <c:x val="-0.20454636920384953"/>
                  <c:y val="2.893518518518518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C9F-4EC9-8D5C-37C3AC36170A}"/>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B-5C9F-4EC9-8D5C-37C3AC36170A}"/>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5C9F-4EC9-8D5C-37C3AC36170A}"/>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F-5C9F-4EC9-8D5C-37C3AC36170A}"/>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11-5C9F-4EC9-8D5C-37C3AC36170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'Op Exp Graph'!$E$5:$E$12</c:f>
              <c:strCache>
                <c:ptCount val="8"/>
                <c:pt idx="0">
                  <c:v>Curbside Collection Contract</c:v>
                </c:pt>
                <c:pt idx="1">
                  <c:v>Other Charges and Expenses</c:v>
                </c:pt>
                <c:pt idx="2">
                  <c:v>Contracted Disposal Services</c:v>
                </c:pt>
                <c:pt idx="3">
                  <c:v>Recycling Processing Fees </c:v>
                </c:pt>
                <c:pt idx="4">
                  <c:v>Supplies  and Materials</c:v>
                </c:pt>
                <c:pt idx="5">
                  <c:v>General Fund Services</c:v>
                </c:pt>
                <c:pt idx="6">
                  <c:v>Personnel Services</c:v>
                </c:pt>
                <c:pt idx="7">
                  <c:v>Purchased Services</c:v>
                </c:pt>
              </c:strCache>
            </c:strRef>
          </c:cat>
          <c:val>
            <c:numRef>
              <c:f>'Op Exp Graph'!$F$5:$F$12</c:f>
              <c:numCache>
                <c:formatCode>"$"#,##0_);\("$"#,##0\)</c:formatCode>
                <c:ptCount val="8"/>
                <c:pt idx="0">
                  <c:v>1410538.8760000002</c:v>
                </c:pt>
                <c:pt idx="1">
                  <c:v>2855</c:v>
                </c:pt>
                <c:pt idx="2">
                  <c:v>278711.435</c:v>
                </c:pt>
                <c:pt idx="3">
                  <c:v>264238.576</c:v>
                </c:pt>
                <c:pt idx="4">
                  <c:v>10170.200000000001</c:v>
                </c:pt>
                <c:pt idx="5">
                  <c:v>142547</c:v>
                </c:pt>
                <c:pt idx="6">
                  <c:v>114442.2857696</c:v>
                </c:pt>
                <c:pt idx="7">
                  <c:v>100171</c:v>
                </c:pt>
              </c:numCache>
            </c:numRef>
          </c:val>
          <c:extLst>
            <c:ext xmlns:c16="http://schemas.microsoft.com/office/drawing/2014/chart" uri="{C3380CC4-5D6E-409C-BE32-E72D297353CC}">
              <c16:uniqueId val="{00000012-5C9F-4EC9-8D5C-37C3AC36170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83333333333335"/>
          <c:y val="0.28472222222222221"/>
          <c:w val="0.3611111111111111"/>
          <c:h val="0.60185185185185186"/>
        </c:manualLayout>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72572178477692"/>
          <c:y val="0.1060509898574236"/>
          <c:w val="0.53871071859260833"/>
          <c:h val="0.801298355293528"/>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0E3-4023-8F22-510D78E9F55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0E3-4023-8F22-510D78E9F554}"/>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0E3-4023-8F22-510D78E9F55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70E3-4023-8F22-510D78E9F55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70E3-4023-8F22-510D78E9F55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70E3-4023-8F22-510D78E9F554}"/>
              </c:ext>
            </c:extLst>
          </c:dPt>
          <c:dLbls>
            <c:dLbl>
              <c:idx val="0"/>
              <c:layout>
                <c:manualLayout>
                  <c:x val="0.16817348848551295"/>
                  <c:y val="2.09488731732280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0E3-4023-8F22-510D78E9F554}"/>
                </c:ext>
              </c:extLst>
            </c:dLbl>
            <c:dLbl>
              <c:idx val="1"/>
              <c:layout>
                <c:manualLayout>
                  <c:x val="-0.18354774065403986"/>
                  <c:y val="-0.24769015682084966"/>
                </c:manualLayout>
              </c:layout>
              <c:showLegendKey val="0"/>
              <c:showVal val="0"/>
              <c:showCatName val="1"/>
              <c:showSerName val="0"/>
              <c:showPercent val="1"/>
              <c:showBubbleSize val="0"/>
              <c:extLst>
                <c:ext xmlns:c15="http://schemas.microsoft.com/office/drawing/2012/chart" uri="{CE6537A1-D6FC-4f65-9D91-7224C49458BB}">
                  <c15:layout>
                    <c:manualLayout>
                      <c:w val="0.26014630772504788"/>
                      <c:h val="0.23906197654941375"/>
                    </c:manualLayout>
                  </c15:layout>
                </c:ext>
                <c:ext xmlns:c16="http://schemas.microsoft.com/office/drawing/2014/chart" uri="{C3380CC4-5D6E-409C-BE32-E72D297353CC}">
                  <c16:uniqueId val="{00000003-70E3-4023-8F22-510D78E9F554}"/>
                </c:ext>
              </c:extLst>
            </c:dLbl>
            <c:dLbl>
              <c:idx val="2"/>
              <c:layout>
                <c:manualLayout>
                  <c:x val="-7.1188538932633424E-2"/>
                  <c:y val="9.70384951881014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0E3-4023-8F22-510D78E9F554}"/>
                </c:ext>
              </c:extLst>
            </c:dLbl>
            <c:dLbl>
              <c:idx val="3"/>
              <c:layout>
                <c:manualLayout>
                  <c:x val="-8.2148861459885078E-2"/>
                  <c:y val="1.4009153378440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0E3-4023-8F22-510D78E9F554}"/>
                </c:ext>
              </c:extLst>
            </c:dLbl>
            <c:dLbl>
              <c:idx val="4"/>
              <c:layout>
                <c:manualLayout>
                  <c:x val="-0.11338822680948665"/>
                  <c:y val="9.6746135899679203E-2"/>
                </c:manualLayout>
              </c:layout>
              <c:showLegendKey val="0"/>
              <c:showVal val="0"/>
              <c:showCatName val="1"/>
              <c:showSerName val="0"/>
              <c:showPercent val="1"/>
              <c:showBubbleSize val="0"/>
              <c:extLst>
                <c:ext xmlns:c15="http://schemas.microsoft.com/office/drawing/2012/chart" uri="{CE6537A1-D6FC-4f65-9D91-7224C49458BB}">
                  <c15:layout>
                    <c:manualLayout>
                      <c:w val="0.23252252252252253"/>
                      <c:h val="0.23906197654941375"/>
                    </c:manualLayout>
                  </c15:layout>
                </c:ext>
                <c:ext xmlns:c16="http://schemas.microsoft.com/office/drawing/2014/chart" uri="{C3380CC4-5D6E-409C-BE32-E72D297353CC}">
                  <c16:uniqueId val="{00000009-70E3-4023-8F22-510D78E9F554}"/>
                </c:ext>
              </c:extLst>
            </c:dLbl>
            <c:dLbl>
              <c:idx val="5"/>
              <c:layout>
                <c:manualLayout>
                  <c:x val="-0.17231157338440803"/>
                  <c:y val="0"/>
                </c:manualLayout>
              </c:layout>
              <c:showLegendKey val="0"/>
              <c:showVal val="0"/>
              <c:showCatName val="1"/>
              <c:showSerName val="0"/>
              <c:showPercent val="1"/>
              <c:showBubbleSize val="0"/>
              <c:extLst>
                <c:ext xmlns:c15="http://schemas.microsoft.com/office/drawing/2012/chart" uri="{CE6537A1-D6FC-4f65-9D91-7224C49458BB}">
                  <c15:layout>
                    <c:manualLayout>
                      <c:w val="0.40949705611122927"/>
                      <c:h val="0.16666666666666666"/>
                    </c:manualLayout>
                  </c15:layout>
                </c:ext>
                <c:ext xmlns:c16="http://schemas.microsoft.com/office/drawing/2014/chart" uri="{C3380CC4-5D6E-409C-BE32-E72D297353CC}">
                  <c16:uniqueId val="{0000000B-70E3-4023-8F22-510D78E9F55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'Op Rev Graph '!$A$2:$A$7</c:f>
              <c:strCache>
                <c:ptCount val="6"/>
                <c:pt idx="0">
                  <c:v>Town Facilities</c:v>
                </c:pt>
                <c:pt idx="1">
                  <c:v>Subscription Fees (collection)</c:v>
                </c:pt>
                <c:pt idx="2">
                  <c:v>Schools </c:v>
                </c:pt>
                <c:pt idx="3">
                  <c:v>Recycling &amp; Compost Bins</c:v>
                </c:pt>
                <c:pt idx="4">
                  <c:v>Disposal Fees (tags &amp; stickers) </c:v>
                </c:pt>
                <c:pt idx="5">
                  <c:v>Business Recycling Program</c:v>
                </c:pt>
              </c:strCache>
            </c:strRef>
          </c:cat>
          <c:val>
            <c:numRef>
              <c:f>'Op Rev Graph '!$B$2:$B$7</c:f>
              <c:numCache>
                <c:formatCode>_("$"* #,##0_);_("$"* \(#,##0\);_("$"* "-"??_);_(@_)</c:formatCode>
                <c:ptCount val="6"/>
                <c:pt idx="0">
                  <c:v>80000.419715384618</c:v>
                </c:pt>
                <c:pt idx="1">
                  <c:v>1284224</c:v>
                </c:pt>
                <c:pt idx="2">
                  <c:v>155202.14170008793</c:v>
                </c:pt>
                <c:pt idx="3">
                  <c:v>4400</c:v>
                </c:pt>
                <c:pt idx="4">
                  <c:v>416556</c:v>
                </c:pt>
                <c:pt idx="5">
                  <c:v>10300</c:v>
                </c:pt>
              </c:numCache>
            </c:numRef>
          </c:val>
          <c:extLst>
            <c:ext xmlns:c16="http://schemas.microsoft.com/office/drawing/2014/chart" uri="{C3380CC4-5D6E-409C-BE32-E72D297353CC}">
              <c16:uniqueId val="{0000000C-70E3-4023-8F22-510D78E9F5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'Net Inc Graph'!$A$21</c:f>
              <c:strCache>
                <c:ptCount val="1"/>
                <c:pt idx="0">
                  <c:v>Operating Revenue</c:v>
                </c:pt>
              </c:strCache>
            </c:strRef>
          </c:tx>
          <c:spPr>
            <a:solidFill>
              <a:srgbClr val="92D050"/>
            </a:solidFill>
            <a:ln>
              <a:noFill/>
            </a:ln>
            <a:effectLst/>
          </c:spPr>
          <c:invertIfNegative val="0"/>
          <c:cat>
            <c:strRef>
              <c:f>'Net Inc Graph'!$B$20:$F$20</c:f>
              <c:strCache>
                <c:ptCount val="5"/>
                <c:pt idx="0">
                  <c:v>FY20
Actual</c:v>
                </c:pt>
                <c:pt idx="1">
                  <c:v>FY21
Actual</c:v>
                </c:pt>
                <c:pt idx="2">
                  <c:v>FY22
Unaudited</c:v>
                </c:pt>
                <c:pt idx="3">
                  <c:v>FY23
Revised</c:v>
                </c:pt>
                <c:pt idx="4">
                  <c:v>FY24
Budget</c:v>
                </c:pt>
              </c:strCache>
            </c:strRef>
          </c:cat>
          <c:val>
            <c:numRef>
              <c:f>'Net Inc Graph'!$B$21:$F$21</c:f>
              <c:numCache>
                <c:formatCode>"$"#,##0</c:formatCode>
                <c:ptCount val="5"/>
                <c:pt idx="0">
                  <c:v>1437803.8800000004</c:v>
                </c:pt>
                <c:pt idx="1">
                  <c:v>1559059</c:v>
                </c:pt>
                <c:pt idx="2">
                  <c:v>1688821</c:v>
                </c:pt>
                <c:pt idx="3">
                  <c:v>2000377</c:v>
                </c:pt>
                <c:pt idx="4">
                  <c:v>1995832.9493000878</c:v>
                </c:pt>
              </c:numCache>
            </c:numRef>
          </c:val>
          <c:extLst>
            <c:ext xmlns:c16="http://schemas.microsoft.com/office/drawing/2014/chart" uri="{C3380CC4-5D6E-409C-BE32-E72D297353CC}">
              <c16:uniqueId val="{00000000-A88F-4CC4-B32E-7F9539AF090C}"/>
            </c:ext>
          </c:extLst>
        </c:ser>
        <c:ser>
          <c:idx val="1"/>
          <c:order val="1"/>
          <c:tx>
            <c:strRef>
              <c:f>'Net Inc Graph'!$A$22</c:f>
              <c:strCache>
                <c:ptCount val="1"/>
                <c:pt idx="0">
                  <c:v>Operating Expense</c:v>
                </c:pt>
              </c:strCache>
            </c:strRef>
          </c:tx>
          <c:spPr>
            <a:solidFill>
              <a:schemeClr val="accent2"/>
            </a:solidFill>
            <a:ln>
              <a:noFill/>
            </a:ln>
            <a:effectLst/>
          </c:spPr>
          <c:invertIfNegative val="0"/>
          <c:cat>
            <c:strRef>
              <c:f>'Net Inc Graph'!$B$20:$F$20</c:f>
              <c:strCache>
                <c:ptCount val="5"/>
                <c:pt idx="0">
                  <c:v>FY20
Actual</c:v>
                </c:pt>
                <c:pt idx="1">
                  <c:v>FY21
Actual</c:v>
                </c:pt>
                <c:pt idx="2">
                  <c:v>FY22
Unaudited</c:v>
                </c:pt>
                <c:pt idx="3">
                  <c:v>FY23
Revised</c:v>
                </c:pt>
                <c:pt idx="4">
                  <c:v>FY24
Budget</c:v>
                </c:pt>
              </c:strCache>
            </c:strRef>
          </c:cat>
          <c:val>
            <c:numRef>
              <c:f>'Net Inc Graph'!$B$22:$F$22</c:f>
              <c:numCache>
                <c:formatCode>"$"#,##0</c:formatCode>
                <c:ptCount val="5"/>
                <c:pt idx="0">
                  <c:v>1414991</c:v>
                </c:pt>
                <c:pt idx="1">
                  <c:v>1478667</c:v>
                </c:pt>
                <c:pt idx="2">
                  <c:v>1085346</c:v>
                </c:pt>
                <c:pt idx="3">
                  <c:v>2118583</c:v>
                </c:pt>
                <c:pt idx="4">
                  <c:v>2391261.7727696002</c:v>
                </c:pt>
              </c:numCache>
            </c:numRef>
          </c:val>
          <c:extLst>
            <c:ext xmlns:c16="http://schemas.microsoft.com/office/drawing/2014/chart" uri="{C3380CC4-5D6E-409C-BE32-E72D297353CC}">
              <c16:uniqueId val="{00000001-A88F-4CC4-B32E-7F9539AF090C}"/>
            </c:ext>
          </c:extLst>
        </c:ser>
        <c:ser>
          <c:idx val="2"/>
          <c:order val="2"/>
          <c:tx>
            <c:strRef>
              <c:f>'Net Inc Graph'!$A$23</c:f>
              <c:strCache>
                <c:ptCount val="1"/>
                <c:pt idx="0">
                  <c:v>Net Income </c:v>
                </c:pt>
              </c:strCache>
            </c:strRef>
          </c:tx>
          <c:spPr>
            <a:solidFill>
              <a:srgbClr val="FFC000"/>
            </a:solidFill>
            <a:ln>
              <a:noFill/>
            </a:ln>
            <a:effectLst/>
          </c:spPr>
          <c:invertIfNegative val="0"/>
          <c:cat>
            <c:strRef>
              <c:f>'Net Inc Graph'!$B$20:$F$20</c:f>
              <c:strCache>
                <c:ptCount val="5"/>
                <c:pt idx="0">
                  <c:v>FY20
Actual</c:v>
                </c:pt>
                <c:pt idx="1">
                  <c:v>FY21
Actual</c:v>
                </c:pt>
                <c:pt idx="2">
                  <c:v>FY22
Unaudited</c:v>
                </c:pt>
                <c:pt idx="3">
                  <c:v>FY23
Revised</c:v>
                </c:pt>
                <c:pt idx="4">
                  <c:v>FY24
Budget</c:v>
                </c:pt>
              </c:strCache>
            </c:strRef>
          </c:cat>
          <c:val>
            <c:numRef>
              <c:f>'Net Inc Graph'!$B$23:$F$23</c:f>
              <c:numCache>
                <c:formatCode>"$"#,##0</c:formatCode>
                <c:ptCount val="5"/>
                <c:pt idx="0">
                  <c:v>22812.880000000354</c:v>
                </c:pt>
                <c:pt idx="1">
                  <c:v>120392</c:v>
                </c:pt>
                <c:pt idx="2">
                  <c:v>603475</c:v>
                </c:pt>
                <c:pt idx="3">
                  <c:v>-118206</c:v>
                </c:pt>
                <c:pt idx="4">
                  <c:v>-395428.8234695124</c:v>
                </c:pt>
              </c:numCache>
            </c:numRef>
          </c:val>
          <c:extLst>
            <c:ext xmlns:c16="http://schemas.microsoft.com/office/drawing/2014/chart" uri="{C3380CC4-5D6E-409C-BE32-E72D297353CC}">
              <c16:uniqueId val="{00000002-A88F-4CC4-B32E-7F9539AF090C}"/>
            </c:ext>
          </c:extLst>
        </c:ser>
        <c:dLbls>
          <c:showLegendKey val="0"/>
          <c:showVal val="0"/>
          <c:showCatName val="0"/>
          <c:showSerName val="0"/>
          <c:showPercent val="0"/>
          <c:showBubbleSize val="0"/>
        </c:dLbls>
        <c:gapWidth val="219"/>
        <c:overlap val="-27"/>
        <c:axId val="1184923135"/>
        <c:axId val="1181266367"/>
      </c:barChart>
      <c:lineChart>
        <c:grouping val="standard"/>
        <c:varyColors val="0"/>
        <c:ser>
          <c:idx val="3"/>
          <c:order val="3"/>
          <c:tx>
            <c:strRef>
              <c:f>'Net Inc Graph'!$A$24</c:f>
              <c:strCache>
                <c:ptCount val="1"/>
                <c:pt idx="0">
                  <c:v>Fund Balance</c:v>
                </c:pt>
              </c:strCache>
            </c:strRef>
          </c:tx>
          <c:spPr>
            <a:ln w="28575" cap="rnd">
              <a:solidFill>
                <a:srgbClr val="FFFF00"/>
              </a:solidFill>
              <a:round/>
            </a:ln>
            <a:effectLst/>
          </c:spPr>
          <c:marker>
            <c:symbol val="circle"/>
            <c:size val="5"/>
            <c:spPr>
              <a:solidFill>
                <a:srgbClr val="FFFF00"/>
              </a:solidFill>
              <a:ln w="9525">
                <a:solidFill>
                  <a:schemeClr val="accent4"/>
                </a:solidFill>
              </a:ln>
              <a:effectLst/>
            </c:spPr>
          </c:marker>
          <c:cat>
            <c:strRef>
              <c:f>'Net Inc Graph'!$B$20:$F$20</c:f>
              <c:strCache>
                <c:ptCount val="5"/>
                <c:pt idx="0">
                  <c:v>FY20
Actual</c:v>
                </c:pt>
                <c:pt idx="1">
                  <c:v>FY21
Actual</c:v>
                </c:pt>
                <c:pt idx="2">
                  <c:v>FY22
Unaudited</c:v>
                </c:pt>
                <c:pt idx="3">
                  <c:v>FY23
Revised</c:v>
                </c:pt>
                <c:pt idx="4">
                  <c:v>FY24
Budget</c:v>
                </c:pt>
              </c:strCache>
            </c:strRef>
          </c:cat>
          <c:val>
            <c:numRef>
              <c:f>'Net Inc Graph'!$B$24:$F$24</c:f>
              <c:numCache>
                <c:formatCode>"$"#,##0</c:formatCode>
                <c:ptCount val="5"/>
                <c:pt idx="0">
                  <c:v>570259</c:v>
                </c:pt>
                <c:pt idx="1">
                  <c:v>690651</c:v>
                </c:pt>
                <c:pt idx="2">
                  <c:v>650271</c:v>
                </c:pt>
                <c:pt idx="3">
                  <c:v>532245</c:v>
                </c:pt>
                <c:pt idx="4">
                  <c:v>136816</c:v>
                </c:pt>
              </c:numCache>
            </c:numRef>
          </c:val>
          <c:smooth val="0"/>
          <c:extLst>
            <c:ext xmlns:c16="http://schemas.microsoft.com/office/drawing/2014/chart" uri="{C3380CC4-5D6E-409C-BE32-E72D297353CC}">
              <c16:uniqueId val="{00000003-A88F-4CC4-B32E-7F9539AF090C}"/>
            </c:ext>
          </c:extLst>
        </c:ser>
        <c:dLbls>
          <c:showLegendKey val="0"/>
          <c:showVal val="0"/>
          <c:showCatName val="0"/>
          <c:showSerName val="0"/>
          <c:showPercent val="0"/>
          <c:showBubbleSize val="0"/>
        </c:dLbls>
        <c:marker val="1"/>
        <c:smooth val="0"/>
        <c:axId val="1184923135"/>
        <c:axId val="1181266367"/>
      </c:lineChart>
      <c:catAx>
        <c:axId val="118492313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b" anchorCtr="1"/>
          <a:lstStyle/>
          <a:p>
            <a:pPr>
              <a:defRPr sz="1200" b="0" i="0" u="none" strike="noStrike" kern="1200" baseline="0">
                <a:solidFill>
                  <a:schemeClr val="bg1"/>
                </a:solidFill>
                <a:latin typeface="+mn-lt"/>
                <a:ea typeface="+mn-ea"/>
                <a:cs typeface="+mn-cs"/>
              </a:defRPr>
            </a:pPr>
            <a:endParaRPr lang="en-US"/>
          </a:p>
        </c:txPr>
        <c:crossAx val="1181266367"/>
        <c:crosses val="autoZero"/>
        <c:auto val="1"/>
        <c:lblAlgn val="ctr"/>
        <c:lblOffset val="100"/>
        <c:noMultiLvlLbl val="0"/>
      </c:catAx>
      <c:valAx>
        <c:axId val="1181266367"/>
        <c:scaling>
          <c:orientation val="minMax"/>
          <c:max val="2500000"/>
          <c:min val="-5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184923135"/>
        <c:crosses val="autoZero"/>
        <c:crossBetween val="between"/>
        <c:majorUnit val="25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dirty="0"/>
              <a:t>Comparison of Recycling Costs &amp; Revenue</a:t>
            </a:r>
          </a:p>
        </c:rich>
      </c:tx>
      <c:layout>
        <c:manualLayout>
          <c:xMode val="edge"/>
          <c:yMode val="edge"/>
          <c:x val="0.22756189260126267"/>
          <c:y val="2.1276595744680851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338741748190567"/>
          <c:y val="0.23434847132976813"/>
          <c:w val="0.84844905750417565"/>
          <c:h val="0.47247487845684916"/>
        </c:manualLayout>
      </c:layout>
      <c:barChart>
        <c:barDir val="col"/>
        <c:grouping val="clustered"/>
        <c:varyColors val="0"/>
        <c:ser>
          <c:idx val="0"/>
          <c:order val="0"/>
          <c:tx>
            <c:strRef>
              <c:f>'Processing Expense'!$B$5</c:f>
              <c:strCache>
                <c:ptCount val="1"/>
                <c:pt idx="0">
                  <c:v>Recycle Processing Costs</c:v>
                </c:pt>
              </c:strCache>
            </c:strRef>
          </c:tx>
          <c:spPr>
            <a:solidFill>
              <a:srgbClr val="00B050"/>
            </a:solidFill>
            <a:ln>
              <a:noFill/>
            </a:ln>
            <a:effectLst/>
          </c:spPr>
          <c:invertIfNegative val="0"/>
          <c:cat>
            <c:strRef>
              <c:f>'Processing Expense'!$A$6:$A$17</c:f>
              <c:strCache>
                <c:ptCount val="12"/>
                <c:pt idx="0">
                  <c:v>FY13</c:v>
                </c:pt>
                <c:pt idx="1">
                  <c:v>FY14</c:v>
                </c:pt>
                <c:pt idx="2">
                  <c:v>FY15</c:v>
                </c:pt>
                <c:pt idx="3">
                  <c:v>FY16</c:v>
                </c:pt>
                <c:pt idx="4">
                  <c:v>FY17</c:v>
                </c:pt>
                <c:pt idx="5">
                  <c:v>FY18</c:v>
                </c:pt>
                <c:pt idx="6">
                  <c:v>FY19</c:v>
                </c:pt>
                <c:pt idx="7">
                  <c:v>FY20</c:v>
                </c:pt>
                <c:pt idx="8">
                  <c:v>FY21</c:v>
                </c:pt>
                <c:pt idx="9">
                  <c:v>FY22</c:v>
                </c:pt>
                <c:pt idx="10">
                  <c:v>FY23</c:v>
                </c:pt>
                <c:pt idx="11">
                  <c:v>FY24</c:v>
                </c:pt>
              </c:strCache>
            </c:strRef>
          </c:cat>
          <c:val>
            <c:numRef>
              <c:f>'Processing Expense'!$B$6:$B$17</c:f>
              <c:numCache>
                <c:formatCode>"$"#,##0</c:formatCode>
                <c:ptCount val="12"/>
                <c:pt idx="0">
                  <c:v>15621.45</c:v>
                </c:pt>
                <c:pt idx="1">
                  <c:v>17891</c:v>
                </c:pt>
                <c:pt idx="2">
                  <c:v>18907.54</c:v>
                </c:pt>
                <c:pt idx="3">
                  <c:v>21761.69</c:v>
                </c:pt>
                <c:pt idx="4">
                  <c:v>25208.6</c:v>
                </c:pt>
                <c:pt idx="5">
                  <c:v>29631.16</c:v>
                </c:pt>
                <c:pt idx="6">
                  <c:v>45090.87</c:v>
                </c:pt>
                <c:pt idx="7">
                  <c:v>47606</c:v>
                </c:pt>
                <c:pt idx="8">
                  <c:v>71489.100000000006</c:v>
                </c:pt>
                <c:pt idx="9">
                  <c:v>117695.98</c:v>
                </c:pt>
                <c:pt idx="10">
                  <c:v>210889</c:v>
                </c:pt>
                <c:pt idx="11">
                  <c:v>264239</c:v>
                </c:pt>
              </c:numCache>
            </c:numRef>
          </c:val>
          <c:extLst>
            <c:ext xmlns:c16="http://schemas.microsoft.com/office/drawing/2014/chart" uri="{C3380CC4-5D6E-409C-BE32-E72D297353CC}">
              <c16:uniqueId val="{00000000-4185-449F-8F77-85D7EC13478F}"/>
            </c:ext>
          </c:extLst>
        </c:ser>
        <c:ser>
          <c:idx val="1"/>
          <c:order val="1"/>
          <c:tx>
            <c:strRef>
              <c:f>'Processing Expense'!$C$5</c:f>
              <c:strCache>
                <c:ptCount val="1"/>
                <c:pt idx="0">
                  <c:v>Paper Revenue</c:v>
                </c:pt>
              </c:strCache>
            </c:strRef>
          </c:tx>
          <c:spPr>
            <a:solidFill>
              <a:srgbClr val="FFFF00"/>
            </a:solidFill>
            <a:ln>
              <a:noFill/>
            </a:ln>
            <a:effectLst/>
          </c:spPr>
          <c:invertIfNegative val="0"/>
          <c:cat>
            <c:strRef>
              <c:f>'Processing Expense'!$A$6:$A$17</c:f>
              <c:strCache>
                <c:ptCount val="12"/>
                <c:pt idx="0">
                  <c:v>FY13</c:v>
                </c:pt>
                <c:pt idx="1">
                  <c:v>FY14</c:v>
                </c:pt>
                <c:pt idx="2">
                  <c:v>FY15</c:v>
                </c:pt>
                <c:pt idx="3">
                  <c:v>FY16</c:v>
                </c:pt>
                <c:pt idx="4">
                  <c:v>FY17</c:v>
                </c:pt>
                <c:pt idx="5">
                  <c:v>FY18</c:v>
                </c:pt>
                <c:pt idx="6">
                  <c:v>FY19</c:v>
                </c:pt>
                <c:pt idx="7">
                  <c:v>FY20</c:v>
                </c:pt>
                <c:pt idx="8">
                  <c:v>FY21</c:v>
                </c:pt>
                <c:pt idx="9">
                  <c:v>FY22</c:v>
                </c:pt>
                <c:pt idx="10">
                  <c:v>FY23</c:v>
                </c:pt>
                <c:pt idx="11">
                  <c:v>FY24</c:v>
                </c:pt>
              </c:strCache>
            </c:strRef>
          </c:cat>
          <c:val>
            <c:numRef>
              <c:f>'Processing Expense'!$C$6:$C$17</c:f>
              <c:numCache>
                <c:formatCode>"$"#,##0</c:formatCode>
                <c:ptCount val="12"/>
                <c:pt idx="0">
                  <c:v>4980.84</c:v>
                </c:pt>
                <c:pt idx="1">
                  <c:v>5904.12</c:v>
                </c:pt>
                <c:pt idx="2">
                  <c:v>2045.52</c:v>
                </c:pt>
                <c:pt idx="3">
                  <c:v>479.59</c:v>
                </c:pt>
                <c:pt idx="4">
                  <c:v>19524.22</c:v>
                </c:pt>
                <c:pt idx="5">
                  <c:v>5940.91</c:v>
                </c:pt>
                <c:pt idx="6">
                  <c:v>0</c:v>
                </c:pt>
                <c:pt idx="7">
                  <c:v>0</c:v>
                </c:pt>
                <c:pt idx="8">
                  <c:v>0</c:v>
                </c:pt>
                <c:pt idx="9">
                  <c:v>0</c:v>
                </c:pt>
                <c:pt idx="10">
                  <c:v>0</c:v>
                </c:pt>
                <c:pt idx="11">
                  <c:v>0</c:v>
                </c:pt>
              </c:numCache>
            </c:numRef>
          </c:val>
          <c:extLst>
            <c:ext xmlns:c16="http://schemas.microsoft.com/office/drawing/2014/chart" uri="{C3380CC4-5D6E-409C-BE32-E72D297353CC}">
              <c16:uniqueId val="{00000001-4185-449F-8F77-85D7EC13478F}"/>
            </c:ext>
          </c:extLst>
        </c:ser>
        <c:dLbls>
          <c:showLegendKey val="0"/>
          <c:showVal val="0"/>
          <c:showCatName val="0"/>
          <c:showSerName val="0"/>
          <c:showPercent val="0"/>
          <c:showBubbleSize val="0"/>
        </c:dLbls>
        <c:gapWidth val="219"/>
        <c:overlap val="-27"/>
        <c:axId val="628412303"/>
        <c:axId val="719136799"/>
      </c:barChart>
      <c:catAx>
        <c:axId val="62841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719136799"/>
        <c:crosses val="autoZero"/>
        <c:auto val="1"/>
        <c:lblAlgn val="ctr"/>
        <c:lblOffset val="100"/>
        <c:noMultiLvlLbl val="0"/>
      </c:catAx>
      <c:valAx>
        <c:axId val="71913679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28412303"/>
        <c:crosses val="autoZero"/>
        <c:crossBetween val="between"/>
        <c:majorUnit val="50000"/>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Entry>
      <c:layout>
        <c:manualLayout>
          <c:xMode val="edge"/>
          <c:yMode val="edge"/>
          <c:x val="2.5921369203849524E-2"/>
          <c:y val="0.89405986485731836"/>
          <c:w val="0.95791684893554974"/>
          <c:h val="8.46635393980007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Tonnage &amp; Recycle</a:t>
            </a:r>
            <a:r>
              <a:rPr lang="en-US" baseline="0" dirty="0"/>
              <a:t> Rate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'Ton &amp; Recyle Graphs'!$B$19</c:f>
              <c:strCache>
                <c:ptCount val="1"/>
                <c:pt idx="0">
                  <c:v>Trash (tons)</c:v>
                </c:pt>
              </c:strCache>
            </c:strRef>
          </c:tx>
          <c:spPr>
            <a:solidFill>
              <a:schemeClr val="accent1">
                <a:lumMod val="60000"/>
                <a:lumOff val="40000"/>
              </a:schemeClr>
            </a:solidFill>
            <a:ln>
              <a:solidFill>
                <a:schemeClr val="tx1"/>
              </a:solidFill>
            </a:ln>
            <a:effectLst/>
          </c:spPr>
          <c:invertIfNegative val="0"/>
          <c:cat>
            <c:strRef>
              <c:f>'Ton &amp; Recyle Graphs'!$A$20:$A$29</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'Ton &amp; Recyle Graphs'!$B$20:$B$29</c:f>
              <c:numCache>
                <c:formatCode>General</c:formatCode>
                <c:ptCount val="10"/>
                <c:pt idx="0">
                  <c:v>2513</c:v>
                </c:pt>
                <c:pt idx="1">
                  <c:v>2544</c:v>
                </c:pt>
                <c:pt idx="2">
                  <c:v>2574</c:v>
                </c:pt>
                <c:pt idx="3">
                  <c:v>2581</c:v>
                </c:pt>
                <c:pt idx="4">
                  <c:v>2548</c:v>
                </c:pt>
                <c:pt idx="5">
                  <c:v>2637</c:v>
                </c:pt>
                <c:pt idx="6">
                  <c:v>2619</c:v>
                </c:pt>
                <c:pt idx="7">
                  <c:v>2563</c:v>
                </c:pt>
                <c:pt idx="8">
                  <c:v>2648</c:v>
                </c:pt>
                <c:pt idx="9">
                  <c:v>2418</c:v>
                </c:pt>
              </c:numCache>
            </c:numRef>
          </c:val>
          <c:extLst>
            <c:ext xmlns:c16="http://schemas.microsoft.com/office/drawing/2014/chart" uri="{C3380CC4-5D6E-409C-BE32-E72D297353CC}">
              <c16:uniqueId val="{00000000-E814-444E-AB2F-9841026EC5D2}"/>
            </c:ext>
          </c:extLst>
        </c:ser>
        <c:ser>
          <c:idx val="1"/>
          <c:order val="1"/>
          <c:tx>
            <c:strRef>
              <c:f>'Ton &amp; Recyle Graphs'!$C$19</c:f>
              <c:strCache>
                <c:ptCount val="1"/>
                <c:pt idx="0">
                  <c:v>Recycling (tons)</c:v>
                </c:pt>
              </c:strCache>
            </c:strRef>
          </c:tx>
          <c:spPr>
            <a:solidFill>
              <a:srgbClr val="FFC000"/>
            </a:solidFill>
            <a:ln>
              <a:solidFill>
                <a:schemeClr val="tx1"/>
              </a:solidFill>
            </a:ln>
            <a:effectLst/>
          </c:spPr>
          <c:invertIfNegative val="0"/>
          <c:cat>
            <c:strRef>
              <c:f>'Ton &amp; Recyle Graphs'!$A$20:$A$29</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'Ton &amp; Recyle Graphs'!$C$20:$C$29</c:f>
              <c:numCache>
                <c:formatCode>General</c:formatCode>
                <c:ptCount val="10"/>
                <c:pt idx="0">
                  <c:v>1734</c:v>
                </c:pt>
                <c:pt idx="1">
                  <c:v>1760</c:v>
                </c:pt>
                <c:pt idx="2">
                  <c:v>1768</c:v>
                </c:pt>
                <c:pt idx="3">
                  <c:v>1761</c:v>
                </c:pt>
                <c:pt idx="4">
                  <c:v>1716</c:v>
                </c:pt>
                <c:pt idx="5">
                  <c:v>1720</c:v>
                </c:pt>
                <c:pt idx="6">
                  <c:v>1618</c:v>
                </c:pt>
                <c:pt idx="7">
                  <c:v>1616</c:v>
                </c:pt>
                <c:pt idx="8">
                  <c:v>1660</c:v>
                </c:pt>
                <c:pt idx="9">
                  <c:v>1529</c:v>
                </c:pt>
              </c:numCache>
            </c:numRef>
          </c:val>
          <c:extLst>
            <c:ext xmlns:c16="http://schemas.microsoft.com/office/drawing/2014/chart" uri="{C3380CC4-5D6E-409C-BE32-E72D297353CC}">
              <c16:uniqueId val="{00000001-E814-444E-AB2F-9841026EC5D2}"/>
            </c:ext>
          </c:extLst>
        </c:ser>
        <c:dLbls>
          <c:showLegendKey val="0"/>
          <c:showVal val="0"/>
          <c:showCatName val="0"/>
          <c:showSerName val="0"/>
          <c:showPercent val="0"/>
          <c:showBubbleSize val="0"/>
        </c:dLbls>
        <c:gapWidth val="150"/>
        <c:overlap val="100"/>
        <c:axId val="718009216"/>
        <c:axId val="718005888"/>
      </c:barChart>
      <c:lineChart>
        <c:grouping val="standard"/>
        <c:varyColors val="0"/>
        <c:ser>
          <c:idx val="2"/>
          <c:order val="2"/>
          <c:tx>
            <c:strRef>
              <c:f>'Ton &amp; Recyle Graphs'!$D$19</c:f>
              <c:strCache>
                <c:ptCount val="1"/>
                <c:pt idx="0">
                  <c:v>% Recycled</c:v>
                </c:pt>
              </c:strCache>
            </c:strRef>
          </c:tx>
          <c:spPr>
            <a:ln w="28575" cap="rnd">
              <a:solidFill>
                <a:schemeClr val="accent6">
                  <a:lumMod val="75000"/>
                </a:schemeClr>
              </a:solidFill>
              <a:round/>
            </a:ln>
            <a:effectLst/>
          </c:spPr>
          <c:marker>
            <c:symbol val="circle"/>
            <c:size val="5"/>
            <c:spPr>
              <a:solidFill>
                <a:schemeClr val="tx1"/>
              </a:solidFill>
              <a:ln w="9525">
                <a:solidFill>
                  <a:schemeClr val="tx1"/>
                </a:solidFill>
              </a:ln>
              <a:effectLst/>
            </c:spPr>
          </c:marker>
          <c:cat>
            <c:strRef>
              <c:f>'Ton &amp; Recyle Graphs'!$A$20:$A$29</c:f>
              <c:strCache>
                <c:ptCount val="10"/>
                <c:pt idx="0">
                  <c:v>FY13</c:v>
                </c:pt>
                <c:pt idx="1">
                  <c:v>FY14</c:v>
                </c:pt>
                <c:pt idx="2">
                  <c:v>FY15</c:v>
                </c:pt>
                <c:pt idx="3">
                  <c:v>FY16</c:v>
                </c:pt>
                <c:pt idx="4">
                  <c:v>FY17</c:v>
                </c:pt>
                <c:pt idx="5">
                  <c:v>FY18</c:v>
                </c:pt>
                <c:pt idx="6">
                  <c:v>FY19</c:v>
                </c:pt>
                <c:pt idx="7">
                  <c:v>FY20</c:v>
                </c:pt>
                <c:pt idx="8">
                  <c:v>FY21</c:v>
                </c:pt>
                <c:pt idx="9">
                  <c:v>FY22</c:v>
                </c:pt>
              </c:strCache>
            </c:strRef>
          </c:cat>
          <c:val>
            <c:numRef>
              <c:f>'Ton &amp; Recyle Graphs'!$D$20:$D$29</c:f>
              <c:numCache>
                <c:formatCode>0%</c:formatCode>
                <c:ptCount val="10"/>
                <c:pt idx="0">
                  <c:v>0.41</c:v>
                </c:pt>
                <c:pt idx="1">
                  <c:v>0.41</c:v>
                </c:pt>
                <c:pt idx="2">
                  <c:v>0.4</c:v>
                </c:pt>
                <c:pt idx="3">
                  <c:v>0.4</c:v>
                </c:pt>
                <c:pt idx="4">
                  <c:v>0.4</c:v>
                </c:pt>
                <c:pt idx="5">
                  <c:v>0.39</c:v>
                </c:pt>
                <c:pt idx="6">
                  <c:v>0.38</c:v>
                </c:pt>
                <c:pt idx="7">
                  <c:v>0.39</c:v>
                </c:pt>
                <c:pt idx="8">
                  <c:v>0.37</c:v>
                </c:pt>
                <c:pt idx="9">
                  <c:v>0.39</c:v>
                </c:pt>
              </c:numCache>
            </c:numRef>
          </c:val>
          <c:smooth val="0"/>
          <c:extLst>
            <c:ext xmlns:c16="http://schemas.microsoft.com/office/drawing/2014/chart" uri="{C3380CC4-5D6E-409C-BE32-E72D297353CC}">
              <c16:uniqueId val="{00000002-E814-444E-AB2F-9841026EC5D2}"/>
            </c:ext>
          </c:extLst>
        </c:ser>
        <c:dLbls>
          <c:showLegendKey val="0"/>
          <c:showVal val="0"/>
          <c:showCatName val="0"/>
          <c:showSerName val="0"/>
          <c:showPercent val="0"/>
          <c:showBubbleSize val="0"/>
        </c:dLbls>
        <c:marker val="1"/>
        <c:smooth val="0"/>
        <c:axId val="547924448"/>
        <c:axId val="547929856"/>
      </c:lineChart>
      <c:catAx>
        <c:axId val="7180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005888"/>
        <c:crosses val="autoZero"/>
        <c:auto val="1"/>
        <c:lblAlgn val="ctr"/>
        <c:lblOffset val="100"/>
        <c:noMultiLvlLbl val="0"/>
      </c:catAx>
      <c:valAx>
        <c:axId val="718005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Waste </a:t>
                </a:r>
                <a:r>
                  <a:rPr lang="en-US" dirty="0" err="1"/>
                  <a:t>Tonnagee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009216"/>
        <c:crosses val="autoZero"/>
        <c:crossBetween val="between"/>
      </c:valAx>
      <c:valAx>
        <c:axId val="547929856"/>
        <c:scaling>
          <c:orientation val="minMax"/>
          <c:max val="0.5"/>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Recycle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924448"/>
        <c:crosses val="max"/>
        <c:crossBetween val="between"/>
      </c:valAx>
      <c:catAx>
        <c:axId val="547924448"/>
        <c:scaling>
          <c:orientation val="minMax"/>
        </c:scaling>
        <c:delete val="1"/>
        <c:axPos val="b"/>
        <c:numFmt formatCode="General" sourceLinked="1"/>
        <c:majorTickMark val="out"/>
        <c:minorTickMark val="none"/>
        <c:tickLblPos val="nextTo"/>
        <c:crossAx val="5479298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'Recycle Cost Increase'!$B$3</c:f>
              <c:strCache>
                <c:ptCount val="1"/>
                <c:pt idx="0">
                  <c:v>% Mixed Solid Waste</c:v>
                </c:pt>
              </c:strCache>
            </c:strRef>
          </c:tx>
          <c:spPr>
            <a:solidFill>
              <a:schemeClr val="accent1"/>
            </a:solidFill>
            <a:ln>
              <a:noFill/>
            </a:ln>
            <a:effectLst/>
          </c:spPr>
          <c:invertIfNegative val="0"/>
          <c:dLbls>
            <c:delete val="1"/>
          </c:dLbls>
          <c:cat>
            <c:numRef>
              <c:f>'Recycle Cost Increase'!$A$4:$A$15</c:f>
              <c:numCache>
                <c:formatCode>[$-409]mmm\-yy;@</c:formatCode>
                <c:ptCount val="12"/>
                <c:pt idx="0">
                  <c:v>44652</c:v>
                </c:pt>
                <c:pt idx="1">
                  <c:v>44683</c:v>
                </c:pt>
                <c:pt idx="2">
                  <c:v>44713</c:v>
                </c:pt>
                <c:pt idx="3">
                  <c:v>44743</c:v>
                </c:pt>
                <c:pt idx="4">
                  <c:v>44775</c:v>
                </c:pt>
                <c:pt idx="5">
                  <c:v>44806</c:v>
                </c:pt>
                <c:pt idx="6">
                  <c:v>44837</c:v>
                </c:pt>
                <c:pt idx="7">
                  <c:v>44866</c:v>
                </c:pt>
                <c:pt idx="8">
                  <c:v>44896</c:v>
                </c:pt>
                <c:pt idx="9">
                  <c:v>44929</c:v>
                </c:pt>
                <c:pt idx="10">
                  <c:v>44958</c:v>
                </c:pt>
                <c:pt idx="11">
                  <c:v>44986</c:v>
                </c:pt>
              </c:numCache>
            </c:numRef>
          </c:cat>
          <c:val>
            <c:numRef>
              <c:f>'Recycle Cost Increase'!$B$4:$B$15</c:f>
              <c:numCache>
                <c:formatCode>"$"#,##0.00_);[Red]\("$"#,##0.00\)</c:formatCode>
                <c:ptCount val="12"/>
                <c:pt idx="0">
                  <c:v>16343.04</c:v>
                </c:pt>
                <c:pt idx="1">
                  <c:v>14365.48</c:v>
                </c:pt>
                <c:pt idx="2">
                  <c:v>15446.76</c:v>
                </c:pt>
                <c:pt idx="3">
                  <c:v>16793.28</c:v>
                </c:pt>
                <c:pt idx="4">
                  <c:v>14299.32</c:v>
                </c:pt>
                <c:pt idx="5">
                  <c:v>15216.47</c:v>
                </c:pt>
                <c:pt idx="6">
                  <c:v>15666.84</c:v>
                </c:pt>
                <c:pt idx="7">
                  <c:v>16432</c:v>
                </c:pt>
                <c:pt idx="8">
                  <c:v>18016.080000000002</c:v>
                </c:pt>
                <c:pt idx="9">
                  <c:v>18453.36</c:v>
                </c:pt>
                <c:pt idx="10">
                  <c:v>17306.12</c:v>
                </c:pt>
                <c:pt idx="11">
                  <c:v>12887.36</c:v>
                </c:pt>
              </c:numCache>
            </c:numRef>
          </c:val>
          <c:extLst>
            <c:ext xmlns:c16="http://schemas.microsoft.com/office/drawing/2014/chart" uri="{C3380CC4-5D6E-409C-BE32-E72D297353CC}">
              <c16:uniqueId val="{00000000-D5C6-4C43-BF62-E748084EC61B}"/>
            </c:ext>
          </c:extLst>
        </c:ser>
        <c:ser>
          <c:idx val="1"/>
          <c:order val="1"/>
          <c:tx>
            <c:strRef>
              <c:f>'Recycle Cost Increase'!$C$3</c:f>
              <c:strCache>
                <c:ptCount val="1"/>
                <c:pt idx="0">
                  <c:v>% Recycling</c:v>
                </c:pt>
              </c:strCache>
            </c:strRef>
          </c:tx>
          <c:spPr>
            <a:solidFill>
              <a:schemeClr val="accent2"/>
            </a:solidFill>
            <a:ln>
              <a:noFill/>
            </a:ln>
            <a:effectLst/>
          </c:spPr>
          <c:invertIfNegative val="0"/>
          <c:dLbls>
            <c:delete val="1"/>
          </c:dLbls>
          <c:cat>
            <c:numRef>
              <c:f>'Recycle Cost Increase'!$A$4:$A$15</c:f>
              <c:numCache>
                <c:formatCode>[$-409]mmm\-yy;@</c:formatCode>
                <c:ptCount val="12"/>
                <c:pt idx="0">
                  <c:v>44652</c:v>
                </c:pt>
                <c:pt idx="1">
                  <c:v>44683</c:v>
                </c:pt>
                <c:pt idx="2">
                  <c:v>44713</c:v>
                </c:pt>
                <c:pt idx="3">
                  <c:v>44743</c:v>
                </c:pt>
                <c:pt idx="4">
                  <c:v>44775</c:v>
                </c:pt>
                <c:pt idx="5">
                  <c:v>44806</c:v>
                </c:pt>
                <c:pt idx="6">
                  <c:v>44837</c:v>
                </c:pt>
                <c:pt idx="7">
                  <c:v>44866</c:v>
                </c:pt>
                <c:pt idx="8">
                  <c:v>44896</c:v>
                </c:pt>
                <c:pt idx="9">
                  <c:v>44929</c:v>
                </c:pt>
                <c:pt idx="10">
                  <c:v>44958</c:v>
                </c:pt>
                <c:pt idx="11">
                  <c:v>44986</c:v>
                </c:pt>
              </c:numCache>
            </c:numRef>
          </c:cat>
          <c:val>
            <c:numRef>
              <c:f>'Recycle Cost Increase'!$C$4:$C$15</c:f>
              <c:numCache>
                <c:formatCode>"$"#,##0.00_);[Red]\("$"#,##0.00\)</c:formatCode>
                <c:ptCount val="12"/>
                <c:pt idx="0">
                  <c:v>4897.51</c:v>
                </c:pt>
                <c:pt idx="1">
                  <c:v>2930.71</c:v>
                </c:pt>
                <c:pt idx="2">
                  <c:v>2481.67</c:v>
                </c:pt>
                <c:pt idx="3">
                  <c:v>2696.08</c:v>
                </c:pt>
                <c:pt idx="4">
                  <c:v>2225.4499999999998</c:v>
                </c:pt>
                <c:pt idx="5">
                  <c:v>3557.95</c:v>
                </c:pt>
                <c:pt idx="6">
                  <c:v>10924.43</c:v>
                </c:pt>
                <c:pt idx="7">
                  <c:v>12886.26</c:v>
                </c:pt>
                <c:pt idx="8">
                  <c:v>16694.59</c:v>
                </c:pt>
                <c:pt idx="9">
                  <c:v>15447.4</c:v>
                </c:pt>
                <c:pt idx="10">
                  <c:v>16413.41</c:v>
                </c:pt>
                <c:pt idx="11">
                  <c:v>11268.59</c:v>
                </c:pt>
              </c:numCache>
            </c:numRef>
          </c:val>
          <c:extLst>
            <c:ext xmlns:c16="http://schemas.microsoft.com/office/drawing/2014/chart" uri="{C3380CC4-5D6E-409C-BE32-E72D297353CC}">
              <c16:uniqueId val="{00000001-D5C6-4C43-BF62-E748084EC61B}"/>
            </c:ext>
          </c:extLst>
        </c:ser>
        <c:dLbls>
          <c:dLblPos val="ctr"/>
          <c:showLegendKey val="0"/>
          <c:showVal val="1"/>
          <c:showCatName val="0"/>
          <c:showSerName val="0"/>
          <c:showPercent val="0"/>
          <c:showBubbleSize val="0"/>
        </c:dLbls>
        <c:gapWidth val="150"/>
        <c:overlap val="100"/>
        <c:axId val="679814351"/>
        <c:axId val="518126271"/>
      </c:barChart>
      <c:dateAx>
        <c:axId val="679814351"/>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8126271"/>
        <c:crosses val="autoZero"/>
        <c:auto val="1"/>
        <c:lblOffset val="100"/>
        <c:baseTimeUnit val="months"/>
      </c:dateAx>
      <c:valAx>
        <c:axId val="518126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9814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573D05-6575-4EDC-B64A-CFB6DC1CF850}" type="datetimeFigureOut">
              <a:rPr lang="en-US" smtClean="0"/>
              <a:t>3/15/2023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449471-CD9B-4060-9245-E5C00C25A7D6}" type="slidenum">
              <a:rPr lang="en-US" smtClean="0"/>
              <a:t>‹#›</a:t>
            </a:fld>
            <a:endParaRPr lang="en-US" dirty="0"/>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a:t>
            </a:fld>
            <a:endParaRPr lang="en-US" dirty="0"/>
          </a:p>
        </p:txBody>
      </p:sp>
    </p:spTree>
    <p:extLst>
      <p:ext uri="{BB962C8B-B14F-4D97-AF65-F5344CB8AC3E}">
        <p14:creationId xmlns:p14="http://schemas.microsoft.com/office/powerpoint/2010/main" val="412097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10</a:t>
            </a:fld>
            <a:endParaRPr lang="en-US" dirty="0"/>
          </a:p>
        </p:txBody>
      </p:sp>
    </p:spTree>
    <p:extLst>
      <p:ext uri="{BB962C8B-B14F-4D97-AF65-F5344CB8AC3E}">
        <p14:creationId xmlns:p14="http://schemas.microsoft.com/office/powerpoint/2010/main" val="87530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11</a:t>
            </a:fld>
            <a:endParaRPr lang="en-US" dirty="0"/>
          </a:p>
        </p:txBody>
      </p:sp>
    </p:spTree>
    <p:extLst>
      <p:ext uri="{BB962C8B-B14F-4D97-AF65-F5344CB8AC3E}">
        <p14:creationId xmlns:p14="http://schemas.microsoft.com/office/powerpoint/2010/main" val="114086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12</a:t>
            </a:fld>
            <a:endParaRPr lang="en-US" dirty="0"/>
          </a:p>
        </p:txBody>
      </p:sp>
    </p:spTree>
    <p:extLst>
      <p:ext uri="{BB962C8B-B14F-4D97-AF65-F5344CB8AC3E}">
        <p14:creationId xmlns:p14="http://schemas.microsoft.com/office/powerpoint/2010/main" val="148308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13</a:t>
            </a:fld>
            <a:endParaRPr lang="en-US" dirty="0"/>
          </a:p>
        </p:txBody>
      </p:sp>
    </p:spTree>
    <p:extLst>
      <p:ext uri="{BB962C8B-B14F-4D97-AF65-F5344CB8AC3E}">
        <p14:creationId xmlns:p14="http://schemas.microsoft.com/office/powerpoint/2010/main" val="201292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14</a:t>
            </a:fld>
            <a:endParaRPr lang="en-US" dirty="0"/>
          </a:p>
        </p:txBody>
      </p:sp>
    </p:spTree>
    <p:extLst>
      <p:ext uri="{BB962C8B-B14F-4D97-AF65-F5344CB8AC3E}">
        <p14:creationId xmlns:p14="http://schemas.microsoft.com/office/powerpoint/2010/main" val="407879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15</a:t>
            </a:fld>
            <a:endParaRPr lang="en-US" dirty="0"/>
          </a:p>
        </p:txBody>
      </p:sp>
    </p:spTree>
    <p:extLst>
      <p:ext uri="{BB962C8B-B14F-4D97-AF65-F5344CB8AC3E}">
        <p14:creationId xmlns:p14="http://schemas.microsoft.com/office/powerpoint/2010/main" val="2933679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16</a:t>
            </a:fld>
            <a:endParaRPr lang="en-US" dirty="0"/>
          </a:p>
        </p:txBody>
      </p:sp>
    </p:spTree>
    <p:extLst>
      <p:ext uri="{BB962C8B-B14F-4D97-AF65-F5344CB8AC3E}">
        <p14:creationId xmlns:p14="http://schemas.microsoft.com/office/powerpoint/2010/main" val="3898770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17</a:t>
            </a:fld>
            <a:endParaRPr lang="en-US"/>
          </a:p>
        </p:txBody>
      </p:sp>
    </p:spTree>
    <p:extLst>
      <p:ext uri="{BB962C8B-B14F-4D97-AF65-F5344CB8AC3E}">
        <p14:creationId xmlns:p14="http://schemas.microsoft.com/office/powerpoint/2010/main" val="3607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18</a:t>
            </a:fld>
            <a:endParaRPr lang="en-US" dirty="0"/>
          </a:p>
        </p:txBody>
      </p:sp>
    </p:spTree>
    <p:extLst>
      <p:ext uri="{BB962C8B-B14F-4D97-AF65-F5344CB8AC3E}">
        <p14:creationId xmlns:p14="http://schemas.microsoft.com/office/powerpoint/2010/main" val="267588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2</a:t>
            </a:fld>
            <a:endParaRPr lang="en-US" dirty="0"/>
          </a:p>
        </p:txBody>
      </p:sp>
    </p:spTree>
    <p:extLst>
      <p:ext uri="{BB962C8B-B14F-4D97-AF65-F5344CB8AC3E}">
        <p14:creationId xmlns:p14="http://schemas.microsoft.com/office/powerpoint/2010/main" val="93034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3</a:t>
            </a:fld>
            <a:endParaRPr lang="en-US" dirty="0"/>
          </a:p>
        </p:txBody>
      </p:sp>
    </p:spTree>
    <p:extLst>
      <p:ext uri="{BB962C8B-B14F-4D97-AF65-F5344CB8AC3E}">
        <p14:creationId xmlns:p14="http://schemas.microsoft.com/office/powerpoint/2010/main" val="174217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4</a:t>
            </a:fld>
            <a:endParaRPr lang="en-US" dirty="0"/>
          </a:p>
        </p:txBody>
      </p:sp>
    </p:spTree>
    <p:extLst>
      <p:ext uri="{BB962C8B-B14F-4D97-AF65-F5344CB8AC3E}">
        <p14:creationId xmlns:p14="http://schemas.microsoft.com/office/powerpoint/2010/main" val="389570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5</a:t>
            </a:fld>
            <a:endParaRPr lang="en-US" dirty="0"/>
          </a:p>
        </p:txBody>
      </p:sp>
    </p:spTree>
    <p:extLst>
      <p:ext uri="{BB962C8B-B14F-4D97-AF65-F5344CB8AC3E}">
        <p14:creationId xmlns:p14="http://schemas.microsoft.com/office/powerpoint/2010/main" val="283071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6</a:t>
            </a:fld>
            <a:endParaRPr lang="en-US" dirty="0"/>
          </a:p>
        </p:txBody>
      </p:sp>
    </p:spTree>
    <p:extLst>
      <p:ext uri="{BB962C8B-B14F-4D97-AF65-F5344CB8AC3E}">
        <p14:creationId xmlns:p14="http://schemas.microsoft.com/office/powerpoint/2010/main" val="389570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7</a:t>
            </a:fld>
            <a:endParaRPr lang="en-US" dirty="0"/>
          </a:p>
        </p:txBody>
      </p:sp>
    </p:spTree>
    <p:extLst>
      <p:ext uri="{BB962C8B-B14F-4D97-AF65-F5344CB8AC3E}">
        <p14:creationId xmlns:p14="http://schemas.microsoft.com/office/powerpoint/2010/main" val="221883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8</a:t>
            </a:fld>
            <a:endParaRPr lang="en-US" dirty="0"/>
          </a:p>
        </p:txBody>
      </p:sp>
    </p:spTree>
    <p:extLst>
      <p:ext uri="{BB962C8B-B14F-4D97-AF65-F5344CB8AC3E}">
        <p14:creationId xmlns:p14="http://schemas.microsoft.com/office/powerpoint/2010/main" val="367681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9</a:t>
            </a:fld>
            <a:endParaRPr lang="en-US" dirty="0"/>
          </a:p>
        </p:txBody>
      </p:sp>
    </p:spTree>
    <p:extLst>
      <p:ext uri="{BB962C8B-B14F-4D97-AF65-F5344CB8AC3E}">
        <p14:creationId xmlns:p14="http://schemas.microsoft.com/office/powerpoint/2010/main" val="51396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3" descr="Town Seal"/>
          <p:cNvPicPr>
            <a:picLocks noChangeAspect="1" noChangeArrowheads="1"/>
          </p:cNvPicPr>
          <p:nvPr userDrawn="1"/>
        </p:nvPicPr>
        <p:blipFill>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402895"/>
            <a:ext cx="1066800" cy="105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tiff"/><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tiff"/><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tiff"/><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chart" Target="../charts/chart9.xml"/><Relationship Id="rId4" Type="http://schemas.openxmlformats.org/officeDocument/2006/relationships/image" Target="../media/image2.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tif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2.tiff"/><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2.tif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tif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tif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tif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tiff"/><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tif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tiff"/><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809750"/>
            <a:ext cx="8001000" cy="2419350"/>
          </a:xfrm>
        </p:spPr>
        <p:txBody>
          <a:bodyPr>
            <a:noAutofit/>
          </a:bodyPr>
          <a:lstStyle/>
          <a:p>
            <a:pPr algn="l"/>
            <a:r>
              <a:rPr lang="en-US" sz="2000" b="1" dirty="0"/>
              <a:t>To determine whether the Town will vote that the income from user fees for solid waste disposal services, associated services, and jobbing services by Concord Public Works during the ensuing fiscal year, together with the balance of operating cash in the Solid Waste Disposal Fund, be expended without further appropriation under the direction and control of the Town Manager in accordance with the Motion passed under Article 27 of the 1989 Annual Town Meeting; or take any other action relative thereto.</a:t>
            </a:r>
          </a:p>
        </p:txBody>
      </p:sp>
      <p:sp>
        <p:nvSpPr>
          <p:cNvPr id="4" name="Slide Number Placeholder 3"/>
          <p:cNvSpPr>
            <a:spLocks noGrp="1"/>
          </p:cNvSpPr>
          <p:nvPr>
            <p:ph type="sldNum" sz="quarter" idx="12"/>
          </p:nvPr>
        </p:nvSpPr>
        <p:spPr/>
        <p:txBody>
          <a:bodyPr/>
          <a:lstStyle/>
          <a:p>
            <a:fld id="{18362CF7-34D8-4635-A9AE-FBAFA8966551}" type="slidenum">
              <a:rPr lang="en-US" smtClean="0"/>
              <a:t>1</a:t>
            </a:fld>
            <a:endParaRPr lang="en-US" dirty="0"/>
          </a:p>
        </p:txBody>
      </p:sp>
      <p:pic>
        <p:nvPicPr>
          <p:cNvPr id="5" name="Picture 4">
            <a:extLst>
              <a:ext uri="{FF2B5EF4-FFF2-40B4-BE49-F238E27FC236}">
                <a16:creationId xmlns:a16="http://schemas.microsoft.com/office/drawing/2014/main" id="{96714C1C-5DD2-4D6A-98DA-2A9753BB9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
        <p:nvSpPr>
          <p:cNvPr id="8" name="Rectangle 2">
            <a:extLst>
              <a:ext uri="{FF2B5EF4-FFF2-40B4-BE49-F238E27FC236}">
                <a16:creationId xmlns:a16="http://schemas.microsoft.com/office/drawing/2014/main" id="{858D924B-01A4-7ABF-75D9-789FC171A0D2}"/>
              </a:ext>
            </a:extLst>
          </p:cNvPr>
          <p:cNvSpPr txBox="1">
            <a:spLocks noChangeArrowheads="1"/>
          </p:cNvSpPr>
          <p:nvPr/>
        </p:nvSpPr>
        <p:spPr>
          <a:xfrm>
            <a:off x="1710549" y="491490"/>
            <a:ext cx="7086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t>Article 38: </a:t>
            </a:r>
          </a:p>
          <a:p>
            <a:pPr algn="l"/>
            <a:r>
              <a:rPr lang="en-US" altLang="en-US" sz="3200" dirty="0"/>
              <a:t>Solid Waste Disposal Fund Expenditures</a:t>
            </a:r>
          </a:p>
        </p:txBody>
      </p:sp>
    </p:spTree>
    <p:extLst>
      <p:ext uri="{BB962C8B-B14F-4D97-AF65-F5344CB8AC3E}">
        <p14:creationId xmlns:p14="http://schemas.microsoft.com/office/powerpoint/2010/main" val="105867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10</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7" name="Text Box 5"/>
          <p:cNvSpPr txBox="1">
            <a:spLocks noChangeArrowheads="1"/>
          </p:cNvSpPr>
          <p:nvPr/>
        </p:nvSpPr>
        <p:spPr bwMode="auto">
          <a:xfrm>
            <a:off x="2057401" y="1123950"/>
            <a:ext cx="609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2400" b="1" dirty="0">
                <a:latin typeface="+mn-lt"/>
              </a:rPr>
              <a:t>FY24 Cost to Subscribers-Recycling Only </a:t>
            </a:r>
          </a:p>
        </p:txBody>
      </p:sp>
      <p:graphicFrame>
        <p:nvGraphicFramePr>
          <p:cNvPr id="12" name="Table 11"/>
          <p:cNvGraphicFramePr>
            <a:graphicFrameLocks noGrp="1"/>
          </p:cNvGraphicFramePr>
          <p:nvPr>
            <p:extLst>
              <p:ext uri="{D42A27DB-BD31-4B8C-83A1-F6EECF244321}">
                <p14:modId xmlns:p14="http://schemas.microsoft.com/office/powerpoint/2010/main" val="88450364"/>
              </p:ext>
            </p:extLst>
          </p:nvPr>
        </p:nvGraphicFramePr>
        <p:xfrm>
          <a:off x="533400" y="2038350"/>
          <a:ext cx="8183880" cy="1019488"/>
        </p:xfrm>
        <a:graphic>
          <a:graphicData uri="http://schemas.openxmlformats.org/drawingml/2006/table">
            <a:tbl>
              <a:tblPr firstRow="1" bandRow="1">
                <a:tableStyleId>{5C22544A-7EE6-4342-B048-85BDC9FD1C3A}</a:tableStyleId>
              </a:tblPr>
              <a:tblGrid>
                <a:gridCol w="2883843">
                  <a:extLst>
                    <a:ext uri="{9D8B030D-6E8A-4147-A177-3AD203B41FA5}">
                      <a16:colId xmlns:a16="http://schemas.microsoft.com/office/drawing/2014/main" val="20000"/>
                    </a:ext>
                  </a:extLst>
                </a:gridCol>
                <a:gridCol w="1766679">
                  <a:extLst>
                    <a:ext uri="{9D8B030D-6E8A-4147-A177-3AD203B41FA5}">
                      <a16:colId xmlns:a16="http://schemas.microsoft.com/office/drawing/2014/main" val="20002"/>
                    </a:ext>
                  </a:extLst>
                </a:gridCol>
                <a:gridCol w="1766679">
                  <a:extLst>
                    <a:ext uri="{9D8B030D-6E8A-4147-A177-3AD203B41FA5}">
                      <a16:colId xmlns:a16="http://schemas.microsoft.com/office/drawing/2014/main" val="20003"/>
                    </a:ext>
                  </a:extLst>
                </a:gridCol>
                <a:gridCol w="1766679">
                  <a:extLst>
                    <a:ext uri="{9D8B030D-6E8A-4147-A177-3AD203B41FA5}">
                      <a16:colId xmlns:a16="http://schemas.microsoft.com/office/drawing/2014/main" val="34690114"/>
                    </a:ext>
                  </a:extLst>
                </a:gridCol>
              </a:tblGrid>
              <a:tr h="261882">
                <a:tc>
                  <a:txBody>
                    <a:bodyPr/>
                    <a:lstStyle/>
                    <a:p>
                      <a:endParaRPr lang="en-US" sz="1800" dirty="0"/>
                    </a:p>
                  </a:txBody>
                  <a:tcPr/>
                </a:tc>
                <a:tc>
                  <a:txBody>
                    <a:bodyPr/>
                    <a:lstStyle/>
                    <a:p>
                      <a:r>
                        <a:rPr lang="en-US" sz="1800" dirty="0"/>
                        <a:t>FY22</a:t>
                      </a:r>
                    </a:p>
                  </a:txBody>
                  <a:tcPr/>
                </a:tc>
                <a:tc>
                  <a:txBody>
                    <a:bodyPr/>
                    <a:lstStyle/>
                    <a:p>
                      <a:r>
                        <a:rPr lang="en-US" sz="1800" dirty="0"/>
                        <a:t>FY23</a:t>
                      </a:r>
                    </a:p>
                  </a:txBody>
                  <a:tcPr/>
                </a:tc>
                <a:tc>
                  <a:txBody>
                    <a:bodyPr/>
                    <a:lstStyle/>
                    <a:p>
                      <a:r>
                        <a:rPr lang="en-US" sz="1800" dirty="0"/>
                        <a:t>FY24 - Proposed</a:t>
                      </a:r>
                    </a:p>
                  </a:txBody>
                  <a:tcPr/>
                </a:tc>
                <a:extLst>
                  <a:ext uri="{0D108BD9-81ED-4DB2-BD59-A6C34878D82A}">
                    <a16:rowId xmlns:a16="http://schemas.microsoft.com/office/drawing/2014/main" val="10000"/>
                  </a:ext>
                </a:extLst>
              </a:tr>
              <a:tr h="653728">
                <a:tc>
                  <a:txBody>
                    <a:bodyPr/>
                    <a:lstStyle/>
                    <a:p>
                      <a:r>
                        <a:rPr lang="en-US" sz="2000" dirty="0"/>
                        <a:t>Recycling Only</a:t>
                      </a:r>
                    </a:p>
                  </a:txBody>
                  <a:tcPr anchor="ctr"/>
                </a:tc>
                <a:tc>
                  <a:txBody>
                    <a:bodyPr/>
                    <a:lstStyle/>
                    <a:p>
                      <a:r>
                        <a:rPr lang="en-US" sz="2000" dirty="0"/>
                        <a:t>$162.00</a:t>
                      </a:r>
                    </a:p>
                  </a:txBody>
                  <a:tcPr anchor="ctr"/>
                </a:tc>
                <a:tc>
                  <a:txBody>
                    <a:bodyPr/>
                    <a:lstStyle/>
                    <a:p>
                      <a:r>
                        <a:rPr lang="en-US" sz="2000" dirty="0"/>
                        <a:t>$162.00</a:t>
                      </a:r>
                    </a:p>
                  </a:txBody>
                  <a:tcPr anchor="ctr"/>
                </a:tc>
                <a:tc>
                  <a:txBody>
                    <a:bodyPr/>
                    <a:lstStyle/>
                    <a:p>
                      <a:r>
                        <a:rPr lang="en-US" sz="2000" dirty="0"/>
                        <a:t>$178.00</a:t>
                      </a:r>
                    </a:p>
                  </a:txBody>
                  <a:tcPr anchor="ctr"/>
                </a:tc>
                <a:extLst>
                  <a:ext uri="{0D108BD9-81ED-4DB2-BD59-A6C34878D82A}">
                    <a16:rowId xmlns:a16="http://schemas.microsoft.com/office/drawing/2014/main" val="10001"/>
                  </a:ext>
                </a:extLst>
              </a:tr>
            </a:tbl>
          </a:graphicData>
        </a:graphic>
      </p:graphicFrame>
      <p:sp>
        <p:nvSpPr>
          <p:cNvPr id="13" name="TextBox 4"/>
          <p:cNvSpPr txBox="1">
            <a:spLocks noChangeArrowheads="1"/>
          </p:cNvSpPr>
          <p:nvPr/>
        </p:nvSpPr>
        <p:spPr bwMode="auto">
          <a:xfrm>
            <a:off x="533400" y="3562350"/>
            <a:ext cx="8183880" cy="369332"/>
          </a:xfrm>
          <a:prstGeom prst="rect">
            <a:avLst/>
          </a:prstGeom>
          <a:solidFill>
            <a:schemeClr val="tx1"/>
          </a:solidFill>
          <a:ln w="12700">
            <a:solidFill>
              <a:schemeClr val="tx1"/>
            </a:solidFill>
            <a:miter lim="800000"/>
            <a:headEnd/>
            <a:tailEnd/>
          </a:ln>
        </p:spPr>
        <p:txBody>
          <a:bodyPr wrap="square">
            <a:spAutoFit/>
          </a:bodyPr>
          <a:lstStyle>
            <a:lvl1pPr>
              <a:lnSpc>
                <a:spcPct val="90000"/>
              </a:lnSpc>
              <a:spcBef>
                <a:spcPct val="20000"/>
              </a:spcBef>
              <a:buBlip>
                <a:blip r:embed="rId4"/>
              </a:buBlip>
              <a:defRPr sz="3200">
                <a:solidFill>
                  <a:schemeClr val="tx1"/>
                </a:solidFill>
                <a:latin typeface="Calibri" pitchFamily="34" charset="0"/>
              </a:defRPr>
            </a:lvl1pPr>
            <a:lvl2pPr marL="742950" indent="-285750">
              <a:lnSpc>
                <a:spcPct val="90000"/>
              </a:lnSpc>
              <a:spcBef>
                <a:spcPct val="20000"/>
              </a:spcBef>
              <a:buBlip>
                <a:blip r:embed="rId5"/>
              </a:buBlip>
              <a:defRPr sz="2800">
                <a:solidFill>
                  <a:schemeClr val="tx1"/>
                </a:solidFill>
                <a:latin typeface="Calibri" pitchFamily="34" charset="0"/>
              </a:defRPr>
            </a:lvl2pPr>
            <a:lvl3pPr marL="1143000" indent="-228600">
              <a:lnSpc>
                <a:spcPct val="90000"/>
              </a:lnSpc>
              <a:spcBef>
                <a:spcPct val="20000"/>
              </a:spcBef>
              <a:buBlip>
                <a:blip r:embed="rId5"/>
              </a:buBlip>
              <a:defRPr sz="2400">
                <a:solidFill>
                  <a:schemeClr val="tx1"/>
                </a:solidFill>
                <a:latin typeface="Calibri" pitchFamily="34" charset="0"/>
              </a:defRPr>
            </a:lvl3pPr>
            <a:lvl4pPr marL="1600200" indent="-228600">
              <a:lnSpc>
                <a:spcPct val="90000"/>
              </a:lnSpc>
              <a:spcBef>
                <a:spcPct val="20000"/>
              </a:spcBef>
              <a:buBlip>
                <a:blip r:embed="rId5"/>
              </a:buBlip>
              <a:defRPr sz="2400">
                <a:solidFill>
                  <a:schemeClr val="tx1"/>
                </a:solidFill>
                <a:latin typeface="Calibri" pitchFamily="34" charset="0"/>
              </a:defRPr>
            </a:lvl4pPr>
            <a:lvl5pPr marL="2057400" indent="-22860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algn="ctr" eaLnBrk="1" hangingPunct="1">
              <a:lnSpc>
                <a:spcPct val="100000"/>
              </a:lnSpc>
              <a:spcBef>
                <a:spcPct val="0"/>
              </a:spcBef>
              <a:buFontTx/>
              <a:buNone/>
            </a:pPr>
            <a:r>
              <a:rPr lang="en-US" altLang="en-US" sz="1800" i="1" dirty="0">
                <a:solidFill>
                  <a:schemeClr val="bg1"/>
                </a:solidFill>
              </a:rPr>
              <a:t>Yearly increase per subscriber – $16.00</a:t>
            </a:r>
          </a:p>
        </p:txBody>
      </p:sp>
      <p:sp>
        <p:nvSpPr>
          <p:cNvPr id="8" name="Rectangle 2"/>
          <p:cNvSpPr txBox="1">
            <a:spLocks noChangeArrowheads="1"/>
          </p:cNvSpPr>
          <p:nvPr/>
        </p:nvSpPr>
        <p:spPr>
          <a:xfrm>
            <a:off x="1600200" y="43815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
        <p:nvSpPr>
          <p:cNvPr id="11" name="Oval 10"/>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4F875E-2A3D-F45B-0708-C2AFA1BC2E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39302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11</a:t>
            </a:fld>
            <a:endParaRPr lang="en-US" dirty="0"/>
          </a:p>
        </p:txBody>
      </p:sp>
      <p:sp>
        <p:nvSpPr>
          <p:cNvPr id="10" name="Rectangle 2"/>
          <p:cNvSpPr txBox="1">
            <a:spLocks noChangeArrowheads="1"/>
          </p:cNvSpPr>
          <p:nvPr/>
        </p:nvSpPr>
        <p:spPr>
          <a:xfrm>
            <a:off x="4046612" y="1228724"/>
            <a:ext cx="4487787" cy="38004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6"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a:t>
            </a:r>
          </a:p>
          <a:p>
            <a:pPr algn="l"/>
            <a:r>
              <a:rPr lang="en-US" altLang="en-US" sz="2800" b="1" dirty="0"/>
              <a:t> </a:t>
            </a:r>
            <a:r>
              <a:rPr lang="en-US" altLang="en-US" sz="2800" dirty="0"/>
              <a:t>Solid Waste Disposal Fund Expenditures</a:t>
            </a:r>
          </a:p>
          <a:p>
            <a:endParaRPr lang="en-US" altLang="en-US" sz="2800" dirty="0"/>
          </a:p>
        </p:txBody>
      </p:sp>
      <p:sp>
        <p:nvSpPr>
          <p:cNvPr id="11" name="Oval 10"/>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a:extLst>
              <a:ext uri="{FF2B5EF4-FFF2-40B4-BE49-F238E27FC236}">
                <a16:creationId xmlns:a16="http://schemas.microsoft.com/office/drawing/2014/main" id="{07372E82-F591-D19D-60D1-03A5F6F293AE}"/>
              </a:ext>
            </a:extLst>
          </p:cNvPr>
          <p:cNvGraphicFramePr>
            <a:graphicFrameLocks/>
          </p:cNvGraphicFramePr>
          <p:nvPr>
            <p:extLst>
              <p:ext uri="{D42A27DB-BD31-4B8C-83A1-F6EECF244321}">
                <p14:modId xmlns:p14="http://schemas.microsoft.com/office/powerpoint/2010/main" val="1842269450"/>
              </p:ext>
            </p:extLst>
          </p:nvPr>
        </p:nvGraphicFramePr>
        <p:xfrm>
          <a:off x="457200" y="1733550"/>
          <a:ext cx="8305800" cy="32766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2EE2E963-121A-4A7A-C4E9-4B051A1C02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103004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809750"/>
            <a:ext cx="8001000" cy="2419350"/>
          </a:xfrm>
        </p:spPr>
        <p:txBody>
          <a:bodyPr>
            <a:noAutofit/>
          </a:bodyPr>
          <a:lstStyle/>
          <a:p>
            <a:pPr algn="l"/>
            <a:r>
              <a:rPr lang="en-US" sz="2000" b="1" dirty="0"/>
              <a:t>To determine whether the Town will vote that the income from user fees for solid waste disposal services, associated services, and jobbing services by Concord Public Works during the ensuing fiscal year, together with the balance of operating cash in the Solid Waste Disposal Fund, be expended without further appropriation under the direction and control of the Town Manager in accordance with the Motion passed under Article 27 of the 1989 Annual Town Meeting; or take any other action relative thereto.</a:t>
            </a:r>
          </a:p>
        </p:txBody>
      </p:sp>
      <p:sp>
        <p:nvSpPr>
          <p:cNvPr id="4" name="Slide Number Placeholder 3"/>
          <p:cNvSpPr>
            <a:spLocks noGrp="1"/>
          </p:cNvSpPr>
          <p:nvPr>
            <p:ph type="sldNum" sz="quarter" idx="12"/>
          </p:nvPr>
        </p:nvSpPr>
        <p:spPr/>
        <p:txBody>
          <a:bodyPr/>
          <a:lstStyle/>
          <a:p>
            <a:fld id="{18362CF7-34D8-4635-A9AE-FBAFA8966551}" type="slidenum">
              <a:rPr lang="en-US" smtClean="0"/>
              <a:t>12</a:t>
            </a:fld>
            <a:endParaRPr lang="en-US" dirty="0"/>
          </a:p>
        </p:txBody>
      </p:sp>
      <p:pic>
        <p:nvPicPr>
          <p:cNvPr id="5" name="Picture 4">
            <a:extLst>
              <a:ext uri="{FF2B5EF4-FFF2-40B4-BE49-F238E27FC236}">
                <a16:creationId xmlns:a16="http://schemas.microsoft.com/office/drawing/2014/main" id="{96714C1C-5DD2-4D6A-98DA-2A9753BB9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
        <p:nvSpPr>
          <p:cNvPr id="8" name="Rectangle 2">
            <a:extLst>
              <a:ext uri="{FF2B5EF4-FFF2-40B4-BE49-F238E27FC236}">
                <a16:creationId xmlns:a16="http://schemas.microsoft.com/office/drawing/2014/main" id="{858D924B-01A4-7ABF-75D9-789FC171A0D2}"/>
              </a:ext>
            </a:extLst>
          </p:cNvPr>
          <p:cNvSpPr txBox="1">
            <a:spLocks noChangeArrowheads="1"/>
          </p:cNvSpPr>
          <p:nvPr/>
        </p:nvSpPr>
        <p:spPr>
          <a:xfrm>
            <a:off x="1710549" y="491490"/>
            <a:ext cx="7086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t>Article 38: </a:t>
            </a:r>
          </a:p>
          <a:p>
            <a:pPr algn="l"/>
            <a:r>
              <a:rPr lang="en-US" altLang="en-US" sz="3200" dirty="0"/>
              <a:t>Solid Waste Disposal Fund Expenditures</a:t>
            </a:r>
          </a:p>
        </p:txBody>
      </p:sp>
    </p:spTree>
    <p:extLst>
      <p:ext uri="{BB962C8B-B14F-4D97-AF65-F5344CB8AC3E}">
        <p14:creationId xmlns:p14="http://schemas.microsoft.com/office/powerpoint/2010/main" val="366187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590550"/>
            <a:ext cx="8382000" cy="762000"/>
          </a:xfrm>
        </p:spPr>
        <p:txBody>
          <a:bodyPr anchor="t">
            <a:noAutofit/>
          </a:bodyPr>
          <a:lstStyle/>
          <a:p>
            <a:r>
              <a:rPr lang="en-US" sz="3200" b="1" dirty="0">
                <a:latin typeface="+mn-lt"/>
                <a:cs typeface="Arial" panose="020B0604020202020204" pitchFamily="34" charset="0"/>
              </a:rPr>
              <a:t>Supplemental Information</a:t>
            </a:r>
            <a:br>
              <a:rPr lang="en-US" sz="3200" b="1" dirty="0"/>
            </a:br>
            <a:endParaRPr lang="en-US"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950"/>
            <a:ext cx="1100949" cy="1097280"/>
          </a:xfrm>
          <a:prstGeom prst="ellipse">
            <a:avLst/>
          </a:prstGeom>
        </p:spPr>
      </p:pic>
      <p:sp>
        <p:nvSpPr>
          <p:cNvPr id="7" name="Slide Number Placeholder 6"/>
          <p:cNvSpPr>
            <a:spLocks noGrp="1"/>
          </p:cNvSpPr>
          <p:nvPr>
            <p:ph type="sldNum" sz="quarter" idx="12"/>
          </p:nvPr>
        </p:nvSpPr>
        <p:spPr/>
        <p:txBody>
          <a:bodyPr/>
          <a:lstStyle/>
          <a:p>
            <a:fld id="{18362CF7-34D8-4635-A9AE-FBAFA8966551}" type="slidenum">
              <a:rPr lang="en-US" smtClean="0"/>
              <a:t>13</a:t>
            </a:fld>
            <a:endParaRPr lang="en-US" dirty="0"/>
          </a:p>
        </p:txBody>
      </p:sp>
    </p:spTree>
    <p:extLst>
      <p:ext uri="{BB962C8B-B14F-4D97-AF65-F5344CB8AC3E}">
        <p14:creationId xmlns:p14="http://schemas.microsoft.com/office/powerpoint/2010/main" val="336013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61951"/>
            <a:ext cx="7620000" cy="1295400"/>
          </a:xfrm>
        </p:spPr>
        <p:txBody>
          <a:bodyPr>
            <a:normAutofit/>
          </a:bodyPr>
          <a:lstStyle/>
          <a:p>
            <a:r>
              <a:rPr lang="en-US" sz="2200" dirty="0"/>
              <a:t>ARTICLE 38: SOLID WASTE DISPOSAL FUND EXPENDITURES</a:t>
            </a:r>
          </a:p>
        </p:txBody>
      </p:sp>
      <p:sp>
        <p:nvSpPr>
          <p:cNvPr id="4" name="Slide Number Placeholder 3"/>
          <p:cNvSpPr>
            <a:spLocks noGrp="1"/>
          </p:cNvSpPr>
          <p:nvPr>
            <p:ph type="sldNum" sz="quarter" idx="12"/>
          </p:nvPr>
        </p:nvSpPr>
        <p:spPr/>
        <p:txBody>
          <a:bodyPr/>
          <a:lstStyle/>
          <a:p>
            <a:fld id="{18362CF7-34D8-4635-A9AE-FBAFA8966551}" type="slidenum">
              <a:rPr lang="en-US" smtClean="0"/>
              <a:t>14</a:t>
            </a:fld>
            <a:endParaRPr lang="en-US" dirty="0"/>
          </a:p>
        </p:txBody>
      </p:sp>
      <p:pic>
        <p:nvPicPr>
          <p:cNvPr id="5" name="Picture 4">
            <a:extLst>
              <a:ext uri="{FF2B5EF4-FFF2-40B4-BE49-F238E27FC236}">
                <a16:creationId xmlns:a16="http://schemas.microsoft.com/office/drawing/2014/main" id="{96714C1C-5DD2-4D6A-98DA-2A9753BB9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graphicFrame>
        <p:nvGraphicFramePr>
          <p:cNvPr id="9" name="Table 8">
            <a:extLst>
              <a:ext uri="{FF2B5EF4-FFF2-40B4-BE49-F238E27FC236}">
                <a16:creationId xmlns:a16="http://schemas.microsoft.com/office/drawing/2014/main" id="{7FAA8C9C-9684-87DB-6E7B-D16E5E9DC258}"/>
              </a:ext>
            </a:extLst>
          </p:cNvPr>
          <p:cNvGraphicFramePr>
            <a:graphicFrameLocks noGrp="1"/>
          </p:cNvGraphicFramePr>
          <p:nvPr>
            <p:extLst>
              <p:ext uri="{D42A27DB-BD31-4B8C-83A1-F6EECF244321}">
                <p14:modId xmlns:p14="http://schemas.microsoft.com/office/powerpoint/2010/main" val="2759913271"/>
              </p:ext>
            </p:extLst>
          </p:nvPr>
        </p:nvGraphicFramePr>
        <p:xfrm>
          <a:off x="6172200" y="1352550"/>
          <a:ext cx="2666999" cy="3428999"/>
        </p:xfrm>
        <a:graphic>
          <a:graphicData uri="http://schemas.openxmlformats.org/drawingml/2006/table">
            <a:tbl>
              <a:tblPr/>
              <a:tblGrid>
                <a:gridCol w="711833">
                  <a:extLst>
                    <a:ext uri="{9D8B030D-6E8A-4147-A177-3AD203B41FA5}">
                      <a16:colId xmlns:a16="http://schemas.microsoft.com/office/drawing/2014/main" val="1893041515"/>
                    </a:ext>
                  </a:extLst>
                </a:gridCol>
                <a:gridCol w="1109533">
                  <a:extLst>
                    <a:ext uri="{9D8B030D-6E8A-4147-A177-3AD203B41FA5}">
                      <a16:colId xmlns:a16="http://schemas.microsoft.com/office/drawing/2014/main" val="84356793"/>
                    </a:ext>
                  </a:extLst>
                </a:gridCol>
                <a:gridCol w="845633">
                  <a:extLst>
                    <a:ext uri="{9D8B030D-6E8A-4147-A177-3AD203B41FA5}">
                      <a16:colId xmlns:a16="http://schemas.microsoft.com/office/drawing/2014/main" val="3735536400"/>
                    </a:ext>
                  </a:extLst>
                </a:gridCol>
              </a:tblGrid>
              <a:tr h="685799">
                <a:tc>
                  <a:txBody>
                    <a:bodyPr/>
                    <a:lstStyle/>
                    <a:p>
                      <a:pPr algn="ctr" fontAlgn="b"/>
                      <a:endParaRPr lang="en-US"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Recycle Processing Costs</a:t>
                      </a:r>
                    </a:p>
                  </a:txBody>
                  <a:tcPr marL="0" marR="0" marT="0" marB="0" anchor="ctr">
                    <a:lnL>
                      <a:noFill/>
                    </a:lnL>
                    <a:lnR>
                      <a:noFill/>
                    </a:lnR>
                    <a:lnT>
                      <a:noFill/>
                    </a:lnT>
                    <a:lnB>
                      <a:noFill/>
                    </a:lnB>
                  </a:tcPr>
                </a:tc>
                <a:tc>
                  <a:txBody>
                    <a:bodyPr/>
                    <a:lstStyle/>
                    <a:p>
                      <a:pPr algn="ctr" fontAlgn="b"/>
                      <a:r>
                        <a:rPr lang="en-US" sz="1400" b="0" i="0" u="none" strike="noStrike" dirty="0">
                          <a:effectLst/>
                          <a:latin typeface="Arial" panose="020B0604020202020204" pitchFamily="34" charset="0"/>
                        </a:rPr>
                        <a:t>Paper Revenue</a:t>
                      </a:r>
                    </a:p>
                  </a:txBody>
                  <a:tcPr marL="0" marR="0" marT="0" marB="0" anchor="b">
                    <a:lnL>
                      <a:noFill/>
                    </a:lnL>
                    <a:lnR>
                      <a:noFill/>
                    </a:lnR>
                    <a:lnT>
                      <a:noFill/>
                    </a:lnT>
                    <a:lnB>
                      <a:noFill/>
                    </a:lnB>
                  </a:tcPr>
                </a:tc>
                <a:extLst>
                  <a:ext uri="{0D108BD9-81ED-4DB2-BD59-A6C34878D82A}">
                    <a16:rowId xmlns:a16="http://schemas.microsoft.com/office/drawing/2014/main" val="2393375729"/>
                  </a:ext>
                </a:extLst>
              </a:tr>
              <a:tr h="228600">
                <a:tc>
                  <a:txBody>
                    <a:bodyPr/>
                    <a:lstStyle/>
                    <a:p>
                      <a:pPr algn="ctr" fontAlgn="b"/>
                      <a:r>
                        <a:rPr lang="en-US" sz="1400" b="0" i="0" u="none" strike="noStrike" dirty="0">
                          <a:effectLst/>
                          <a:latin typeface="Arial" panose="020B0604020202020204" pitchFamily="34" charset="0"/>
                        </a:rPr>
                        <a:t>FY13</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$15,621</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$4,981</a:t>
                      </a:r>
                    </a:p>
                  </a:txBody>
                  <a:tcPr marL="0" marR="0" marT="0" marB="0" anchor="b">
                    <a:lnL>
                      <a:noFill/>
                    </a:lnL>
                    <a:lnR>
                      <a:noFill/>
                    </a:lnR>
                    <a:lnT>
                      <a:noFill/>
                    </a:lnT>
                    <a:lnB>
                      <a:noFill/>
                    </a:lnB>
                  </a:tcPr>
                </a:tc>
                <a:extLst>
                  <a:ext uri="{0D108BD9-81ED-4DB2-BD59-A6C34878D82A}">
                    <a16:rowId xmlns:a16="http://schemas.microsoft.com/office/drawing/2014/main" val="3717530541"/>
                  </a:ext>
                </a:extLst>
              </a:tr>
              <a:tr h="228600">
                <a:tc>
                  <a:txBody>
                    <a:bodyPr/>
                    <a:lstStyle/>
                    <a:p>
                      <a:pPr algn="ctr" fontAlgn="b"/>
                      <a:r>
                        <a:rPr lang="en-US" sz="1400" b="0" i="0" u="none" strike="noStrike" dirty="0">
                          <a:effectLst/>
                          <a:latin typeface="Arial" panose="020B0604020202020204" pitchFamily="34" charset="0"/>
                        </a:rPr>
                        <a:t>FY14</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$17,891</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$5,904</a:t>
                      </a:r>
                    </a:p>
                  </a:txBody>
                  <a:tcPr marL="0" marR="0" marT="0" marB="0" anchor="b">
                    <a:lnL>
                      <a:noFill/>
                    </a:lnL>
                    <a:lnR>
                      <a:noFill/>
                    </a:lnR>
                    <a:lnT>
                      <a:noFill/>
                    </a:lnT>
                    <a:lnB>
                      <a:noFill/>
                    </a:lnB>
                  </a:tcPr>
                </a:tc>
                <a:extLst>
                  <a:ext uri="{0D108BD9-81ED-4DB2-BD59-A6C34878D82A}">
                    <a16:rowId xmlns:a16="http://schemas.microsoft.com/office/drawing/2014/main" val="1890338838"/>
                  </a:ext>
                </a:extLst>
              </a:tr>
              <a:tr h="228600">
                <a:tc>
                  <a:txBody>
                    <a:bodyPr/>
                    <a:lstStyle/>
                    <a:p>
                      <a:pPr algn="ctr" fontAlgn="b"/>
                      <a:r>
                        <a:rPr lang="en-US" sz="1400" b="0" i="0" u="none" strike="noStrike" dirty="0">
                          <a:effectLst/>
                          <a:latin typeface="Arial" panose="020B0604020202020204" pitchFamily="34" charset="0"/>
                        </a:rPr>
                        <a:t>FY15</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$18,908</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$2,046</a:t>
                      </a:r>
                    </a:p>
                  </a:txBody>
                  <a:tcPr marL="0" marR="0" marT="0" marB="0" anchor="b">
                    <a:lnL>
                      <a:noFill/>
                    </a:lnL>
                    <a:lnR>
                      <a:noFill/>
                    </a:lnR>
                    <a:lnT>
                      <a:noFill/>
                    </a:lnT>
                    <a:lnB>
                      <a:noFill/>
                    </a:lnB>
                  </a:tcPr>
                </a:tc>
                <a:extLst>
                  <a:ext uri="{0D108BD9-81ED-4DB2-BD59-A6C34878D82A}">
                    <a16:rowId xmlns:a16="http://schemas.microsoft.com/office/drawing/2014/main" val="1773349090"/>
                  </a:ext>
                </a:extLst>
              </a:tr>
              <a:tr h="228600">
                <a:tc>
                  <a:txBody>
                    <a:bodyPr/>
                    <a:lstStyle/>
                    <a:p>
                      <a:pPr algn="ctr" fontAlgn="b"/>
                      <a:r>
                        <a:rPr lang="en-US" sz="1400" b="0" i="0" u="none" strike="noStrike" dirty="0">
                          <a:effectLst/>
                          <a:latin typeface="Arial" panose="020B0604020202020204" pitchFamily="34" charset="0"/>
                        </a:rPr>
                        <a:t>FY16</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$21,762</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$480</a:t>
                      </a:r>
                    </a:p>
                  </a:txBody>
                  <a:tcPr marL="0" marR="0" marT="0" marB="0" anchor="b">
                    <a:lnL>
                      <a:noFill/>
                    </a:lnL>
                    <a:lnR>
                      <a:noFill/>
                    </a:lnR>
                    <a:lnT>
                      <a:noFill/>
                    </a:lnT>
                    <a:lnB>
                      <a:noFill/>
                    </a:lnB>
                  </a:tcPr>
                </a:tc>
                <a:extLst>
                  <a:ext uri="{0D108BD9-81ED-4DB2-BD59-A6C34878D82A}">
                    <a16:rowId xmlns:a16="http://schemas.microsoft.com/office/drawing/2014/main" val="741054617"/>
                  </a:ext>
                </a:extLst>
              </a:tr>
              <a:tr h="228600">
                <a:tc>
                  <a:txBody>
                    <a:bodyPr/>
                    <a:lstStyle/>
                    <a:p>
                      <a:pPr algn="ctr" fontAlgn="b"/>
                      <a:r>
                        <a:rPr lang="en-US" sz="1400" b="0" i="0" u="none" strike="noStrike" dirty="0">
                          <a:effectLst/>
                          <a:latin typeface="Arial" panose="020B0604020202020204" pitchFamily="34" charset="0"/>
                        </a:rPr>
                        <a:t>FY17</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$25,209</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$19,524</a:t>
                      </a:r>
                    </a:p>
                  </a:txBody>
                  <a:tcPr marL="0" marR="0" marT="0" marB="0" anchor="b">
                    <a:lnL>
                      <a:noFill/>
                    </a:lnL>
                    <a:lnR>
                      <a:noFill/>
                    </a:lnR>
                    <a:lnT>
                      <a:noFill/>
                    </a:lnT>
                    <a:lnB>
                      <a:noFill/>
                    </a:lnB>
                  </a:tcPr>
                </a:tc>
                <a:extLst>
                  <a:ext uri="{0D108BD9-81ED-4DB2-BD59-A6C34878D82A}">
                    <a16:rowId xmlns:a16="http://schemas.microsoft.com/office/drawing/2014/main" val="1075778966"/>
                  </a:ext>
                </a:extLst>
              </a:tr>
              <a:tr h="228600">
                <a:tc>
                  <a:txBody>
                    <a:bodyPr/>
                    <a:lstStyle/>
                    <a:p>
                      <a:pPr algn="ctr" fontAlgn="b"/>
                      <a:r>
                        <a:rPr lang="en-US" sz="1400" b="0" i="0" u="none" strike="noStrike" dirty="0">
                          <a:effectLst/>
                          <a:latin typeface="Arial" panose="020B0604020202020204" pitchFamily="34" charset="0"/>
                        </a:rPr>
                        <a:t>FY18</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$29,631</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$5,941</a:t>
                      </a:r>
                    </a:p>
                  </a:txBody>
                  <a:tcPr marL="0" marR="0" marT="0" marB="0" anchor="b">
                    <a:lnL>
                      <a:noFill/>
                    </a:lnL>
                    <a:lnR>
                      <a:noFill/>
                    </a:lnR>
                    <a:lnT>
                      <a:noFill/>
                    </a:lnT>
                    <a:lnB>
                      <a:noFill/>
                    </a:lnB>
                  </a:tcPr>
                </a:tc>
                <a:extLst>
                  <a:ext uri="{0D108BD9-81ED-4DB2-BD59-A6C34878D82A}">
                    <a16:rowId xmlns:a16="http://schemas.microsoft.com/office/drawing/2014/main" val="1858180464"/>
                  </a:ext>
                </a:extLst>
              </a:tr>
              <a:tr h="228600">
                <a:tc>
                  <a:txBody>
                    <a:bodyPr/>
                    <a:lstStyle/>
                    <a:p>
                      <a:pPr algn="ctr" fontAlgn="b"/>
                      <a:r>
                        <a:rPr lang="en-US" sz="1400" b="0" i="0" u="none" strike="noStrike" dirty="0">
                          <a:effectLst/>
                          <a:latin typeface="Arial" panose="020B0604020202020204" pitchFamily="34" charset="0"/>
                        </a:rPr>
                        <a:t>FY19</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$45,091</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733333735"/>
                  </a:ext>
                </a:extLst>
              </a:tr>
              <a:tr h="228600">
                <a:tc>
                  <a:txBody>
                    <a:bodyPr/>
                    <a:lstStyle/>
                    <a:p>
                      <a:pPr algn="ctr" fontAlgn="b"/>
                      <a:r>
                        <a:rPr lang="en-US" sz="1400" b="0" i="0" u="none" strike="noStrike" dirty="0">
                          <a:effectLst/>
                          <a:latin typeface="Arial" panose="020B0604020202020204" pitchFamily="34" charset="0"/>
                        </a:rPr>
                        <a:t>FY20</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$47,606</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3941415759"/>
                  </a:ext>
                </a:extLst>
              </a:tr>
              <a:tr h="228600">
                <a:tc>
                  <a:txBody>
                    <a:bodyPr/>
                    <a:lstStyle/>
                    <a:p>
                      <a:pPr algn="ctr" fontAlgn="b"/>
                      <a:r>
                        <a:rPr lang="en-US" sz="1400" b="0" i="0" u="none" strike="noStrike" dirty="0">
                          <a:effectLst/>
                          <a:latin typeface="Arial" panose="020B0604020202020204" pitchFamily="34" charset="0"/>
                        </a:rPr>
                        <a:t>FY21</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$71,489</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3148129033"/>
                  </a:ext>
                </a:extLst>
              </a:tr>
              <a:tr h="228600">
                <a:tc>
                  <a:txBody>
                    <a:bodyPr/>
                    <a:lstStyle/>
                    <a:p>
                      <a:pPr algn="ctr" fontAlgn="b"/>
                      <a:r>
                        <a:rPr lang="en-US" sz="1400" b="0" i="0" u="none" strike="noStrike" dirty="0">
                          <a:effectLst/>
                          <a:latin typeface="Arial" panose="020B0604020202020204" pitchFamily="34" charset="0"/>
                        </a:rPr>
                        <a:t>FY22</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$117,696</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645674326"/>
                  </a:ext>
                </a:extLst>
              </a:tr>
              <a:tr h="228600">
                <a:tc>
                  <a:txBody>
                    <a:bodyPr/>
                    <a:lstStyle/>
                    <a:p>
                      <a:pPr algn="ctr" fontAlgn="b"/>
                      <a:r>
                        <a:rPr lang="en-US" sz="1400" b="0" i="0" u="none" strike="noStrike" dirty="0">
                          <a:effectLst/>
                          <a:latin typeface="Arial" panose="020B0604020202020204" pitchFamily="34" charset="0"/>
                        </a:rPr>
                        <a:t>FY23</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$210,889</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1212073585"/>
                  </a:ext>
                </a:extLst>
              </a:tr>
              <a:tr h="228600">
                <a:tc>
                  <a:txBody>
                    <a:bodyPr/>
                    <a:lstStyle/>
                    <a:p>
                      <a:pPr algn="ctr" fontAlgn="b"/>
                      <a:r>
                        <a:rPr lang="en-US" sz="1400" b="0" i="0" u="none" strike="noStrike" dirty="0">
                          <a:effectLst/>
                          <a:latin typeface="Arial" panose="020B0604020202020204" pitchFamily="34" charset="0"/>
                        </a:rPr>
                        <a:t>FY24</a:t>
                      </a:r>
                    </a:p>
                  </a:txBody>
                  <a:tcPr marL="0" marR="0" marT="0" marB="0" anchor="b">
                    <a:lnL>
                      <a:noFill/>
                    </a:lnL>
                    <a:lnR>
                      <a:noFill/>
                    </a:lnR>
                    <a:lnT>
                      <a:noFill/>
                    </a:lnT>
                    <a:lnB>
                      <a:noFill/>
                    </a:lnB>
                  </a:tcPr>
                </a:tc>
                <a:tc>
                  <a:txBody>
                    <a:bodyPr/>
                    <a:lstStyle/>
                    <a:p>
                      <a:pPr algn="ctr" fontAlgn="ctr"/>
                      <a:r>
                        <a:rPr lang="en-US" sz="1400" b="0" i="0" u="none" strike="noStrike" dirty="0">
                          <a:effectLst/>
                          <a:latin typeface="Arial" panose="020B0604020202020204" pitchFamily="34" charset="0"/>
                        </a:rPr>
                        <a:t>$264,239</a:t>
                      </a:r>
                    </a:p>
                  </a:txBody>
                  <a:tcPr marL="0" marR="0" marT="0" marB="0" anchor="ctr">
                    <a:lnL>
                      <a:noFill/>
                    </a:lnL>
                    <a:lnR>
                      <a:noFill/>
                    </a:lnR>
                    <a:lnT>
                      <a:noFill/>
                    </a:lnT>
                    <a:lnB>
                      <a:noFill/>
                    </a:lnB>
                  </a:tcPr>
                </a:tc>
                <a:tc>
                  <a:txBody>
                    <a:bodyPr/>
                    <a:lstStyle/>
                    <a:p>
                      <a:pPr algn="r" fontAlgn="b"/>
                      <a:r>
                        <a:rPr lang="en-US" sz="14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4103849907"/>
                  </a:ext>
                </a:extLst>
              </a:tr>
            </a:tbl>
          </a:graphicData>
        </a:graphic>
      </p:graphicFrame>
      <p:graphicFrame>
        <p:nvGraphicFramePr>
          <p:cNvPr id="11" name="Chart 10">
            <a:extLst>
              <a:ext uri="{FF2B5EF4-FFF2-40B4-BE49-F238E27FC236}">
                <a16:creationId xmlns:a16="http://schemas.microsoft.com/office/drawing/2014/main" id="{1C7EE835-963E-024F-0B59-6C35AD5F882E}"/>
              </a:ext>
            </a:extLst>
          </p:cNvPr>
          <p:cNvGraphicFramePr>
            <a:graphicFrameLocks/>
          </p:cNvGraphicFramePr>
          <p:nvPr>
            <p:extLst>
              <p:ext uri="{D42A27DB-BD31-4B8C-83A1-F6EECF244321}">
                <p14:modId xmlns:p14="http://schemas.microsoft.com/office/powerpoint/2010/main" val="1108590452"/>
              </p:ext>
            </p:extLst>
          </p:nvPr>
        </p:nvGraphicFramePr>
        <p:xfrm>
          <a:off x="457200" y="1352550"/>
          <a:ext cx="5486400" cy="35551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755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15</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6"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
        <p:nvSpPr>
          <p:cNvPr id="11" name="Oval 10"/>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hart 1">
            <a:extLst>
              <a:ext uri="{FF2B5EF4-FFF2-40B4-BE49-F238E27FC236}">
                <a16:creationId xmlns:a16="http://schemas.microsoft.com/office/drawing/2014/main" id="{FA74274F-2E3C-741D-2B25-1AF77183909B}"/>
              </a:ext>
            </a:extLst>
          </p:cNvPr>
          <p:cNvGraphicFramePr>
            <a:graphicFrameLocks/>
          </p:cNvGraphicFramePr>
          <p:nvPr>
            <p:extLst>
              <p:ext uri="{D42A27DB-BD31-4B8C-83A1-F6EECF244321}">
                <p14:modId xmlns:p14="http://schemas.microsoft.com/office/powerpoint/2010/main" val="1103119589"/>
              </p:ext>
            </p:extLst>
          </p:nvPr>
        </p:nvGraphicFramePr>
        <p:xfrm>
          <a:off x="761999" y="1200150"/>
          <a:ext cx="7620001" cy="34290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B42EC5C8-4597-E3DA-7E78-DADEE8684B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66209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16</a:t>
            </a:fld>
            <a:endParaRPr lang="en-US" dirty="0"/>
          </a:p>
        </p:txBody>
      </p:sp>
      <p:sp>
        <p:nvSpPr>
          <p:cNvPr id="10" name="Rectangle 2"/>
          <p:cNvSpPr txBox="1">
            <a:spLocks noChangeArrowheads="1"/>
          </p:cNvSpPr>
          <p:nvPr/>
        </p:nvSpPr>
        <p:spPr>
          <a:xfrm>
            <a:off x="571727" y="968124"/>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5" name="Rectangle 2"/>
          <p:cNvSpPr txBox="1">
            <a:spLocks noChangeArrowheads="1"/>
          </p:cNvSpPr>
          <p:nvPr/>
        </p:nvSpPr>
        <p:spPr>
          <a:xfrm>
            <a:off x="1672676" y="482600"/>
            <a:ext cx="7166524" cy="838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b="1" dirty="0"/>
              <a:t>Article 38: </a:t>
            </a:r>
            <a:r>
              <a:rPr lang="en-US" altLang="en-US" sz="2800" dirty="0"/>
              <a:t>Solid Waste Disposal Fund Expenditures</a:t>
            </a:r>
          </a:p>
          <a:p>
            <a:pPr algn="l"/>
            <a:r>
              <a:rPr lang="en-US" sz="2800" dirty="0"/>
              <a:t>Disposal Costs for Solid Waste &amp; Recycling</a:t>
            </a:r>
            <a:endParaRPr lang="en-US" altLang="en-US" sz="2800" dirty="0"/>
          </a:p>
        </p:txBody>
      </p:sp>
      <p:sp>
        <p:nvSpPr>
          <p:cNvPr id="19" name="Oval 18"/>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FBC75B6-0BDE-BD5F-9B83-2A34825A80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graphicFrame>
        <p:nvGraphicFramePr>
          <p:cNvPr id="6" name="Chart 5">
            <a:extLst>
              <a:ext uri="{FF2B5EF4-FFF2-40B4-BE49-F238E27FC236}">
                <a16:creationId xmlns:a16="http://schemas.microsoft.com/office/drawing/2014/main" id="{E44671C1-F484-8590-E7CA-A8C417CFE8B6}"/>
              </a:ext>
            </a:extLst>
          </p:cNvPr>
          <p:cNvGraphicFramePr>
            <a:graphicFrameLocks/>
          </p:cNvGraphicFramePr>
          <p:nvPr>
            <p:extLst>
              <p:ext uri="{D42A27DB-BD31-4B8C-83A1-F6EECF244321}">
                <p14:modId xmlns:p14="http://schemas.microsoft.com/office/powerpoint/2010/main" val="3546962989"/>
              </p:ext>
            </p:extLst>
          </p:nvPr>
        </p:nvGraphicFramePr>
        <p:xfrm>
          <a:off x="609600" y="1504950"/>
          <a:ext cx="7772400" cy="32004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4634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17</a:t>
            </a:fld>
            <a:endParaRPr lang="en-US" dirty="0"/>
          </a:p>
        </p:txBody>
      </p:sp>
      <p:sp>
        <p:nvSpPr>
          <p:cNvPr id="10" name="Rectangle 2"/>
          <p:cNvSpPr txBox="1">
            <a:spLocks noChangeArrowheads="1"/>
          </p:cNvSpPr>
          <p:nvPr/>
        </p:nvSpPr>
        <p:spPr>
          <a:xfrm>
            <a:off x="457200" y="92710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6" name="TextBox 5"/>
          <p:cNvSpPr txBox="1">
            <a:spLocks noChangeArrowheads="1"/>
          </p:cNvSpPr>
          <p:nvPr/>
        </p:nvSpPr>
        <p:spPr bwMode="auto">
          <a:xfrm>
            <a:off x="571727" y="1921011"/>
            <a:ext cx="2612238" cy="2462213"/>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Existing </a:t>
            </a:r>
          </a:p>
          <a:p>
            <a:pPr marL="285750" indent="-285750" eaLnBrk="1" hangingPunct="1">
              <a:buFont typeface="Arial" panose="020B0604020202020204" pitchFamily="34" charset="0"/>
              <a:buChar char="•"/>
            </a:pPr>
            <a:r>
              <a:rPr lang="en-US" altLang="en-US" sz="2200" dirty="0"/>
              <a:t>2-Year Contract, expires 9/30/24</a:t>
            </a:r>
          </a:p>
          <a:p>
            <a:pPr marL="285750" indent="-285750" eaLnBrk="1" hangingPunct="1">
              <a:buFont typeface="Arial" panose="020B0604020202020204" pitchFamily="34" charset="0"/>
              <a:buChar char="•"/>
            </a:pPr>
            <a:r>
              <a:rPr lang="en-US" altLang="en-US" sz="2200" dirty="0"/>
              <a:t>Volatile recycling market</a:t>
            </a:r>
          </a:p>
          <a:p>
            <a:pPr eaLnBrk="1" hangingPunct="1"/>
            <a:endParaRPr lang="en-US" altLang="en-US" sz="2200" dirty="0"/>
          </a:p>
          <a:p>
            <a:pPr lvl="1" eaLnBrk="1" hangingPunct="1"/>
            <a:endParaRPr lang="en-US" altLang="en-US" sz="2200" dirty="0"/>
          </a:p>
        </p:txBody>
      </p:sp>
      <p:sp>
        <p:nvSpPr>
          <p:cNvPr id="7"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
        <p:nvSpPr>
          <p:cNvPr id="9" name="Oval 8"/>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1885950"/>
            <a:ext cx="1448686" cy="2101850"/>
          </a:xfrm>
          <a:prstGeom prst="rect">
            <a:avLst/>
          </a:prstGeom>
        </p:spPr>
      </p:pic>
      <p:sp>
        <p:nvSpPr>
          <p:cNvPr id="16" name="TextBox 15"/>
          <p:cNvSpPr txBox="1">
            <a:spLocks noChangeArrowheads="1"/>
          </p:cNvSpPr>
          <p:nvPr/>
        </p:nvSpPr>
        <p:spPr bwMode="auto">
          <a:xfrm>
            <a:off x="5562601" y="1921011"/>
            <a:ext cx="2869318" cy="2800767"/>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Moving Forward </a:t>
            </a:r>
          </a:p>
          <a:p>
            <a:pPr marL="285750" indent="-285750" eaLnBrk="1" hangingPunct="1">
              <a:buFont typeface="Arial" panose="020B0604020202020204" pitchFamily="34" charset="0"/>
              <a:buChar char="•"/>
            </a:pPr>
            <a:r>
              <a:rPr lang="en-US" altLang="en-US" sz="2200" dirty="0"/>
              <a:t>Review Collection Alternatives</a:t>
            </a:r>
          </a:p>
          <a:p>
            <a:pPr marL="285750" indent="-285750" eaLnBrk="1" hangingPunct="1">
              <a:buFont typeface="Arial" panose="020B0604020202020204" pitchFamily="34" charset="0"/>
              <a:buChar char="•"/>
            </a:pPr>
            <a:r>
              <a:rPr lang="en-US" altLang="en-US" sz="2200" dirty="0"/>
              <a:t>Negotiate new contract </a:t>
            </a:r>
          </a:p>
          <a:p>
            <a:pPr marL="285750" indent="-285750" eaLnBrk="1" hangingPunct="1">
              <a:buFont typeface="Arial" panose="020B0604020202020204" pitchFamily="34" charset="0"/>
              <a:buChar char="•"/>
            </a:pPr>
            <a:r>
              <a:rPr lang="en-US" altLang="en-US" sz="2200" dirty="0"/>
              <a:t>Enhanced opportunities at the compost site</a:t>
            </a:r>
          </a:p>
        </p:txBody>
      </p:sp>
      <p:pic>
        <p:nvPicPr>
          <p:cNvPr id="3" name="Picture 2">
            <a:extLst>
              <a:ext uri="{FF2B5EF4-FFF2-40B4-BE49-F238E27FC236}">
                <a16:creationId xmlns:a16="http://schemas.microsoft.com/office/drawing/2014/main" id="{9533706E-7BBA-FE4C-AC0A-C3C179FC2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250821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74373" y="1276350"/>
            <a:ext cx="8186861" cy="479822"/>
          </a:xfrm>
        </p:spPr>
        <p:txBody>
          <a:bodyPr/>
          <a:lstStyle/>
          <a:p>
            <a:pPr algn="ctr"/>
            <a:r>
              <a:rPr lang="en-US" dirty="0"/>
              <a:t>Curbside Program Overview</a:t>
            </a:r>
          </a:p>
        </p:txBody>
      </p:sp>
      <p:sp>
        <p:nvSpPr>
          <p:cNvPr id="4" name="Slide Number Placeholder 3"/>
          <p:cNvSpPr>
            <a:spLocks noGrp="1"/>
          </p:cNvSpPr>
          <p:nvPr>
            <p:ph type="sldNum" sz="quarter" idx="12"/>
          </p:nvPr>
        </p:nvSpPr>
        <p:spPr/>
        <p:txBody>
          <a:bodyPr/>
          <a:lstStyle/>
          <a:p>
            <a:fld id="{18362CF7-34D8-4635-A9AE-FBAFA8966551}" type="slidenum">
              <a:rPr lang="en-US" smtClean="0"/>
              <a:t>18</a:t>
            </a:fld>
            <a:endParaRPr lang="en-US" dirty="0"/>
          </a:p>
        </p:txBody>
      </p:sp>
      <p:sp>
        <p:nvSpPr>
          <p:cNvPr id="10" name="Rectangle 2"/>
          <p:cNvSpPr txBox="1">
            <a:spLocks noChangeArrowheads="1"/>
          </p:cNvSpPr>
          <p:nvPr/>
        </p:nvSpPr>
        <p:spPr>
          <a:xfrm>
            <a:off x="571727" y="968124"/>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5"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
        <p:nvSpPr>
          <p:cNvPr id="19" name="Oval 18"/>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Chart 15">
            <a:extLst>
              <a:ext uri="{FF2B5EF4-FFF2-40B4-BE49-F238E27FC236}">
                <a16:creationId xmlns:a16="http://schemas.microsoft.com/office/drawing/2014/main" id="{337A00D6-41AC-D77D-A71F-351DD6D1F7AF}"/>
              </a:ext>
            </a:extLst>
          </p:cNvPr>
          <p:cNvGraphicFramePr/>
          <p:nvPr>
            <p:extLst>
              <p:ext uri="{D42A27DB-BD31-4B8C-83A1-F6EECF244321}">
                <p14:modId xmlns:p14="http://schemas.microsoft.com/office/powerpoint/2010/main" val="1869036432"/>
              </p:ext>
            </p:extLst>
          </p:nvPr>
        </p:nvGraphicFramePr>
        <p:xfrm>
          <a:off x="1524000" y="542474"/>
          <a:ext cx="6096000" cy="3789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84ACD26F-3F73-30B1-986D-F34D4EEB23C2}"/>
              </a:ext>
            </a:extLst>
          </p:cNvPr>
          <p:cNvGraphicFramePr>
            <a:graphicFrameLocks noGrp="1"/>
          </p:cNvGraphicFramePr>
          <p:nvPr>
            <p:extLst>
              <p:ext uri="{D42A27DB-BD31-4B8C-83A1-F6EECF244321}">
                <p14:modId xmlns:p14="http://schemas.microsoft.com/office/powerpoint/2010/main" val="2416065933"/>
              </p:ext>
            </p:extLst>
          </p:nvPr>
        </p:nvGraphicFramePr>
        <p:xfrm>
          <a:off x="1371601" y="1940886"/>
          <a:ext cx="6324597" cy="2444366"/>
        </p:xfrm>
        <a:graphic>
          <a:graphicData uri="http://schemas.openxmlformats.org/drawingml/2006/table">
            <a:tbl>
              <a:tblPr/>
              <a:tblGrid>
                <a:gridCol w="911653">
                  <a:extLst>
                    <a:ext uri="{9D8B030D-6E8A-4147-A177-3AD203B41FA5}">
                      <a16:colId xmlns:a16="http://schemas.microsoft.com/office/drawing/2014/main" val="2547465835"/>
                    </a:ext>
                  </a:extLst>
                </a:gridCol>
                <a:gridCol w="1353236">
                  <a:extLst>
                    <a:ext uri="{9D8B030D-6E8A-4147-A177-3AD203B41FA5}">
                      <a16:colId xmlns:a16="http://schemas.microsoft.com/office/drawing/2014/main" val="877887963"/>
                    </a:ext>
                  </a:extLst>
                </a:gridCol>
                <a:gridCol w="1353236">
                  <a:extLst>
                    <a:ext uri="{9D8B030D-6E8A-4147-A177-3AD203B41FA5}">
                      <a16:colId xmlns:a16="http://schemas.microsoft.com/office/drawing/2014/main" val="3830920967"/>
                    </a:ext>
                  </a:extLst>
                </a:gridCol>
                <a:gridCol w="1353236">
                  <a:extLst>
                    <a:ext uri="{9D8B030D-6E8A-4147-A177-3AD203B41FA5}">
                      <a16:colId xmlns:a16="http://schemas.microsoft.com/office/drawing/2014/main" val="4000782397"/>
                    </a:ext>
                  </a:extLst>
                </a:gridCol>
                <a:gridCol w="1353236">
                  <a:extLst>
                    <a:ext uri="{9D8B030D-6E8A-4147-A177-3AD203B41FA5}">
                      <a16:colId xmlns:a16="http://schemas.microsoft.com/office/drawing/2014/main" val="4140238538"/>
                    </a:ext>
                  </a:extLst>
                </a:gridCol>
              </a:tblGrid>
              <a:tr h="268661">
                <a:tc gridSpan="5">
                  <a:txBody>
                    <a:bodyPr/>
                    <a:lstStyle/>
                    <a:p>
                      <a:pPr algn="ctr" fontAlgn="ctr"/>
                      <a:r>
                        <a:rPr lang="en-US" sz="1800" b="1" i="0" u="none" strike="noStrike" dirty="0">
                          <a:solidFill>
                            <a:schemeClr val="tx1"/>
                          </a:solidFill>
                          <a:effectLst/>
                          <a:latin typeface="+mn-lt"/>
                        </a:rPr>
                        <a:t>Subscribers as of December 31</a:t>
                      </a:r>
                    </a:p>
                    <a:p>
                      <a:pPr algn="ctr" fontAlgn="ctr"/>
                      <a:endParaRPr lang="en-US" sz="1800" b="1" i="0" u="none" strike="noStrike" dirty="0">
                        <a:solidFill>
                          <a:schemeClr val="tx1"/>
                        </a:solidFill>
                        <a:effectLst/>
                        <a:latin typeface="+mn-lt"/>
                      </a:endParaRP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7122216"/>
                  </a:ext>
                </a:extLst>
              </a:tr>
              <a:tr h="491771">
                <a:tc>
                  <a:txBody>
                    <a:bodyPr/>
                    <a:lstStyle/>
                    <a:p>
                      <a:pPr algn="ctr" fontAlgn="ctr"/>
                      <a:r>
                        <a:rPr lang="en-US" sz="1400" b="1" i="0" u="none" strike="noStrike" dirty="0">
                          <a:solidFill>
                            <a:schemeClr val="tx1"/>
                          </a:solidFill>
                          <a:effectLst/>
                          <a:latin typeface="+mn-lt"/>
                        </a:rPr>
                        <a:t>Year</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chemeClr val="tx1"/>
                          </a:solidFill>
                          <a:effectLst/>
                          <a:latin typeface="+mn-lt"/>
                        </a:rPr>
                        <a:t>Number of Subscribers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chemeClr val="tx1"/>
                          </a:solidFill>
                          <a:effectLst/>
                          <a:latin typeface="+mn-lt"/>
                        </a:rPr>
                        <a:t>Recyclables collected(tons)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chemeClr val="tx1"/>
                          </a:solidFill>
                          <a:effectLst/>
                          <a:latin typeface="+mn-lt"/>
                        </a:rPr>
                        <a:t>Trash collected (tons)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chemeClr val="tx1"/>
                          </a:solidFill>
                          <a:effectLst/>
                          <a:latin typeface="+mn-lt"/>
                        </a:rPr>
                        <a:t>Recycling Rate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557213"/>
                  </a:ext>
                </a:extLst>
              </a:tr>
              <a:tr h="278886">
                <a:tc>
                  <a:txBody>
                    <a:bodyPr/>
                    <a:lstStyle/>
                    <a:p>
                      <a:pPr algn="ctr" fontAlgn="ctr"/>
                      <a:r>
                        <a:rPr lang="en-US" sz="1400" b="0" i="0" u="none" strike="noStrike" dirty="0">
                          <a:solidFill>
                            <a:schemeClr val="tx1"/>
                          </a:solidFill>
                          <a:effectLst/>
                          <a:latin typeface="+mj-lt"/>
                        </a:rPr>
                        <a:t>2018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1,665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2,599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j-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3004418"/>
                  </a:ext>
                </a:extLst>
              </a:tr>
              <a:tr h="278886">
                <a:tc>
                  <a:txBody>
                    <a:bodyPr/>
                    <a:lstStyle/>
                    <a:p>
                      <a:pPr algn="ctr" fontAlgn="ctr"/>
                      <a:r>
                        <a:rPr lang="en-US" sz="1400" b="0" i="0" u="none" strike="noStrike" dirty="0">
                          <a:solidFill>
                            <a:schemeClr val="tx1"/>
                          </a:solidFill>
                          <a:effectLst/>
                          <a:latin typeface="+mj-lt"/>
                        </a:rPr>
                        <a:t>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1,577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2,609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j-lt"/>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468684"/>
                  </a:ext>
                </a:extLst>
              </a:tr>
              <a:tr h="278886">
                <a:tc>
                  <a:txBody>
                    <a:bodyPr/>
                    <a:lstStyle/>
                    <a:p>
                      <a:pPr algn="ctr" fontAlgn="ctr"/>
                      <a:r>
                        <a:rPr lang="en-US" sz="1400" b="0" i="0" u="none" strike="noStrike" dirty="0">
                          <a:solidFill>
                            <a:schemeClr val="tx1"/>
                          </a:solidFill>
                          <a:effectLst/>
                          <a:latin typeface="+mj-lt"/>
                        </a:rPr>
                        <a:t>2020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3,587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1,693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2,623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j-lt"/>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3406889"/>
                  </a:ext>
                </a:extLst>
              </a:tr>
              <a:tr h="278886">
                <a:tc>
                  <a:txBody>
                    <a:bodyPr/>
                    <a:lstStyle/>
                    <a:p>
                      <a:pPr algn="ctr" fontAlgn="ctr"/>
                      <a:r>
                        <a:rPr lang="en-US" sz="1400" b="0" i="0" u="none" strike="noStrike" dirty="0">
                          <a:solidFill>
                            <a:schemeClr val="tx1"/>
                          </a:solidFill>
                          <a:effectLst/>
                          <a:latin typeface="+mj-lt"/>
                        </a:rPr>
                        <a:t>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j-lt"/>
                        </a:rPr>
                        <a:t>1,592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2,505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10157"/>
                  </a:ext>
                </a:extLst>
              </a:tr>
              <a:tr h="278886">
                <a:tc>
                  <a:txBody>
                    <a:bodyPr/>
                    <a:lstStyle/>
                    <a:p>
                      <a:pPr algn="ctr" fontAlgn="ctr"/>
                      <a:r>
                        <a:rPr lang="en-US" sz="1400" b="0" i="0" u="none" strike="noStrike" dirty="0">
                          <a:solidFill>
                            <a:schemeClr val="tx1"/>
                          </a:solidFill>
                          <a:effectLst/>
                          <a:latin typeface="+mj-lt"/>
                        </a:rPr>
                        <a:t>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3,622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mj-lt"/>
                        </a:rPr>
                        <a:t>1,462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2,162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mj-lt"/>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613836"/>
                  </a:ext>
                </a:extLst>
              </a:tr>
            </a:tbl>
          </a:graphicData>
        </a:graphic>
      </p:graphicFrame>
      <p:sp>
        <p:nvSpPr>
          <p:cNvPr id="8" name="TextBox 7">
            <a:extLst>
              <a:ext uri="{FF2B5EF4-FFF2-40B4-BE49-F238E27FC236}">
                <a16:creationId xmlns:a16="http://schemas.microsoft.com/office/drawing/2014/main" id="{ACFD470E-6DDC-FC87-A6B5-F3A3AA9458EE}"/>
              </a:ext>
            </a:extLst>
          </p:cNvPr>
          <p:cNvSpPr txBox="1"/>
          <p:nvPr/>
        </p:nvSpPr>
        <p:spPr>
          <a:xfrm>
            <a:off x="2057401" y="4556895"/>
            <a:ext cx="5334000" cy="338554"/>
          </a:xfrm>
          <a:prstGeom prst="rect">
            <a:avLst/>
          </a:prstGeom>
          <a:noFill/>
        </p:spPr>
        <p:txBody>
          <a:bodyPr wrap="square" rtlCol="0">
            <a:spAutoFit/>
          </a:bodyPr>
          <a:lstStyle/>
          <a:p>
            <a:pPr algn="ctr"/>
            <a:r>
              <a:rPr lang="en-US" sz="1600" i="1" dirty="0"/>
              <a:t>Current Subscribers as of 2/28/23 -  3,644</a:t>
            </a:r>
          </a:p>
        </p:txBody>
      </p:sp>
      <p:pic>
        <p:nvPicPr>
          <p:cNvPr id="2" name="Picture 1">
            <a:extLst>
              <a:ext uri="{FF2B5EF4-FFF2-40B4-BE49-F238E27FC236}">
                <a16:creationId xmlns:a16="http://schemas.microsoft.com/office/drawing/2014/main" id="{5E9E1A9F-108C-CA85-38D2-8124BE4A48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296033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2</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5" name="Rectangle 2"/>
          <p:cNvSpPr txBox="1">
            <a:spLocks noChangeArrowheads="1"/>
          </p:cNvSpPr>
          <p:nvPr/>
        </p:nvSpPr>
        <p:spPr>
          <a:xfrm>
            <a:off x="1710549" y="491490"/>
            <a:ext cx="7086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t>Article 38: </a:t>
            </a:r>
          </a:p>
          <a:p>
            <a:pPr algn="l"/>
            <a:r>
              <a:rPr lang="en-US" altLang="en-US" sz="3200" dirty="0"/>
              <a:t>Solid Waste Disposal Fund Expenditures</a:t>
            </a:r>
          </a:p>
        </p:txBody>
      </p:sp>
      <p:sp>
        <p:nvSpPr>
          <p:cNvPr id="19" name="Oval 18"/>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034AD90-5C62-426D-96C2-6A8664C44EF2}"/>
              </a:ext>
            </a:extLst>
          </p:cNvPr>
          <p:cNvSpPr txBox="1"/>
          <p:nvPr/>
        </p:nvSpPr>
        <p:spPr>
          <a:xfrm>
            <a:off x="762000" y="2114550"/>
            <a:ext cx="8001000" cy="1065676"/>
          </a:xfrm>
          <a:prstGeom prst="rect">
            <a:avLst/>
          </a:prstGeom>
          <a:noFill/>
        </p:spPr>
        <p:txBody>
          <a:bodyPr wrap="square">
            <a:spAutoFit/>
          </a:bodyPr>
          <a:lstStyle/>
          <a:p>
            <a:pPr marL="0" marR="0">
              <a:lnSpc>
                <a:spcPct val="107000"/>
              </a:lnSpc>
              <a:spcBef>
                <a:spcPts val="0"/>
              </a:spcBef>
              <a:spcAft>
                <a:spcPts val="800"/>
              </a:spcAft>
            </a:pPr>
            <a:r>
              <a:rPr lang="en-US" sz="2000" b="1" dirty="0">
                <a:solidFill>
                  <a:schemeClr val="tx1">
                    <a:tint val="75000"/>
                  </a:schemeClr>
                </a:solidFill>
              </a:rPr>
              <a:t>The mission of the Solid Waste Division is to provide an efficient, environmentally sound, and cost-effective solid waste collection, disposal and recycling program for subscribers to the Town's curbside program.</a:t>
            </a:r>
          </a:p>
        </p:txBody>
      </p:sp>
      <p:pic>
        <p:nvPicPr>
          <p:cNvPr id="2" name="Picture 1">
            <a:extLst>
              <a:ext uri="{FF2B5EF4-FFF2-40B4-BE49-F238E27FC236}">
                <a16:creationId xmlns:a16="http://schemas.microsoft.com/office/drawing/2014/main" id="{9978CED5-EC5C-BB68-BDEC-6A4C440DD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66290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27821" y="1618753"/>
            <a:ext cx="8186861" cy="479822"/>
          </a:xfrm>
        </p:spPr>
        <p:txBody>
          <a:bodyPr>
            <a:normAutofit/>
          </a:bodyPr>
          <a:lstStyle/>
          <a:p>
            <a:pPr algn="ctr"/>
            <a:r>
              <a:rPr lang="en-US" sz="2000" dirty="0"/>
              <a:t>Curbside Program Overview</a:t>
            </a:r>
          </a:p>
        </p:txBody>
      </p:sp>
      <p:sp>
        <p:nvSpPr>
          <p:cNvPr id="4" name="Slide Number Placeholder 3"/>
          <p:cNvSpPr>
            <a:spLocks noGrp="1"/>
          </p:cNvSpPr>
          <p:nvPr>
            <p:ph type="sldNum" sz="quarter" idx="12"/>
          </p:nvPr>
        </p:nvSpPr>
        <p:spPr/>
        <p:txBody>
          <a:bodyPr/>
          <a:lstStyle/>
          <a:p>
            <a:fld id="{18362CF7-34D8-4635-A9AE-FBAFA8966551}" type="slidenum">
              <a:rPr lang="en-US" smtClean="0"/>
              <a:t>3</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7" name="Rectangle 4"/>
          <p:cNvSpPr txBox="1">
            <a:spLocks noChangeArrowheads="1"/>
          </p:cNvSpPr>
          <p:nvPr/>
        </p:nvSpPr>
        <p:spPr bwMode="auto">
          <a:xfrm>
            <a:off x="500382" y="2196404"/>
            <a:ext cx="8041738" cy="15019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rtlCol="0" anchor="t" anchorCtr="0" compatLnSpc="1">
            <a:prstTxWarp prst="textNoShape">
              <a:avLst/>
            </a:prstTxWarp>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defRPr/>
            </a:pPr>
            <a:r>
              <a:rPr lang="en-US" altLang="en-US" sz="2600" dirty="0"/>
              <a:t>Weekly Collection </a:t>
            </a:r>
          </a:p>
          <a:p>
            <a:pPr marL="342900" indent="-342900" algn="l">
              <a:buFont typeface="Arial" panose="020B0604020202020204" pitchFamily="34" charset="0"/>
              <a:buChar char="•"/>
              <a:defRPr/>
            </a:pPr>
            <a:r>
              <a:rPr lang="en-US" altLang="en-US" sz="2600" dirty="0"/>
              <a:t>“Pay-as-you-throw”</a:t>
            </a:r>
          </a:p>
          <a:p>
            <a:pPr marL="342900" indent="-342900" algn="l">
              <a:buFont typeface="Arial" panose="020B0604020202020204" pitchFamily="34" charset="0"/>
              <a:buChar char="•"/>
              <a:defRPr/>
            </a:pPr>
            <a:r>
              <a:rPr lang="en-US" sz="2600" dirty="0"/>
              <a:t>Environmentally Sustainable</a:t>
            </a:r>
          </a:p>
          <a:p>
            <a:pPr marL="342900" indent="-342900" algn="l">
              <a:buFont typeface="Arial" panose="020B0604020202020204" pitchFamily="34" charset="0"/>
              <a:buChar char="•"/>
              <a:defRPr/>
            </a:pPr>
            <a:r>
              <a:rPr lang="en-US" altLang="en-US" sz="2600" dirty="0"/>
              <a:t>Economical</a:t>
            </a:r>
          </a:p>
          <a:p>
            <a:pPr algn="l">
              <a:defRPr/>
            </a:pPr>
            <a:r>
              <a:rPr lang="en-US" altLang="en-US" sz="2600" dirty="0"/>
              <a:t> </a:t>
            </a:r>
          </a:p>
          <a:p>
            <a:pPr marL="342900" indent="-342900" algn="l">
              <a:buFont typeface="Arial" panose="020B0604020202020204" pitchFamily="34" charset="0"/>
              <a:buChar char="•"/>
              <a:defRPr/>
            </a:pPr>
            <a:r>
              <a:rPr lang="en-US" sz="2600" dirty="0"/>
              <a:t>Household Hazardous Waste Collection</a:t>
            </a:r>
          </a:p>
          <a:p>
            <a:pPr marL="342900" indent="-342900" algn="l">
              <a:buFont typeface="Arial" panose="020B0604020202020204" pitchFamily="34" charset="0"/>
              <a:buChar char="•"/>
              <a:defRPr/>
            </a:pPr>
            <a:r>
              <a:rPr lang="en-US" sz="2600" dirty="0"/>
              <a:t>Semi-annual billing</a:t>
            </a:r>
          </a:p>
          <a:p>
            <a:pPr marL="342900" indent="-342900" algn="l">
              <a:buFont typeface="Arial" panose="020B0604020202020204" pitchFamily="34" charset="0"/>
              <a:buChar char="•"/>
              <a:defRPr/>
            </a:pPr>
            <a:r>
              <a:rPr lang="en-US" sz="2600" dirty="0"/>
              <a:t>Online payments </a:t>
            </a:r>
          </a:p>
          <a:p>
            <a:pPr marL="342900" indent="-342900" algn="l">
              <a:buFont typeface="Arial" panose="020B0604020202020204" pitchFamily="34" charset="0"/>
              <a:buChar char="•"/>
              <a:defRPr/>
            </a:pPr>
            <a:endParaRPr lang="en-US" sz="2000" dirty="0"/>
          </a:p>
        </p:txBody>
      </p:sp>
      <p:sp>
        <p:nvSpPr>
          <p:cNvPr id="19" name="Oval 18"/>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EB070A00-5AAA-4B18-FC05-6F70CF825B04}"/>
              </a:ext>
            </a:extLst>
          </p:cNvPr>
          <p:cNvGrpSpPr/>
          <p:nvPr/>
        </p:nvGrpSpPr>
        <p:grpSpPr>
          <a:xfrm>
            <a:off x="2603724" y="3485391"/>
            <a:ext cx="3936553" cy="1491665"/>
            <a:chOff x="4150262" y="3000375"/>
            <a:chExt cx="4079338" cy="1524001"/>
          </a:xfrm>
        </p:grpSpPr>
        <p:pic>
          <p:nvPicPr>
            <p:cNvPr id="3" name="Picture 2">
              <a:extLst>
                <a:ext uri="{FF2B5EF4-FFF2-40B4-BE49-F238E27FC236}">
                  <a16:creationId xmlns:a16="http://schemas.microsoft.com/office/drawing/2014/main" id="{32853EB6-1043-FBEE-8043-ACBEEA307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694589" y="3000376"/>
              <a:ext cx="2524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067BE57E-9878-5266-48E2-3199739A2E0B}"/>
                </a:ext>
              </a:extLst>
            </p:cNvPr>
            <p:cNvGrpSpPr/>
            <p:nvPr/>
          </p:nvGrpSpPr>
          <p:grpSpPr>
            <a:xfrm>
              <a:off x="4150262" y="3000375"/>
              <a:ext cx="4079338" cy="1524001"/>
              <a:chOff x="4582886" y="3013981"/>
              <a:chExt cx="4079338" cy="1524001"/>
            </a:xfrm>
          </p:grpSpPr>
          <p:pic>
            <p:nvPicPr>
              <p:cNvPr id="8" name="Picture 2">
                <a:extLst>
                  <a:ext uri="{FF2B5EF4-FFF2-40B4-BE49-F238E27FC236}">
                    <a16:creationId xmlns:a16="http://schemas.microsoft.com/office/drawing/2014/main" id="{4EB4CD0A-AFE0-48FC-5D8D-367DA97476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756"/>
              <a:stretch/>
            </p:blipFill>
            <p:spPr bwMode="auto">
              <a:xfrm rot="10800000">
                <a:off x="4582886" y="3013982"/>
                <a:ext cx="239848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DF87B953-1C56-C096-33BD-060EC0119A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 r="33154"/>
              <a:stretch/>
            </p:blipFill>
            <p:spPr bwMode="auto">
              <a:xfrm>
                <a:off x="6981371" y="3013981"/>
                <a:ext cx="168085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7EA22B31-0B10-8B72-2482-21CF20A835BF}"/>
                  </a:ext>
                </a:extLst>
              </p:cNvPr>
              <p:cNvSpPr txBox="1"/>
              <p:nvPr/>
            </p:nvSpPr>
            <p:spPr>
              <a:xfrm>
                <a:off x="4616985" y="3013982"/>
                <a:ext cx="2364386" cy="1509353"/>
              </a:xfrm>
              <a:prstGeom prst="rect">
                <a:avLst/>
              </a:prstGeom>
              <a:noFill/>
            </p:spPr>
            <p:txBody>
              <a:bodyPr wrap="square" rtlCol="0">
                <a:spAutoFit/>
              </a:bodyPr>
              <a:lstStyle/>
              <a:p>
                <a:pPr algn="ctr"/>
                <a:r>
                  <a:rPr lang="en-US" b="1" dirty="0">
                    <a:solidFill>
                      <a:srgbClr val="0C2576"/>
                    </a:solidFill>
                    <a:effectLst>
                      <a:outerShdw blurRad="38100" dist="38100" dir="2700000" algn="tl">
                        <a:srgbClr val="000000">
                          <a:alpha val="43137"/>
                        </a:srgbClr>
                      </a:outerShdw>
                    </a:effectLst>
                  </a:rPr>
                  <a:t>Barrel Stickers &amp; Disposal Tags </a:t>
                </a:r>
              </a:p>
              <a:p>
                <a:pPr algn="ctr"/>
                <a:r>
                  <a:rPr lang="en-US" b="1" dirty="0">
                    <a:solidFill>
                      <a:srgbClr val="0C2576"/>
                    </a:solidFill>
                    <a:effectLst>
                      <a:outerShdw blurRad="38100" dist="38100" dir="2700000" algn="tl">
                        <a:srgbClr val="000000">
                          <a:alpha val="43137"/>
                        </a:srgbClr>
                      </a:outerShdw>
                    </a:effectLst>
                  </a:rPr>
                  <a:t>Available for Purchase at Retail Vendors and Online</a:t>
                </a:r>
              </a:p>
            </p:txBody>
          </p:sp>
        </p:grpSp>
      </p:grpSp>
      <p:pic>
        <p:nvPicPr>
          <p:cNvPr id="12" name="Picture 11">
            <a:extLst>
              <a:ext uri="{FF2B5EF4-FFF2-40B4-BE49-F238E27FC236}">
                <a16:creationId xmlns:a16="http://schemas.microsoft.com/office/drawing/2014/main" id="{CE211157-0BCA-EC99-38C8-53E2C71746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
        <p:nvSpPr>
          <p:cNvPr id="15" name="Rectangle 2">
            <a:extLst>
              <a:ext uri="{FF2B5EF4-FFF2-40B4-BE49-F238E27FC236}">
                <a16:creationId xmlns:a16="http://schemas.microsoft.com/office/drawing/2014/main" id="{D707F6B4-A7B6-9198-167A-F9A828477555}"/>
              </a:ext>
            </a:extLst>
          </p:cNvPr>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Tree>
    <p:custDataLst>
      <p:tags r:id="rId1"/>
    </p:custDataLst>
    <p:extLst>
      <p:ext uri="{BB962C8B-B14F-4D97-AF65-F5344CB8AC3E}">
        <p14:creationId xmlns:p14="http://schemas.microsoft.com/office/powerpoint/2010/main" val="262878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ontent Placeholder 12"/>
          <p:cNvSpPr>
            <a:spLocks noGrp="1"/>
          </p:cNvSpPr>
          <p:nvPr>
            <p:ph sz="half" idx="4"/>
          </p:nvPr>
        </p:nvSpPr>
        <p:spPr>
          <a:xfrm>
            <a:off x="4772025" y="1885950"/>
            <a:ext cx="1781175" cy="1100665"/>
          </a:xfrm>
        </p:spPr>
        <p:txBody>
          <a:bodyPr>
            <a:noAutofit/>
          </a:bodyPr>
          <a:lstStyle/>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18362CF7-34D8-4635-A9AE-FBAFA8966551}" type="slidenum">
              <a:rPr lang="en-US" smtClean="0"/>
              <a:t>4</a:t>
            </a:fld>
            <a:endParaRPr lang="en-US" dirty="0"/>
          </a:p>
        </p:txBody>
      </p:sp>
      <p:sp>
        <p:nvSpPr>
          <p:cNvPr id="5" name="Text Placeholder 4"/>
          <p:cNvSpPr>
            <a:spLocks noGrp="1"/>
          </p:cNvSpPr>
          <p:nvPr>
            <p:ph type="body" idx="1"/>
          </p:nvPr>
        </p:nvSpPr>
        <p:spPr>
          <a:xfrm>
            <a:off x="457199" y="1234037"/>
            <a:ext cx="8246193" cy="541056"/>
          </a:xfrm>
        </p:spPr>
        <p:txBody>
          <a:bodyPr>
            <a:normAutofit/>
          </a:bodyPr>
          <a:lstStyle/>
          <a:p>
            <a:pPr algn="ctr"/>
            <a:r>
              <a:rPr lang="en-US" u="sng" dirty="0"/>
              <a:t>Additional Disposal Opportunities for Residents</a:t>
            </a:r>
          </a:p>
        </p:txBody>
      </p:sp>
      <p:sp>
        <p:nvSpPr>
          <p:cNvPr id="6" name="Content Placeholder 5"/>
          <p:cNvSpPr>
            <a:spLocks noGrp="1"/>
          </p:cNvSpPr>
          <p:nvPr>
            <p:ph sz="half" idx="2"/>
          </p:nvPr>
        </p:nvSpPr>
        <p:spPr>
          <a:xfrm>
            <a:off x="762000" y="1885950"/>
            <a:ext cx="7941392" cy="2846196"/>
          </a:xfrm>
        </p:spPr>
        <p:txBody>
          <a:bodyPr>
            <a:normAutofit/>
          </a:bodyPr>
          <a:lstStyle/>
          <a:p>
            <a:pPr marL="0" indent="0">
              <a:buNone/>
            </a:pPr>
            <a:r>
              <a:rPr lang="en-US" sz="1800" b="1" u="sng" dirty="0"/>
              <a:t>DropOff/</a:t>
            </a:r>
            <a:r>
              <a:rPr lang="en-US" sz="1800" b="1" u="sng" dirty="0" err="1"/>
              <a:t>SwapOff</a:t>
            </a:r>
            <a:r>
              <a:rPr lang="en-US" sz="1800" b="1" u="sng" dirty="0"/>
              <a:t>-Zero Waste Day</a:t>
            </a:r>
            <a:r>
              <a:rPr lang="en-US" sz="2000" b="1" dirty="0"/>
              <a:t>	      </a:t>
            </a:r>
            <a:r>
              <a:rPr lang="en-US" sz="1800" b="1" u="sng" dirty="0"/>
              <a:t>Household Hazardous Waste</a:t>
            </a:r>
          </a:p>
          <a:p>
            <a:pPr marL="0" indent="0">
              <a:buNone/>
            </a:pPr>
            <a:r>
              <a:rPr lang="en-US" sz="1600" b="1" dirty="0"/>
              <a:t>Spring Event: </a:t>
            </a:r>
            <a:r>
              <a:rPr lang="en-US" sz="1600" dirty="0"/>
              <a:t>May 20, 2023</a:t>
            </a:r>
            <a:r>
              <a:rPr lang="en-US" sz="1600" b="1" dirty="0"/>
              <a:t>		        Minuteman/Lexington </a:t>
            </a:r>
          </a:p>
          <a:p>
            <a:pPr marL="0" indent="0">
              <a:buNone/>
            </a:pPr>
            <a:r>
              <a:rPr lang="en-US" sz="1600" b="1" dirty="0"/>
              <a:t>Fall Event:	</a:t>
            </a:r>
            <a:r>
              <a:rPr lang="en-US" sz="1600" dirty="0"/>
              <a:t>September 30, 2023		        April-November</a:t>
            </a:r>
          </a:p>
          <a:p>
            <a:pPr marL="0" indent="0">
              <a:buNone/>
            </a:pPr>
            <a:r>
              <a:rPr lang="en-US" sz="1600" b="1" dirty="0"/>
              <a:t>				</a:t>
            </a:r>
          </a:p>
        </p:txBody>
      </p:sp>
      <p:sp>
        <p:nvSpPr>
          <p:cNvPr id="9"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
        <p:nvSpPr>
          <p:cNvPr id="15" name="Content Placeholder 5"/>
          <p:cNvSpPr txBox="1">
            <a:spLocks/>
          </p:cNvSpPr>
          <p:nvPr/>
        </p:nvSpPr>
        <p:spPr>
          <a:xfrm>
            <a:off x="478970" y="3834436"/>
            <a:ext cx="4321629"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000" dirty="0"/>
          </a:p>
        </p:txBody>
      </p:sp>
      <p:sp>
        <p:nvSpPr>
          <p:cNvPr id="17" name="Oval 16"/>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5"/>
          <p:cNvSpPr txBox="1">
            <a:spLocks/>
          </p:cNvSpPr>
          <p:nvPr/>
        </p:nvSpPr>
        <p:spPr>
          <a:xfrm>
            <a:off x="4771231" y="3783860"/>
            <a:ext cx="4321629"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000" dirty="0"/>
          </a:p>
        </p:txBody>
      </p:sp>
      <p:pic>
        <p:nvPicPr>
          <p:cNvPr id="7" name="Picture 6">
            <a:extLst>
              <a:ext uri="{FF2B5EF4-FFF2-40B4-BE49-F238E27FC236}">
                <a16:creationId xmlns:a16="http://schemas.microsoft.com/office/drawing/2014/main" id="{43A3A872-13C8-362D-5575-D7FC8DA95A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8200" y="2915859"/>
            <a:ext cx="2840598" cy="1828800"/>
          </a:xfrm>
          <a:prstGeom prst="rect">
            <a:avLst/>
          </a:prstGeom>
          <a:noFill/>
          <a:ln w="6350">
            <a:solidFill>
              <a:srgbClr val="000000"/>
            </a:solidFill>
            <a:miter lim="800000"/>
            <a:headEnd/>
            <a:tailEnd/>
          </a:ln>
        </p:spPr>
      </p:pic>
      <p:pic>
        <p:nvPicPr>
          <p:cNvPr id="10" name="Picture 9">
            <a:extLst>
              <a:ext uri="{FF2B5EF4-FFF2-40B4-BE49-F238E27FC236}">
                <a16:creationId xmlns:a16="http://schemas.microsoft.com/office/drawing/2014/main" id="{F0D6817B-1AC2-2EFB-D59C-6BF46E84DCF3}"/>
              </a:ext>
            </a:extLst>
          </p:cNvPr>
          <p:cNvPicPr>
            <a:picLocks noChangeAspect="1"/>
          </p:cNvPicPr>
          <p:nvPr/>
        </p:nvPicPr>
        <p:blipFill rotWithShape="1">
          <a:blip r:embed="rId5"/>
          <a:srcRect l="9698" t="2465" r="24770" b="25121"/>
          <a:stretch/>
        </p:blipFill>
        <p:spPr>
          <a:xfrm>
            <a:off x="4876799" y="2915859"/>
            <a:ext cx="2861863" cy="1828800"/>
          </a:xfrm>
          <a:prstGeom prst="rect">
            <a:avLst/>
          </a:prstGeom>
          <a:noFill/>
          <a:ln w="6350">
            <a:solidFill>
              <a:srgbClr val="000000"/>
            </a:solidFill>
            <a:miter lim="800000"/>
            <a:headEnd/>
            <a:tailEnd/>
          </a:ln>
        </p:spPr>
      </p:pic>
      <p:pic>
        <p:nvPicPr>
          <p:cNvPr id="2" name="Picture 1">
            <a:extLst>
              <a:ext uri="{FF2B5EF4-FFF2-40B4-BE49-F238E27FC236}">
                <a16:creationId xmlns:a16="http://schemas.microsoft.com/office/drawing/2014/main" id="{A01D765B-7198-3D11-F062-A0113B1945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169382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800600" y="3181350"/>
            <a:ext cx="4116388" cy="493903"/>
          </a:xfrm>
        </p:spPr>
        <p:txBody>
          <a:bodyPr>
            <a:normAutofit fontScale="92500" lnSpcReduction="20000"/>
          </a:bodyPr>
          <a:lstStyle/>
          <a:p>
            <a:r>
              <a:rPr lang="en-US" u="sng" dirty="0"/>
              <a:t>Batteries, Bulbs &amp; Mercury</a:t>
            </a:r>
          </a:p>
        </p:txBody>
      </p:sp>
      <p:sp>
        <p:nvSpPr>
          <p:cNvPr id="6" name="Content Placeholder 5"/>
          <p:cNvSpPr>
            <a:spLocks noGrp="1"/>
          </p:cNvSpPr>
          <p:nvPr>
            <p:ph sz="half" idx="2"/>
          </p:nvPr>
        </p:nvSpPr>
        <p:spPr>
          <a:xfrm>
            <a:off x="4800600" y="3790950"/>
            <a:ext cx="4192588" cy="736184"/>
          </a:xfrm>
        </p:spPr>
        <p:txBody>
          <a:bodyPr>
            <a:normAutofit lnSpcReduction="10000"/>
          </a:bodyPr>
          <a:lstStyle/>
          <a:p>
            <a:pPr marL="0" indent="0">
              <a:buNone/>
            </a:pPr>
            <a:r>
              <a:rPr lang="en-US" sz="2000" dirty="0"/>
              <a:t>Accepted at CPW, 133 Keyes Road</a:t>
            </a:r>
          </a:p>
          <a:p>
            <a:pPr marL="0" indent="0">
              <a:buNone/>
            </a:pPr>
            <a:r>
              <a:rPr lang="en-US" sz="2000" dirty="0"/>
              <a:t>Monday-Thursday 8-4, Friday 8-12</a:t>
            </a:r>
          </a:p>
        </p:txBody>
      </p:sp>
      <p:sp>
        <p:nvSpPr>
          <p:cNvPr id="12" name="Text Placeholder 11"/>
          <p:cNvSpPr>
            <a:spLocks noGrp="1"/>
          </p:cNvSpPr>
          <p:nvPr>
            <p:ph type="body" sz="quarter" idx="3"/>
          </p:nvPr>
        </p:nvSpPr>
        <p:spPr>
          <a:xfrm>
            <a:off x="4800600" y="1428750"/>
            <a:ext cx="4041775" cy="371666"/>
          </a:xfrm>
        </p:spPr>
        <p:txBody>
          <a:bodyPr>
            <a:normAutofit fontScale="92500" lnSpcReduction="20000"/>
          </a:bodyPr>
          <a:lstStyle/>
          <a:p>
            <a:r>
              <a:rPr lang="en-US" u="sng" dirty="0"/>
              <a:t>Mattress Recycling</a:t>
            </a:r>
          </a:p>
        </p:txBody>
      </p:sp>
      <p:sp>
        <p:nvSpPr>
          <p:cNvPr id="13" name="Content Placeholder 12"/>
          <p:cNvSpPr>
            <a:spLocks noGrp="1"/>
          </p:cNvSpPr>
          <p:nvPr>
            <p:ph sz="quarter" idx="4"/>
          </p:nvPr>
        </p:nvSpPr>
        <p:spPr>
          <a:xfrm>
            <a:off x="4772025" y="1885950"/>
            <a:ext cx="4041775" cy="1295400"/>
          </a:xfrm>
        </p:spPr>
        <p:txBody>
          <a:bodyPr>
            <a:noAutofit/>
          </a:bodyPr>
          <a:lstStyle/>
          <a:p>
            <a:pPr marL="0" indent="0">
              <a:buNone/>
            </a:pPr>
            <a:r>
              <a:rPr lang="en-US" sz="2000" dirty="0"/>
              <a:t>Residents call CPW to make an appointment to bring mattresses to the Compost Site.   </a:t>
            </a:r>
          </a:p>
          <a:p>
            <a:pPr marL="0" indent="0">
              <a:buNone/>
            </a:pPr>
            <a:endParaRPr lang="en-US" sz="2000" dirty="0"/>
          </a:p>
        </p:txBody>
      </p:sp>
      <p:sp>
        <p:nvSpPr>
          <p:cNvPr id="4" name="Slide Number Placeholder 3"/>
          <p:cNvSpPr>
            <a:spLocks noGrp="1"/>
          </p:cNvSpPr>
          <p:nvPr>
            <p:ph type="sldNum" sz="quarter" idx="12"/>
          </p:nvPr>
        </p:nvSpPr>
        <p:spPr/>
        <p:txBody>
          <a:bodyPr/>
          <a:lstStyle/>
          <a:p>
            <a:fld id="{18362CF7-34D8-4635-A9AE-FBAFA8966551}" type="slidenum">
              <a:rPr lang="en-US" smtClean="0"/>
              <a:t>5</a:t>
            </a:fld>
            <a:endParaRPr lang="en-US" dirty="0"/>
          </a:p>
        </p:txBody>
      </p:sp>
      <p:sp>
        <p:nvSpPr>
          <p:cNvPr id="9"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
        <p:nvSpPr>
          <p:cNvPr id="14" name="Text Placeholder 4"/>
          <p:cNvSpPr txBox="1">
            <a:spLocks/>
          </p:cNvSpPr>
          <p:nvPr/>
        </p:nvSpPr>
        <p:spPr>
          <a:xfrm>
            <a:off x="457200" y="3333750"/>
            <a:ext cx="4040188" cy="47982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u="sng" dirty="0"/>
          </a:p>
        </p:txBody>
      </p:sp>
      <p:sp>
        <p:nvSpPr>
          <p:cNvPr id="15" name="Content Placeholder 5"/>
          <p:cNvSpPr txBox="1">
            <a:spLocks/>
          </p:cNvSpPr>
          <p:nvPr/>
        </p:nvSpPr>
        <p:spPr>
          <a:xfrm>
            <a:off x="478970" y="3834436"/>
            <a:ext cx="4321629"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000" dirty="0"/>
          </a:p>
        </p:txBody>
      </p:sp>
      <p:sp>
        <p:nvSpPr>
          <p:cNvPr id="17" name="Oval 16"/>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
          <p:cNvSpPr txBox="1">
            <a:spLocks/>
          </p:cNvSpPr>
          <p:nvPr/>
        </p:nvSpPr>
        <p:spPr>
          <a:xfrm>
            <a:off x="4724400" y="3333750"/>
            <a:ext cx="4040188" cy="47982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u="sng" dirty="0"/>
          </a:p>
        </p:txBody>
      </p:sp>
      <p:sp>
        <p:nvSpPr>
          <p:cNvPr id="19" name="Content Placeholder 5"/>
          <p:cNvSpPr txBox="1">
            <a:spLocks/>
          </p:cNvSpPr>
          <p:nvPr/>
        </p:nvSpPr>
        <p:spPr>
          <a:xfrm>
            <a:off x="4771231" y="3783860"/>
            <a:ext cx="4321629"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000" dirty="0"/>
          </a:p>
        </p:txBody>
      </p:sp>
      <p:pic>
        <p:nvPicPr>
          <p:cNvPr id="2" name="Picture 1">
            <a:extLst>
              <a:ext uri="{FF2B5EF4-FFF2-40B4-BE49-F238E27FC236}">
                <a16:creationId xmlns:a16="http://schemas.microsoft.com/office/drawing/2014/main" id="{64D623DA-0427-44F7-BA89-D80B2530CBD8}"/>
              </a:ext>
            </a:extLst>
          </p:cNvPr>
          <p:cNvPicPr>
            <a:picLocks noChangeAspect="1"/>
          </p:cNvPicPr>
          <p:nvPr/>
        </p:nvPicPr>
        <p:blipFill>
          <a:blip r:embed="rId4"/>
          <a:stretch>
            <a:fillRect/>
          </a:stretch>
        </p:blipFill>
        <p:spPr>
          <a:xfrm>
            <a:off x="762000" y="1657350"/>
            <a:ext cx="3839245" cy="2895600"/>
          </a:xfrm>
          <a:prstGeom prst="rect">
            <a:avLst/>
          </a:prstGeom>
        </p:spPr>
      </p:pic>
      <p:pic>
        <p:nvPicPr>
          <p:cNvPr id="3" name="Picture 2">
            <a:extLst>
              <a:ext uri="{FF2B5EF4-FFF2-40B4-BE49-F238E27FC236}">
                <a16:creationId xmlns:a16="http://schemas.microsoft.com/office/drawing/2014/main" id="{6C8A39D8-1922-48BE-FA32-BE7C5455BB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119127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6</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8" name="Rectangle 3"/>
          <p:cNvSpPr txBox="1">
            <a:spLocks noChangeArrowheads="1"/>
          </p:cNvSpPr>
          <p:nvPr/>
        </p:nvSpPr>
        <p:spPr bwMode="auto">
          <a:xfrm>
            <a:off x="5181599" y="2114550"/>
            <a:ext cx="3494049" cy="26815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2000" b="1" u="sng" dirty="0"/>
              <a:t>Routine Schedule</a:t>
            </a:r>
          </a:p>
          <a:p>
            <a:r>
              <a:rPr lang="en-US" altLang="en-US" sz="1900" dirty="0"/>
              <a:t>Wednesdays 3:00 pm – 6:00 pm</a:t>
            </a:r>
          </a:p>
          <a:p>
            <a:r>
              <a:rPr lang="en-US" altLang="en-US" sz="1900" dirty="0"/>
              <a:t>Saturdays 9:00 am – 3:00 pm </a:t>
            </a:r>
          </a:p>
          <a:p>
            <a:endParaRPr lang="en-US" altLang="en-US" sz="1400" dirty="0"/>
          </a:p>
          <a:p>
            <a:r>
              <a:rPr lang="en-US" altLang="en-US" sz="2000" i="1" u="sng" dirty="0"/>
              <a:t>Paint Shed Available </a:t>
            </a:r>
          </a:p>
          <a:p>
            <a:r>
              <a:rPr lang="en-US" altLang="en-US" sz="1900" dirty="0"/>
              <a:t>Wednesday 3:00 pm-5:30 pm</a:t>
            </a:r>
          </a:p>
          <a:p>
            <a:r>
              <a:rPr lang="en-US" altLang="en-US" sz="1900" dirty="0"/>
              <a:t>Saturday 9:00 am-2:30 pm</a:t>
            </a:r>
          </a:p>
        </p:txBody>
      </p:sp>
      <p:sp>
        <p:nvSpPr>
          <p:cNvPr id="9"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
        <p:nvSpPr>
          <p:cNvPr id="11" name="Rectangle 10"/>
          <p:cNvSpPr/>
          <p:nvPr/>
        </p:nvSpPr>
        <p:spPr>
          <a:xfrm>
            <a:off x="706325" y="1500485"/>
            <a:ext cx="7731350" cy="461665"/>
          </a:xfrm>
          <a:prstGeom prst="rect">
            <a:avLst/>
          </a:prstGeom>
        </p:spPr>
        <p:txBody>
          <a:bodyPr wrap="square">
            <a:spAutoFit/>
          </a:bodyPr>
          <a:lstStyle/>
          <a:p>
            <a:pPr algn="ctr">
              <a:spcBef>
                <a:spcPct val="50000"/>
              </a:spcBef>
            </a:pPr>
            <a:r>
              <a:rPr lang="en-US" altLang="en-US" sz="2400" b="1" dirty="0"/>
              <a:t>Compost Site: 755 Walden Street</a:t>
            </a:r>
          </a:p>
        </p:txBody>
      </p:sp>
      <p:sp>
        <p:nvSpPr>
          <p:cNvPr id="13" name="Oval 12"/>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t="963" b="963"/>
          <a:stretch/>
        </p:blipFill>
        <p:spPr>
          <a:xfrm>
            <a:off x="685800" y="2038350"/>
            <a:ext cx="4327068" cy="2637453"/>
          </a:xfrm>
          <a:prstGeom prst="rect">
            <a:avLst/>
          </a:prstGeom>
        </p:spPr>
      </p:pic>
      <p:pic>
        <p:nvPicPr>
          <p:cNvPr id="2" name="Picture 1">
            <a:extLst>
              <a:ext uri="{FF2B5EF4-FFF2-40B4-BE49-F238E27FC236}">
                <a16:creationId xmlns:a16="http://schemas.microsoft.com/office/drawing/2014/main" id="{1AAE74D1-AB3F-9C31-9EEA-76CA6ECB39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165350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7</a:t>
            </a:fld>
            <a:endParaRPr lang="en-US" dirty="0"/>
          </a:p>
        </p:txBody>
      </p:sp>
      <p:sp>
        <p:nvSpPr>
          <p:cNvPr id="10" name="Rectangle 2"/>
          <p:cNvSpPr txBox="1">
            <a:spLocks noChangeArrowheads="1"/>
          </p:cNvSpPr>
          <p:nvPr/>
        </p:nvSpPr>
        <p:spPr>
          <a:xfrm>
            <a:off x="4038600" y="1276350"/>
            <a:ext cx="4487787" cy="38004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6" name="Rectangle 2"/>
          <p:cNvSpPr txBox="1">
            <a:spLocks noChangeArrowheads="1"/>
          </p:cNvSpPr>
          <p:nvPr/>
        </p:nvSpPr>
        <p:spPr>
          <a:xfrm>
            <a:off x="1634348" y="482600"/>
            <a:ext cx="7204851" cy="838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b="1" dirty="0"/>
              <a:t>Article 38: </a:t>
            </a:r>
            <a:r>
              <a:rPr lang="en-US" altLang="en-US" sz="2800" dirty="0"/>
              <a:t>Solid Waste Disposal Fund Expenditures</a:t>
            </a:r>
          </a:p>
          <a:p>
            <a:pPr algn="l"/>
            <a:r>
              <a:rPr lang="en-US" altLang="en-US" sz="2800" dirty="0"/>
              <a:t>Curbside Program Expenditures</a:t>
            </a:r>
          </a:p>
        </p:txBody>
      </p:sp>
      <p:sp>
        <p:nvSpPr>
          <p:cNvPr id="11" name="Oval 10"/>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hart 17">
            <a:extLst>
              <a:ext uri="{FF2B5EF4-FFF2-40B4-BE49-F238E27FC236}">
                <a16:creationId xmlns:a16="http://schemas.microsoft.com/office/drawing/2014/main" id="{F67AA679-CAA4-4934-859A-79D37ECE1916}"/>
              </a:ext>
            </a:extLst>
          </p:cNvPr>
          <p:cNvGraphicFramePr>
            <a:graphicFrameLocks/>
          </p:cNvGraphicFramePr>
          <p:nvPr>
            <p:extLst>
              <p:ext uri="{D42A27DB-BD31-4B8C-83A1-F6EECF244321}">
                <p14:modId xmlns:p14="http://schemas.microsoft.com/office/powerpoint/2010/main" val="656416275"/>
              </p:ext>
            </p:extLst>
          </p:nvPr>
        </p:nvGraphicFramePr>
        <p:xfrm>
          <a:off x="5791200" y="2647950"/>
          <a:ext cx="3200400" cy="15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8D11E611-BE90-9769-8C94-45A73F23DA8E}"/>
              </a:ext>
            </a:extLst>
          </p:cNvPr>
          <p:cNvGraphicFramePr>
            <a:graphicFrameLocks/>
          </p:cNvGraphicFramePr>
          <p:nvPr>
            <p:extLst>
              <p:ext uri="{D42A27DB-BD31-4B8C-83A1-F6EECF244321}">
                <p14:modId xmlns:p14="http://schemas.microsoft.com/office/powerpoint/2010/main" val="3464688852"/>
              </p:ext>
            </p:extLst>
          </p:nvPr>
        </p:nvGraphicFramePr>
        <p:xfrm>
          <a:off x="4495800" y="1276350"/>
          <a:ext cx="5029199" cy="36842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a:extLst>
              <a:ext uri="{FF2B5EF4-FFF2-40B4-BE49-F238E27FC236}">
                <a16:creationId xmlns:a16="http://schemas.microsoft.com/office/drawing/2014/main" id="{C705F9B7-774F-F97A-D875-A185D8AD9B15}"/>
              </a:ext>
            </a:extLst>
          </p:cNvPr>
          <p:cNvGraphicFramePr>
            <a:graphicFrameLocks noGrp="1"/>
          </p:cNvGraphicFramePr>
          <p:nvPr>
            <p:extLst>
              <p:ext uri="{D42A27DB-BD31-4B8C-83A1-F6EECF244321}">
                <p14:modId xmlns:p14="http://schemas.microsoft.com/office/powerpoint/2010/main" val="3827576692"/>
              </p:ext>
            </p:extLst>
          </p:nvPr>
        </p:nvGraphicFramePr>
        <p:xfrm>
          <a:off x="381000" y="1657350"/>
          <a:ext cx="3954387" cy="3047994"/>
        </p:xfrm>
        <a:graphic>
          <a:graphicData uri="http://schemas.openxmlformats.org/drawingml/2006/table">
            <a:tbl>
              <a:tblPr/>
              <a:tblGrid>
                <a:gridCol w="2731088">
                  <a:extLst>
                    <a:ext uri="{9D8B030D-6E8A-4147-A177-3AD203B41FA5}">
                      <a16:colId xmlns:a16="http://schemas.microsoft.com/office/drawing/2014/main" val="316299061"/>
                    </a:ext>
                  </a:extLst>
                </a:gridCol>
                <a:gridCol w="1223299">
                  <a:extLst>
                    <a:ext uri="{9D8B030D-6E8A-4147-A177-3AD203B41FA5}">
                      <a16:colId xmlns:a16="http://schemas.microsoft.com/office/drawing/2014/main" val="1053080932"/>
                    </a:ext>
                  </a:extLst>
                </a:gridCol>
              </a:tblGrid>
              <a:tr h="338666">
                <a:tc>
                  <a:txBody>
                    <a:bodyPr/>
                    <a:lstStyle/>
                    <a:p>
                      <a:pPr algn="l" fontAlgn="b"/>
                      <a:r>
                        <a:rPr lang="en-US" sz="1600" b="0" i="0" u="none" strike="noStrike" dirty="0">
                          <a:effectLst/>
                          <a:latin typeface="+mj-lt"/>
                        </a:rPr>
                        <a:t>Curbside Collection Contract</a:t>
                      </a:r>
                    </a:p>
                  </a:txBody>
                  <a:tcPr marL="114300" marR="0" marT="0" marB="0" anchor="b">
                    <a:lnL>
                      <a:noFill/>
                    </a:lnL>
                    <a:lnR>
                      <a:noFill/>
                    </a:lnR>
                    <a:lnT>
                      <a:noFill/>
                    </a:lnT>
                    <a:lnB>
                      <a:noFill/>
                    </a:lnB>
                  </a:tcPr>
                </a:tc>
                <a:tc>
                  <a:txBody>
                    <a:bodyPr/>
                    <a:lstStyle/>
                    <a:p>
                      <a:pPr algn="r" fontAlgn="b"/>
                      <a:r>
                        <a:rPr lang="en-US" sz="1600" b="0" i="0" u="none" strike="noStrike" dirty="0">
                          <a:effectLst/>
                          <a:latin typeface="+mj-lt"/>
                        </a:rPr>
                        <a:t>$1,410,539 </a:t>
                      </a:r>
                    </a:p>
                  </a:txBody>
                  <a:tcPr marL="0" marR="0" marT="0" marB="0" anchor="b">
                    <a:lnL>
                      <a:noFill/>
                    </a:lnL>
                    <a:lnR>
                      <a:noFill/>
                    </a:lnR>
                    <a:lnT>
                      <a:noFill/>
                    </a:lnT>
                    <a:lnB>
                      <a:noFill/>
                    </a:lnB>
                  </a:tcPr>
                </a:tc>
                <a:extLst>
                  <a:ext uri="{0D108BD9-81ED-4DB2-BD59-A6C34878D82A}">
                    <a16:rowId xmlns:a16="http://schemas.microsoft.com/office/drawing/2014/main" val="1468635548"/>
                  </a:ext>
                </a:extLst>
              </a:tr>
              <a:tr h="338666">
                <a:tc>
                  <a:txBody>
                    <a:bodyPr/>
                    <a:lstStyle/>
                    <a:p>
                      <a:pPr algn="l" fontAlgn="b"/>
                      <a:r>
                        <a:rPr lang="en-US" sz="1600" b="0" i="0" u="none" strike="noStrike" dirty="0">
                          <a:effectLst/>
                          <a:latin typeface="+mj-lt"/>
                        </a:rPr>
                        <a:t>Contracted Disposal Services</a:t>
                      </a:r>
                    </a:p>
                  </a:txBody>
                  <a:tcPr marL="114300" marR="0" marT="0" marB="0" anchor="b">
                    <a:lnL>
                      <a:noFill/>
                    </a:lnL>
                    <a:lnR>
                      <a:noFill/>
                    </a:lnR>
                    <a:lnT>
                      <a:noFill/>
                    </a:lnT>
                    <a:lnB>
                      <a:noFill/>
                    </a:lnB>
                  </a:tcPr>
                </a:tc>
                <a:tc>
                  <a:txBody>
                    <a:bodyPr/>
                    <a:lstStyle/>
                    <a:p>
                      <a:pPr algn="r" fontAlgn="b"/>
                      <a:r>
                        <a:rPr lang="en-US" sz="1600" b="0" i="0" u="none" strike="noStrike" dirty="0">
                          <a:effectLst/>
                          <a:latin typeface="+mj-lt"/>
                        </a:rPr>
                        <a:t>$278,711 </a:t>
                      </a:r>
                    </a:p>
                  </a:txBody>
                  <a:tcPr marL="0" marR="0" marT="0" marB="0" anchor="b">
                    <a:lnL>
                      <a:noFill/>
                    </a:lnL>
                    <a:lnR>
                      <a:noFill/>
                    </a:lnR>
                    <a:lnT>
                      <a:noFill/>
                    </a:lnT>
                    <a:lnB>
                      <a:noFill/>
                    </a:lnB>
                  </a:tcPr>
                </a:tc>
                <a:extLst>
                  <a:ext uri="{0D108BD9-81ED-4DB2-BD59-A6C34878D82A}">
                    <a16:rowId xmlns:a16="http://schemas.microsoft.com/office/drawing/2014/main" val="4176845662"/>
                  </a:ext>
                </a:extLst>
              </a:tr>
              <a:tr h="338666">
                <a:tc>
                  <a:txBody>
                    <a:bodyPr/>
                    <a:lstStyle/>
                    <a:p>
                      <a:pPr algn="l" fontAlgn="b"/>
                      <a:r>
                        <a:rPr lang="en-US" sz="1600" b="0" i="0" u="none" strike="noStrike" dirty="0">
                          <a:effectLst/>
                          <a:latin typeface="+mj-lt"/>
                        </a:rPr>
                        <a:t>Recycling Processing Fees </a:t>
                      </a:r>
                    </a:p>
                  </a:txBody>
                  <a:tcPr marL="114300" marR="0" marT="0" marB="0" anchor="b">
                    <a:lnL>
                      <a:noFill/>
                    </a:lnL>
                    <a:lnR>
                      <a:noFill/>
                    </a:lnR>
                    <a:lnT>
                      <a:noFill/>
                    </a:lnT>
                    <a:lnB>
                      <a:noFill/>
                    </a:lnB>
                  </a:tcPr>
                </a:tc>
                <a:tc>
                  <a:txBody>
                    <a:bodyPr/>
                    <a:lstStyle/>
                    <a:p>
                      <a:pPr algn="r" fontAlgn="b"/>
                      <a:r>
                        <a:rPr lang="en-US" sz="1600" b="0" i="0" u="none" strike="noStrike" dirty="0">
                          <a:effectLst/>
                          <a:latin typeface="+mj-lt"/>
                        </a:rPr>
                        <a:t>$264,239 </a:t>
                      </a:r>
                    </a:p>
                  </a:txBody>
                  <a:tcPr marL="0" marR="0" marT="0" marB="0" anchor="b">
                    <a:lnL>
                      <a:noFill/>
                    </a:lnL>
                    <a:lnR>
                      <a:noFill/>
                    </a:lnR>
                    <a:lnT>
                      <a:noFill/>
                    </a:lnT>
                    <a:lnB>
                      <a:noFill/>
                    </a:lnB>
                  </a:tcPr>
                </a:tc>
                <a:extLst>
                  <a:ext uri="{0D108BD9-81ED-4DB2-BD59-A6C34878D82A}">
                    <a16:rowId xmlns:a16="http://schemas.microsoft.com/office/drawing/2014/main" val="542795847"/>
                  </a:ext>
                </a:extLst>
              </a:tr>
              <a:tr h="338666">
                <a:tc>
                  <a:txBody>
                    <a:bodyPr/>
                    <a:lstStyle/>
                    <a:p>
                      <a:pPr algn="l" fontAlgn="b"/>
                      <a:r>
                        <a:rPr lang="en-US" sz="1600" b="0" i="0" u="none" strike="noStrike">
                          <a:effectLst/>
                          <a:latin typeface="+mj-lt"/>
                        </a:rPr>
                        <a:t>General Fund Services</a:t>
                      </a:r>
                    </a:p>
                  </a:txBody>
                  <a:tcPr marL="114300" marR="0" marT="0" marB="0" anchor="b">
                    <a:lnL>
                      <a:noFill/>
                    </a:lnL>
                    <a:lnR>
                      <a:noFill/>
                    </a:lnR>
                    <a:lnT>
                      <a:noFill/>
                    </a:lnT>
                    <a:lnB>
                      <a:noFill/>
                    </a:lnB>
                  </a:tcPr>
                </a:tc>
                <a:tc>
                  <a:txBody>
                    <a:bodyPr/>
                    <a:lstStyle/>
                    <a:p>
                      <a:pPr algn="r" fontAlgn="b"/>
                      <a:r>
                        <a:rPr lang="en-US" sz="1600" b="0" i="0" u="none" strike="noStrike">
                          <a:effectLst/>
                          <a:latin typeface="+mj-lt"/>
                        </a:rPr>
                        <a:t>$142,547 </a:t>
                      </a:r>
                    </a:p>
                  </a:txBody>
                  <a:tcPr marL="0" marR="0" marT="0" marB="0" anchor="b">
                    <a:lnL>
                      <a:noFill/>
                    </a:lnL>
                    <a:lnR>
                      <a:noFill/>
                    </a:lnR>
                    <a:lnT>
                      <a:noFill/>
                    </a:lnT>
                    <a:lnB>
                      <a:noFill/>
                    </a:lnB>
                  </a:tcPr>
                </a:tc>
                <a:extLst>
                  <a:ext uri="{0D108BD9-81ED-4DB2-BD59-A6C34878D82A}">
                    <a16:rowId xmlns:a16="http://schemas.microsoft.com/office/drawing/2014/main" val="1759089812"/>
                  </a:ext>
                </a:extLst>
              </a:tr>
              <a:tr h="338666">
                <a:tc>
                  <a:txBody>
                    <a:bodyPr/>
                    <a:lstStyle/>
                    <a:p>
                      <a:pPr algn="l" fontAlgn="b"/>
                      <a:r>
                        <a:rPr lang="en-US" sz="1600" b="0" i="0" u="none" strike="noStrike">
                          <a:effectLst/>
                          <a:latin typeface="+mj-lt"/>
                        </a:rPr>
                        <a:t>Personnel Services</a:t>
                      </a:r>
                    </a:p>
                  </a:txBody>
                  <a:tcPr marL="114300" marR="0" marT="0" marB="0" anchor="b">
                    <a:lnL>
                      <a:noFill/>
                    </a:lnL>
                    <a:lnR>
                      <a:noFill/>
                    </a:lnR>
                    <a:lnT>
                      <a:noFill/>
                    </a:lnT>
                    <a:lnB>
                      <a:noFill/>
                    </a:lnB>
                  </a:tcPr>
                </a:tc>
                <a:tc>
                  <a:txBody>
                    <a:bodyPr/>
                    <a:lstStyle/>
                    <a:p>
                      <a:pPr algn="r" fontAlgn="b"/>
                      <a:r>
                        <a:rPr lang="en-US" sz="1600" b="0" i="0" u="none" strike="noStrike">
                          <a:effectLst/>
                          <a:latin typeface="+mj-lt"/>
                        </a:rPr>
                        <a:t>$114,442 </a:t>
                      </a:r>
                    </a:p>
                  </a:txBody>
                  <a:tcPr marL="0" marR="0" marT="0" marB="0" anchor="b">
                    <a:lnL>
                      <a:noFill/>
                    </a:lnL>
                    <a:lnR>
                      <a:noFill/>
                    </a:lnR>
                    <a:lnT>
                      <a:noFill/>
                    </a:lnT>
                    <a:lnB>
                      <a:noFill/>
                    </a:lnB>
                  </a:tcPr>
                </a:tc>
                <a:extLst>
                  <a:ext uri="{0D108BD9-81ED-4DB2-BD59-A6C34878D82A}">
                    <a16:rowId xmlns:a16="http://schemas.microsoft.com/office/drawing/2014/main" val="3643221530"/>
                  </a:ext>
                </a:extLst>
              </a:tr>
              <a:tr h="338666">
                <a:tc>
                  <a:txBody>
                    <a:bodyPr/>
                    <a:lstStyle/>
                    <a:p>
                      <a:pPr algn="l" fontAlgn="b"/>
                      <a:r>
                        <a:rPr lang="en-US" sz="1600" b="0" i="0" u="none" strike="noStrike" dirty="0">
                          <a:effectLst/>
                          <a:latin typeface="+mj-lt"/>
                        </a:rPr>
                        <a:t>Purchased Services</a:t>
                      </a:r>
                    </a:p>
                  </a:txBody>
                  <a:tcPr marL="114300" marR="0" marT="0" marB="0" anchor="b">
                    <a:lnL>
                      <a:noFill/>
                    </a:lnL>
                    <a:lnR>
                      <a:noFill/>
                    </a:lnR>
                    <a:lnT>
                      <a:noFill/>
                    </a:lnT>
                    <a:lnB>
                      <a:noFill/>
                    </a:lnB>
                  </a:tcPr>
                </a:tc>
                <a:tc>
                  <a:txBody>
                    <a:bodyPr/>
                    <a:lstStyle/>
                    <a:p>
                      <a:pPr algn="r" fontAlgn="b"/>
                      <a:r>
                        <a:rPr lang="en-US" sz="1600" b="0" i="0" u="none" strike="noStrike">
                          <a:effectLst/>
                          <a:latin typeface="+mj-lt"/>
                        </a:rPr>
                        <a:t>$100,171 </a:t>
                      </a:r>
                    </a:p>
                  </a:txBody>
                  <a:tcPr marL="0" marR="0" marT="0" marB="0" anchor="b">
                    <a:lnL>
                      <a:noFill/>
                    </a:lnL>
                    <a:lnR>
                      <a:noFill/>
                    </a:lnR>
                    <a:lnT>
                      <a:noFill/>
                    </a:lnT>
                    <a:lnB>
                      <a:noFill/>
                    </a:lnB>
                  </a:tcPr>
                </a:tc>
                <a:extLst>
                  <a:ext uri="{0D108BD9-81ED-4DB2-BD59-A6C34878D82A}">
                    <a16:rowId xmlns:a16="http://schemas.microsoft.com/office/drawing/2014/main" val="3384905436"/>
                  </a:ext>
                </a:extLst>
              </a:tr>
              <a:tr h="338666">
                <a:tc>
                  <a:txBody>
                    <a:bodyPr/>
                    <a:lstStyle/>
                    <a:p>
                      <a:pPr algn="l" fontAlgn="b"/>
                      <a:r>
                        <a:rPr lang="en-US" sz="1600" b="0" i="0" u="none" strike="noStrike">
                          <a:effectLst/>
                          <a:latin typeface="+mj-lt"/>
                        </a:rPr>
                        <a:t>Supplies  and Materials</a:t>
                      </a:r>
                    </a:p>
                  </a:txBody>
                  <a:tcPr marL="114300" marR="0" marT="0" marB="0" anchor="b">
                    <a:lnL>
                      <a:noFill/>
                    </a:lnL>
                    <a:lnR>
                      <a:noFill/>
                    </a:lnR>
                    <a:lnT>
                      <a:noFill/>
                    </a:lnT>
                    <a:lnB>
                      <a:noFill/>
                    </a:lnB>
                  </a:tcPr>
                </a:tc>
                <a:tc>
                  <a:txBody>
                    <a:bodyPr/>
                    <a:lstStyle/>
                    <a:p>
                      <a:pPr algn="r" fontAlgn="b"/>
                      <a:r>
                        <a:rPr lang="en-US" sz="1600" b="0" i="0" u="none" strike="noStrike">
                          <a:effectLst/>
                          <a:latin typeface="+mj-lt"/>
                        </a:rPr>
                        <a:t>$10,170 </a:t>
                      </a:r>
                    </a:p>
                  </a:txBody>
                  <a:tcPr marL="0" marR="0" marT="0" marB="0" anchor="b">
                    <a:lnL>
                      <a:noFill/>
                    </a:lnL>
                    <a:lnR>
                      <a:noFill/>
                    </a:lnR>
                    <a:lnT>
                      <a:noFill/>
                    </a:lnT>
                    <a:lnB>
                      <a:noFill/>
                    </a:lnB>
                  </a:tcPr>
                </a:tc>
                <a:extLst>
                  <a:ext uri="{0D108BD9-81ED-4DB2-BD59-A6C34878D82A}">
                    <a16:rowId xmlns:a16="http://schemas.microsoft.com/office/drawing/2014/main" val="2443469032"/>
                  </a:ext>
                </a:extLst>
              </a:tr>
              <a:tr h="338666">
                <a:tc>
                  <a:txBody>
                    <a:bodyPr/>
                    <a:lstStyle/>
                    <a:p>
                      <a:pPr algn="l" fontAlgn="b"/>
                      <a:r>
                        <a:rPr lang="en-US" sz="1600" b="0" i="0" u="none" strike="noStrike" dirty="0">
                          <a:effectLst/>
                          <a:latin typeface="+mj-lt"/>
                        </a:rPr>
                        <a:t>Other Charges and Expenses</a:t>
                      </a:r>
                    </a:p>
                  </a:txBody>
                  <a:tcPr marL="114300" marR="0" marT="0" marB="0" anchor="b">
                    <a:lnL>
                      <a:noFill/>
                    </a:lnL>
                    <a:lnR>
                      <a:noFill/>
                    </a:lnR>
                    <a:lnT>
                      <a:noFill/>
                    </a:lnT>
                    <a:lnB>
                      <a:noFill/>
                    </a:lnB>
                  </a:tcPr>
                </a:tc>
                <a:tc>
                  <a:txBody>
                    <a:bodyPr/>
                    <a:lstStyle/>
                    <a:p>
                      <a:pPr algn="r" fontAlgn="b"/>
                      <a:r>
                        <a:rPr lang="en-US" sz="1600" b="0" i="0" u="none" strike="noStrike" dirty="0">
                          <a:effectLst/>
                          <a:latin typeface="+mj-lt"/>
                        </a:rPr>
                        <a:t>$2,855 </a:t>
                      </a:r>
                    </a:p>
                  </a:txBody>
                  <a:tcPr marL="0" marR="0" marT="0" marB="0" anchor="b">
                    <a:lnL>
                      <a:noFill/>
                    </a:lnL>
                    <a:lnR>
                      <a:noFill/>
                    </a:lnR>
                    <a:lnT>
                      <a:noFill/>
                    </a:lnT>
                    <a:lnB>
                      <a:noFill/>
                    </a:lnB>
                  </a:tcPr>
                </a:tc>
                <a:extLst>
                  <a:ext uri="{0D108BD9-81ED-4DB2-BD59-A6C34878D82A}">
                    <a16:rowId xmlns:a16="http://schemas.microsoft.com/office/drawing/2014/main" val="391252326"/>
                  </a:ext>
                </a:extLst>
              </a:tr>
              <a:tr h="338666">
                <a:tc>
                  <a:txBody>
                    <a:bodyPr/>
                    <a:lstStyle/>
                    <a:p>
                      <a:pPr algn="r" fontAlgn="b"/>
                      <a:r>
                        <a:rPr lang="en-US" sz="1600" b="1" i="0" u="none" strike="noStrike" dirty="0">
                          <a:effectLst/>
                          <a:latin typeface="Calibri" panose="020F0502020204030204" pitchFamily="34" charset="0"/>
                        </a:rPr>
                        <a:t>Total Solid Waste Costs</a:t>
                      </a:r>
                    </a:p>
                  </a:txBody>
                  <a:tcPr marL="0" marR="114300" marT="0" marB="0" anchor="b">
                    <a:lnL>
                      <a:noFill/>
                    </a:lnL>
                    <a:lnR>
                      <a:noFill/>
                    </a:lnR>
                    <a:lnT>
                      <a:noFill/>
                    </a:lnT>
                    <a:lnB>
                      <a:noFill/>
                    </a:lnB>
                  </a:tcPr>
                </a:tc>
                <a:tc>
                  <a:txBody>
                    <a:bodyPr/>
                    <a:lstStyle/>
                    <a:p>
                      <a:pPr algn="r" fontAlgn="b"/>
                      <a:r>
                        <a:rPr lang="en-US" sz="1600" b="1" i="0" u="none" strike="noStrike" dirty="0">
                          <a:effectLst/>
                          <a:latin typeface="+mj-lt"/>
                        </a:rPr>
                        <a:t>$2,323,674 </a:t>
                      </a:r>
                    </a:p>
                  </a:txBody>
                  <a:tcPr marL="0" marR="0" marT="0" marB="0" anchor="b">
                    <a:lnL>
                      <a:noFill/>
                    </a:lnL>
                    <a:lnR>
                      <a:noFill/>
                    </a:lnR>
                    <a:lnT>
                      <a:noFill/>
                    </a:lnT>
                    <a:lnB>
                      <a:noFill/>
                    </a:lnB>
                  </a:tcPr>
                </a:tc>
                <a:extLst>
                  <a:ext uri="{0D108BD9-81ED-4DB2-BD59-A6C34878D82A}">
                    <a16:rowId xmlns:a16="http://schemas.microsoft.com/office/drawing/2014/main" val="3931516724"/>
                  </a:ext>
                </a:extLst>
              </a:tr>
            </a:tbl>
          </a:graphicData>
        </a:graphic>
      </p:graphicFrame>
      <p:pic>
        <p:nvPicPr>
          <p:cNvPr id="2" name="Picture 1">
            <a:extLst>
              <a:ext uri="{FF2B5EF4-FFF2-40B4-BE49-F238E27FC236}">
                <a16:creationId xmlns:a16="http://schemas.microsoft.com/office/drawing/2014/main" id="{3672D676-3E5B-EF73-6DEB-DBD2BA7838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321931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8</a:t>
            </a:fld>
            <a:endParaRPr lang="en-US" dirty="0"/>
          </a:p>
        </p:txBody>
      </p:sp>
      <p:sp>
        <p:nvSpPr>
          <p:cNvPr id="10" name="Rectangle 2"/>
          <p:cNvSpPr txBox="1">
            <a:spLocks noChangeArrowheads="1"/>
          </p:cNvSpPr>
          <p:nvPr/>
        </p:nvSpPr>
        <p:spPr>
          <a:xfrm>
            <a:off x="4038600" y="1276350"/>
            <a:ext cx="4487787" cy="38004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6"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a:p>
            <a:r>
              <a:rPr lang="en-US" altLang="en-US" sz="2800" dirty="0"/>
              <a:t>Curbside Program Revenue</a:t>
            </a:r>
          </a:p>
          <a:p>
            <a:endParaRPr lang="en-US" altLang="en-US" sz="2800" dirty="0"/>
          </a:p>
        </p:txBody>
      </p:sp>
      <p:sp>
        <p:nvSpPr>
          <p:cNvPr id="11" name="Oval 10"/>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hart 17">
            <a:extLst>
              <a:ext uri="{FF2B5EF4-FFF2-40B4-BE49-F238E27FC236}">
                <a16:creationId xmlns:a16="http://schemas.microsoft.com/office/drawing/2014/main" id="{F67AA679-CAA4-4934-859A-79D37ECE1916}"/>
              </a:ext>
            </a:extLst>
          </p:cNvPr>
          <p:cNvGraphicFramePr>
            <a:graphicFrameLocks/>
          </p:cNvGraphicFramePr>
          <p:nvPr/>
        </p:nvGraphicFramePr>
        <p:xfrm>
          <a:off x="5791200" y="2647950"/>
          <a:ext cx="3200400" cy="15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93ED64A2-8F82-F148-E7BD-9FAEB92FD4B5}"/>
              </a:ext>
            </a:extLst>
          </p:cNvPr>
          <p:cNvGraphicFramePr>
            <a:graphicFrameLocks noGrp="1"/>
          </p:cNvGraphicFramePr>
          <p:nvPr>
            <p:extLst>
              <p:ext uri="{D42A27DB-BD31-4B8C-83A1-F6EECF244321}">
                <p14:modId xmlns:p14="http://schemas.microsoft.com/office/powerpoint/2010/main" val="4292421912"/>
              </p:ext>
            </p:extLst>
          </p:nvPr>
        </p:nvGraphicFramePr>
        <p:xfrm>
          <a:off x="381001" y="1809750"/>
          <a:ext cx="3497186" cy="2667000"/>
        </p:xfrm>
        <a:graphic>
          <a:graphicData uri="http://schemas.openxmlformats.org/drawingml/2006/table">
            <a:tbl>
              <a:tblPr/>
              <a:tblGrid>
                <a:gridCol w="2514599">
                  <a:extLst>
                    <a:ext uri="{9D8B030D-6E8A-4147-A177-3AD203B41FA5}">
                      <a16:colId xmlns:a16="http://schemas.microsoft.com/office/drawing/2014/main" val="816829649"/>
                    </a:ext>
                  </a:extLst>
                </a:gridCol>
                <a:gridCol w="982587">
                  <a:extLst>
                    <a:ext uri="{9D8B030D-6E8A-4147-A177-3AD203B41FA5}">
                      <a16:colId xmlns:a16="http://schemas.microsoft.com/office/drawing/2014/main" val="3762982986"/>
                    </a:ext>
                  </a:extLst>
                </a:gridCol>
              </a:tblGrid>
              <a:tr h="333375">
                <a:tc>
                  <a:txBody>
                    <a:bodyPr/>
                    <a:lstStyle/>
                    <a:p>
                      <a:pPr algn="l" fontAlgn="ctr"/>
                      <a:r>
                        <a:rPr lang="en-US" sz="1600" b="0" i="0" u="none" strike="noStrike" dirty="0">
                          <a:effectLst/>
                          <a:latin typeface="Calibri" panose="020F0502020204030204" pitchFamily="34" charset="0"/>
                        </a:rPr>
                        <a:t>Subscription Fees (collection)</a:t>
                      </a:r>
                    </a:p>
                  </a:txBody>
                  <a:tcPr marL="0" marR="0" marT="0" marB="0" anchor="ctr">
                    <a:lnL>
                      <a:noFill/>
                    </a:lnL>
                    <a:lnR>
                      <a:noFill/>
                    </a:lnR>
                    <a:lnT>
                      <a:noFill/>
                    </a:lnT>
                    <a:lnB>
                      <a:noFill/>
                    </a:lnB>
                  </a:tcPr>
                </a:tc>
                <a:tc>
                  <a:txBody>
                    <a:bodyPr/>
                    <a:lstStyle/>
                    <a:p>
                      <a:pPr algn="r" fontAlgn="ctr"/>
                      <a:r>
                        <a:rPr lang="en-US" sz="1600" b="0" i="0" u="none" strike="noStrike" dirty="0">
                          <a:effectLst/>
                          <a:latin typeface="Calibri" panose="020F0502020204030204" pitchFamily="34" charset="0"/>
                        </a:rPr>
                        <a:t>$1,284,224 </a:t>
                      </a:r>
                    </a:p>
                  </a:txBody>
                  <a:tcPr marL="0" marR="0" marT="0" marB="0" anchor="ctr">
                    <a:lnL>
                      <a:noFill/>
                    </a:lnL>
                    <a:lnR>
                      <a:noFill/>
                    </a:lnR>
                    <a:lnT>
                      <a:noFill/>
                    </a:lnT>
                    <a:lnB>
                      <a:noFill/>
                    </a:lnB>
                  </a:tcPr>
                </a:tc>
                <a:extLst>
                  <a:ext uri="{0D108BD9-81ED-4DB2-BD59-A6C34878D82A}">
                    <a16:rowId xmlns:a16="http://schemas.microsoft.com/office/drawing/2014/main" val="3921047163"/>
                  </a:ext>
                </a:extLst>
              </a:tr>
              <a:tr h="333375">
                <a:tc>
                  <a:txBody>
                    <a:bodyPr/>
                    <a:lstStyle/>
                    <a:p>
                      <a:pPr algn="l" fontAlgn="ctr"/>
                      <a:r>
                        <a:rPr lang="en-US" sz="1600" b="0" i="0" u="none" strike="noStrike" dirty="0">
                          <a:effectLst/>
                          <a:latin typeface="Calibri" panose="020F0502020204030204" pitchFamily="34" charset="0"/>
                        </a:rPr>
                        <a:t>Disposal Fees (tags &amp; stickers) </a:t>
                      </a:r>
                    </a:p>
                  </a:txBody>
                  <a:tcPr marL="0" marR="0" marT="0" marB="0" anchor="ctr">
                    <a:lnL>
                      <a:noFill/>
                    </a:lnL>
                    <a:lnR>
                      <a:noFill/>
                    </a:lnR>
                    <a:lnT>
                      <a:noFill/>
                    </a:lnT>
                    <a:lnB>
                      <a:noFill/>
                    </a:lnB>
                  </a:tcPr>
                </a:tc>
                <a:tc>
                  <a:txBody>
                    <a:bodyPr/>
                    <a:lstStyle/>
                    <a:p>
                      <a:pPr algn="r" fontAlgn="ctr"/>
                      <a:r>
                        <a:rPr lang="en-US" sz="1600" b="0" i="0" u="none" strike="noStrike" dirty="0">
                          <a:effectLst/>
                          <a:latin typeface="Calibri" panose="020F0502020204030204" pitchFamily="34" charset="0"/>
                        </a:rPr>
                        <a:t>$416,556 </a:t>
                      </a:r>
                    </a:p>
                  </a:txBody>
                  <a:tcPr marL="0" marR="0" marT="0" marB="0" anchor="ctr">
                    <a:lnL>
                      <a:noFill/>
                    </a:lnL>
                    <a:lnR>
                      <a:noFill/>
                    </a:lnR>
                    <a:lnT>
                      <a:noFill/>
                    </a:lnT>
                    <a:lnB>
                      <a:noFill/>
                    </a:lnB>
                  </a:tcPr>
                </a:tc>
                <a:extLst>
                  <a:ext uri="{0D108BD9-81ED-4DB2-BD59-A6C34878D82A}">
                    <a16:rowId xmlns:a16="http://schemas.microsoft.com/office/drawing/2014/main" val="1745137438"/>
                  </a:ext>
                </a:extLst>
              </a:tr>
              <a:tr h="333375">
                <a:tc>
                  <a:txBody>
                    <a:bodyPr/>
                    <a:lstStyle/>
                    <a:p>
                      <a:pPr algn="l" fontAlgn="ctr"/>
                      <a:r>
                        <a:rPr lang="en-US" sz="1600" b="0" i="0" u="none" strike="noStrike" dirty="0">
                          <a:effectLst/>
                          <a:latin typeface="Calibri" panose="020F0502020204030204" pitchFamily="34" charset="0"/>
                        </a:rPr>
                        <a:t>Schools </a:t>
                      </a:r>
                    </a:p>
                  </a:txBody>
                  <a:tcPr marL="0" marR="0" marT="0" marB="0" anchor="ctr">
                    <a:lnL>
                      <a:noFill/>
                    </a:lnL>
                    <a:lnR>
                      <a:noFill/>
                    </a:lnR>
                    <a:lnT>
                      <a:noFill/>
                    </a:lnT>
                    <a:lnB>
                      <a:noFill/>
                    </a:lnB>
                  </a:tcPr>
                </a:tc>
                <a:tc>
                  <a:txBody>
                    <a:bodyPr/>
                    <a:lstStyle/>
                    <a:p>
                      <a:pPr algn="r" fontAlgn="ctr"/>
                      <a:r>
                        <a:rPr lang="en-US" sz="1600" b="0" i="0" u="none" strike="noStrike" dirty="0">
                          <a:effectLst/>
                          <a:latin typeface="Calibri" panose="020F0502020204030204" pitchFamily="34" charset="0"/>
                        </a:rPr>
                        <a:t>$155,202 </a:t>
                      </a:r>
                    </a:p>
                  </a:txBody>
                  <a:tcPr marL="0" marR="0" marT="0" marB="0" anchor="ctr">
                    <a:lnL>
                      <a:noFill/>
                    </a:lnL>
                    <a:lnR>
                      <a:noFill/>
                    </a:lnR>
                    <a:lnT>
                      <a:noFill/>
                    </a:lnT>
                    <a:lnB>
                      <a:noFill/>
                    </a:lnB>
                  </a:tcPr>
                </a:tc>
                <a:extLst>
                  <a:ext uri="{0D108BD9-81ED-4DB2-BD59-A6C34878D82A}">
                    <a16:rowId xmlns:a16="http://schemas.microsoft.com/office/drawing/2014/main" val="1567626101"/>
                  </a:ext>
                </a:extLst>
              </a:tr>
              <a:tr h="333375">
                <a:tc>
                  <a:txBody>
                    <a:bodyPr/>
                    <a:lstStyle/>
                    <a:p>
                      <a:pPr algn="l" fontAlgn="ctr"/>
                      <a:r>
                        <a:rPr lang="en-US" sz="1600" b="0" i="0" u="none" strike="noStrike" dirty="0">
                          <a:effectLst/>
                          <a:latin typeface="Calibri" panose="020F0502020204030204" pitchFamily="34" charset="0"/>
                        </a:rPr>
                        <a:t>Town Facilities</a:t>
                      </a:r>
                    </a:p>
                  </a:txBody>
                  <a:tcPr marL="0" marR="0" marT="0" marB="0" anchor="ctr">
                    <a:lnL>
                      <a:noFill/>
                    </a:lnL>
                    <a:lnR>
                      <a:noFill/>
                    </a:lnR>
                    <a:lnT>
                      <a:noFill/>
                    </a:lnT>
                    <a:lnB>
                      <a:noFill/>
                    </a:lnB>
                  </a:tcPr>
                </a:tc>
                <a:tc>
                  <a:txBody>
                    <a:bodyPr/>
                    <a:lstStyle/>
                    <a:p>
                      <a:pPr algn="r" fontAlgn="ctr"/>
                      <a:r>
                        <a:rPr lang="en-US" sz="1600" b="0" i="0" u="none" strike="noStrike" dirty="0">
                          <a:effectLst/>
                          <a:latin typeface="Calibri" panose="020F0502020204030204" pitchFamily="34" charset="0"/>
                        </a:rPr>
                        <a:t>$80,000 </a:t>
                      </a:r>
                    </a:p>
                  </a:txBody>
                  <a:tcPr marL="0" marR="0" marT="0" marB="0" anchor="ctr">
                    <a:lnL>
                      <a:noFill/>
                    </a:lnL>
                    <a:lnR>
                      <a:noFill/>
                    </a:lnR>
                    <a:lnT>
                      <a:noFill/>
                    </a:lnT>
                    <a:lnB>
                      <a:noFill/>
                    </a:lnB>
                  </a:tcPr>
                </a:tc>
                <a:extLst>
                  <a:ext uri="{0D108BD9-81ED-4DB2-BD59-A6C34878D82A}">
                    <a16:rowId xmlns:a16="http://schemas.microsoft.com/office/drawing/2014/main" val="2356818427"/>
                  </a:ext>
                </a:extLst>
              </a:tr>
              <a:tr h="333375">
                <a:tc>
                  <a:txBody>
                    <a:bodyPr/>
                    <a:lstStyle/>
                    <a:p>
                      <a:pPr algn="l" fontAlgn="ctr"/>
                      <a:r>
                        <a:rPr lang="en-US" sz="1600" b="0" i="0" u="none" strike="noStrike" dirty="0">
                          <a:effectLst/>
                          <a:latin typeface="Calibri" panose="020F0502020204030204" pitchFamily="34" charset="0"/>
                        </a:rPr>
                        <a:t>Business Recycling Program</a:t>
                      </a:r>
                    </a:p>
                  </a:txBody>
                  <a:tcPr marL="0" marR="0" marT="0" marB="0" anchor="ctr">
                    <a:lnL>
                      <a:noFill/>
                    </a:lnL>
                    <a:lnR>
                      <a:noFill/>
                    </a:lnR>
                    <a:lnT>
                      <a:noFill/>
                    </a:lnT>
                    <a:lnB>
                      <a:noFill/>
                    </a:lnB>
                  </a:tcPr>
                </a:tc>
                <a:tc>
                  <a:txBody>
                    <a:bodyPr/>
                    <a:lstStyle/>
                    <a:p>
                      <a:pPr algn="r" fontAlgn="ctr"/>
                      <a:r>
                        <a:rPr lang="en-US" sz="1600" b="0" i="0" u="none" strike="noStrike" dirty="0">
                          <a:effectLst/>
                          <a:latin typeface="Calibri" panose="020F0502020204030204" pitchFamily="34" charset="0"/>
                        </a:rPr>
                        <a:t>$10,300 </a:t>
                      </a:r>
                    </a:p>
                  </a:txBody>
                  <a:tcPr marL="0" marR="0" marT="0" marB="0" anchor="ctr">
                    <a:lnL>
                      <a:noFill/>
                    </a:lnL>
                    <a:lnR>
                      <a:noFill/>
                    </a:lnR>
                    <a:lnT>
                      <a:noFill/>
                    </a:lnT>
                    <a:lnB>
                      <a:noFill/>
                    </a:lnB>
                  </a:tcPr>
                </a:tc>
                <a:extLst>
                  <a:ext uri="{0D108BD9-81ED-4DB2-BD59-A6C34878D82A}">
                    <a16:rowId xmlns:a16="http://schemas.microsoft.com/office/drawing/2014/main" val="46441495"/>
                  </a:ext>
                </a:extLst>
              </a:tr>
              <a:tr h="333375">
                <a:tc>
                  <a:txBody>
                    <a:bodyPr/>
                    <a:lstStyle/>
                    <a:p>
                      <a:pPr algn="l" fontAlgn="ctr"/>
                      <a:r>
                        <a:rPr lang="en-US" sz="1600" b="0" i="0" u="none" strike="noStrike" dirty="0">
                          <a:effectLst/>
                          <a:latin typeface="Calibri" panose="020F0502020204030204" pitchFamily="34" charset="0"/>
                        </a:rPr>
                        <a:t>Compost Bins</a:t>
                      </a:r>
                    </a:p>
                  </a:txBody>
                  <a:tcPr marL="0" marR="0" marT="0" marB="0" anchor="ctr">
                    <a:lnL>
                      <a:noFill/>
                    </a:lnL>
                    <a:lnR>
                      <a:noFill/>
                    </a:lnR>
                    <a:lnT>
                      <a:noFill/>
                    </a:lnT>
                    <a:lnB>
                      <a:noFill/>
                    </a:lnB>
                  </a:tcPr>
                </a:tc>
                <a:tc>
                  <a:txBody>
                    <a:bodyPr/>
                    <a:lstStyle/>
                    <a:p>
                      <a:pPr algn="r" fontAlgn="ctr"/>
                      <a:r>
                        <a:rPr lang="en-US" sz="1600" b="0" i="0" u="none" strike="noStrike" dirty="0">
                          <a:effectLst/>
                          <a:latin typeface="Calibri" panose="020F0502020204030204" pitchFamily="34" charset="0"/>
                        </a:rPr>
                        <a:t>$3,300 </a:t>
                      </a:r>
                    </a:p>
                  </a:txBody>
                  <a:tcPr marL="0" marR="0" marT="0" marB="0" anchor="ctr">
                    <a:lnL>
                      <a:noFill/>
                    </a:lnL>
                    <a:lnR>
                      <a:noFill/>
                    </a:lnR>
                    <a:lnT>
                      <a:noFill/>
                    </a:lnT>
                    <a:lnB>
                      <a:noFill/>
                    </a:lnB>
                  </a:tcPr>
                </a:tc>
                <a:extLst>
                  <a:ext uri="{0D108BD9-81ED-4DB2-BD59-A6C34878D82A}">
                    <a16:rowId xmlns:a16="http://schemas.microsoft.com/office/drawing/2014/main" val="595919209"/>
                  </a:ext>
                </a:extLst>
              </a:tr>
              <a:tr h="333375">
                <a:tc>
                  <a:txBody>
                    <a:bodyPr/>
                    <a:lstStyle/>
                    <a:p>
                      <a:pPr algn="l" fontAlgn="ctr"/>
                      <a:r>
                        <a:rPr lang="en-US" sz="1600" b="0" i="0" u="none" strike="noStrike" dirty="0">
                          <a:effectLst/>
                          <a:latin typeface="Calibri" panose="020F0502020204030204" pitchFamily="34" charset="0"/>
                        </a:rPr>
                        <a:t>Recycling Bins/Lids</a:t>
                      </a:r>
                    </a:p>
                  </a:txBody>
                  <a:tcPr marL="0" marR="0" marT="0" marB="0" anchor="ctr">
                    <a:lnL>
                      <a:noFill/>
                    </a:lnL>
                    <a:lnR>
                      <a:noFill/>
                    </a:lnR>
                    <a:lnT>
                      <a:noFill/>
                    </a:lnT>
                    <a:lnB>
                      <a:noFill/>
                    </a:lnB>
                  </a:tcPr>
                </a:tc>
                <a:tc>
                  <a:txBody>
                    <a:bodyPr/>
                    <a:lstStyle/>
                    <a:p>
                      <a:pPr algn="r" fontAlgn="ctr"/>
                      <a:r>
                        <a:rPr lang="en-US" sz="1600" b="0" i="0" u="none" strike="noStrike" dirty="0">
                          <a:effectLst/>
                          <a:latin typeface="Calibri" panose="020F0502020204030204" pitchFamily="34" charset="0"/>
                        </a:rPr>
                        <a:t>$1,100 </a:t>
                      </a:r>
                    </a:p>
                  </a:txBody>
                  <a:tcPr marL="0" marR="0" marT="0" marB="0" anchor="ctr">
                    <a:lnL>
                      <a:noFill/>
                    </a:lnL>
                    <a:lnR>
                      <a:noFill/>
                    </a:lnR>
                    <a:lnT>
                      <a:noFill/>
                    </a:lnT>
                    <a:lnB>
                      <a:noFill/>
                    </a:lnB>
                  </a:tcPr>
                </a:tc>
                <a:extLst>
                  <a:ext uri="{0D108BD9-81ED-4DB2-BD59-A6C34878D82A}">
                    <a16:rowId xmlns:a16="http://schemas.microsoft.com/office/drawing/2014/main" val="2807335494"/>
                  </a:ext>
                </a:extLst>
              </a:tr>
              <a:tr h="333375">
                <a:tc>
                  <a:txBody>
                    <a:bodyPr/>
                    <a:lstStyle/>
                    <a:p>
                      <a:pPr algn="r" fontAlgn="ctr"/>
                      <a:r>
                        <a:rPr lang="en-US" sz="1600" b="1" i="0" u="none" strike="noStrike" dirty="0">
                          <a:effectLst/>
                          <a:latin typeface="Calibri" panose="020F0502020204030204" pitchFamily="34" charset="0"/>
                        </a:rPr>
                        <a:t>Total Solid Waste Revenue</a:t>
                      </a:r>
                    </a:p>
                  </a:txBody>
                  <a:tcPr marL="0" marR="0" marT="0" marB="0" anchor="ctr">
                    <a:lnL>
                      <a:noFill/>
                    </a:lnL>
                    <a:lnR>
                      <a:noFill/>
                    </a:lnR>
                    <a:lnT>
                      <a:noFill/>
                    </a:lnT>
                    <a:lnB>
                      <a:noFill/>
                    </a:lnB>
                  </a:tcPr>
                </a:tc>
                <a:tc>
                  <a:txBody>
                    <a:bodyPr/>
                    <a:lstStyle/>
                    <a:p>
                      <a:pPr algn="r" fontAlgn="ctr"/>
                      <a:r>
                        <a:rPr lang="en-US" sz="1600" b="1" i="0" u="none" strike="noStrike" dirty="0">
                          <a:effectLst/>
                          <a:latin typeface="Calibri" panose="020F0502020204030204" pitchFamily="34" charset="0"/>
                        </a:rPr>
                        <a:t>$1,950,683 </a:t>
                      </a:r>
                    </a:p>
                  </a:txBody>
                  <a:tcPr marL="0" marR="0" marT="0" marB="0" anchor="ctr">
                    <a:lnL>
                      <a:noFill/>
                    </a:lnL>
                    <a:lnR>
                      <a:noFill/>
                    </a:lnR>
                    <a:lnT>
                      <a:noFill/>
                    </a:lnT>
                    <a:lnB>
                      <a:noFill/>
                    </a:lnB>
                  </a:tcPr>
                </a:tc>
                <a:extLst>
                  <a:ext uri="{0D108BD9-81ED-4DB2-BD59-A6C34878D82A}">
                    <a16:rowId xmlns:a16="http://schemas.microsoft.com/office/drawing/2014/main" val="2992700825"/>
                  </a:ext>
                </a:extLst>
              </a:tr>
            </a:tbl>
          </a:graphicData>
        </a:graphic>
      </p:graphicFrame>
      <p:graphicFrame>
        <p:nvGraphicFramePr>
          <p:cNvPr id="12" name="Chart 11">
            <a:extLst>
              <a:ext uri="{FF2B5EF4-FFF2-40B4-BE49-F238E27FC236}">
                <a16:creationId xmlns:a16="http://schemas.microsoft.com/office/drawing/2014/main" id="{93BFBBDE-728E-AFDA-F524-12B9AFDE43B0}"/>
              </a:ext>
            </a:extLst>
          </p:cNvPr>
          <p:cNvGraphicFramePr>
            <a:graphicFrameLocks/>
          </p:cNvGraphicFramePr>
          <p:nvPr/>
        </p:nvGraphicFramePr>
        <p:xfrm>
          <a:off x="4114799" y="1428750"/>
          <a:ext cx="5791201" cy="3581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93BFBBDE-728E-AFDA-F524-12B9AFDE43B0}"/>
              </a:ext>
            </a:extLst>
          </p:cNvPr>
          <p:cNvGraphicFramePr>
            <a:graphicFrameLocks/>
          </p:cNvGraphicFramePr>
          <p:nvPr>
            <p:extLst>
              <p:ext uri="{D42A27DB-BD31-4B8C-83A1-F6EECF244321}">
                <p14:modId xmlns:p14="http://schemas.microsoft.com/office/powerpoint/2010/main" val="3802899852"/>
              </p:ext>
            </p:extLst>
          </p:nvPr>
        </p:nvGraphicFramePr>
        <p:xfrm>
          <a:off x="4038600" y="1309914"/>
          <a:ext cx="5486400" cy="3790950"/>
        </p:xfrm>
        <a:graphic>
          <a:graphicData uri="http://schemas.openxmlformats.org/drawingml/2006/chart">
            <c:chart xmlns:c="http://schemas.openxmlformats.org/drawingml/2006/chart" xmlns:r="http://schemas.openxmlformats.org/officeDocument/2006/relationships" r:id="rId6"/>
          </a:graphicData>
        </a:graphic>
      </p:graphicFrame>
      <p:pic>
        <p:nvPicPr>
          <p:cNvPr id="3" name="Picture 2">
            <a:extLst>
              <a:ext uri="{FF2B5EF4-FFF2-40B4-BE49-F238E27FC236}">
                <a16:creationId xmlns:a16="http://schemas.microsoft.com/office/drawing/2014/main" id="{295C2E88-0FEA-7641-1AE5-B23AC7048C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7749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9</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a:p>
        </p:txBody>
      </p:sp>
      <p:sp>
        <p:nvSpPr>
          <p:cNvPr id="7" name="Text Box 5"/>
          <p:cNvSpPr txBox="1">
            <a:spLocks noChangeArrowheads="1"/>
          </p:cNvSpPr>
          <p:nvPr/>
        </p:nvSpPr>
        <p:spPr bwMode="auto">
          <a:xfrm>
            <a:off x="609600" y="1123950"/>
            <a:ext cx="79810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2400" b="1" dirty="0">
                <a:latin typeface="+mn-lt"/>
              </a:rPr>
              <a:t>             FY24 Cost to Subscribers - Solid Waste &amp; Recycling</a:t>
            </a:r>
          </a:p>
          <a:p>
            <a:pPr algn="ctr">
              <a:spcBef>
                <a:spcPct val="50000"/>
              </a:spcBef>
            </a:pPr>
            <a:endParaRPr lang="en-US" altLang="en-US" sz="2400" b="1"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777455247"/>
              </p:ext>
            </p:extLst>
          </p:nvPr>
        </p:nvGraphicFramePr>
        <p:xfrm>
          <a:off x="443049" y="1586217"/>
          <a:ext cx="8183880" cy="2417505"/>
        </p:xfrm>
        <a:graphic>
          <a:graphicData uri="http://schemas.openxmlformats.org/drawingml/2006/table">
            <a:tbl>
              <a:tblPr firstRow="1" bandRow="1">
                <a:tableStyleId>{5C22544A-7EE6-4342-B048-85BDC9FD1C3A}</a:tableStyleId>
              </a:tblPr>
              <a:tblGrid>
                <a:gridCol w="2883843">
                  <a:extLst>
                    <a:ext uri="{9D8B030D-6E8A-4147-A177-3AD203B41FA5}">
                      <a16:colId xmlns:a16="http://schemas.microsoft.com/office/drawing/2014/main" val="20000"/>
                    </a:ext>
                  </a:extLst>
                </a:gridCol>
                <a:gridCol w="1766679">
                  <a:extLst>
                    <a:ext uri="{9D8B030D-6E8A-4147-A177-3AD203B41FA5}">
                      <a16:colId xmlns:a16="http://schemas.microsoft.com/office/drawing/2014/main" val="20002"/>
                    </a:ext>
                  </a:extLst>
                </a:gridCol>
                <a:gridCol w="1766679">
                  <a:extLst>
                    <a:ext uri="{9D8B030D-6E8A-4147-A177-3AD203B41FA5}">
                      <a16:colId xmlns:a16="http://schemas.microsoft.com/office/drawing/2014/main" val="20003"/>
                    </a:ext>
                  </a:extLst>
                </a:gridCol>
                <a:gridCol w="1766679">
                  <a:extLst>
                    <a:ext uri="{9D8B030D-6E8A-4147-A177-3AD203B41FA5}">
                      <a16:colId xmlns:a16="http://schemas.microsoft.com/office/drawing/2014/main" val="34690114"/>
                    </a:ext>
                  </a:extLst>
                </a:gridCol>
              </a:tblGrid>
              <a:tr h="375345">
                <a:tc>
                  <a:txBody>
                    <a:bodyPr/>
                    <a:lstStyle/>
                    <a:p>
                      <a:endParaRPr lang="en-US" sz="1800" dirty="0"/>
                    </a:p>
                  </a:txBody>
                  <a:tcPr/>
                </a:tc>
                <a:tc>
                  <a:txBody>
                    <a:bodyPr/>
                    <a:lstStyle/>
                    <a:p>
                      <a:r>
                        <a:rPr lang="en-US" sz="1800" dirty="0"/>
                        <a:t>FY22</a:t>
                      </a:r>
                    </a:p>
                  </a:txBody>
                  <a:tcPr/>
                </a:tc>
                <a:tc>
                  <a:txBody>
                    <a:bodyPr/>
                    <a:lstStyle/>
                    <a:p>
                      <a:r>
                        <a:rPr lang="en-US" sz="1800" dirty="0"/>
                        <a:t>FY23</a:t>
                      </a:r>
                    </a:p>
                  </a:txBody>
                  <a:tcPr/>
                </a:tc>
                <a:tc>
                  <a:txBody>
                    <a:bodyPr/>
                    <a:lstStyle/>
                    <a:p>
                      <a:r>
                        <a:rPr lang="en-US" sz="1800" dirty="0"/>
                        <a:t>FY24 - Proposed</a:t>
                      </a:r>
                    </a:p>
                  </a:txBody>
                  <a:tcPr/>
                </a:tc>
                <a:extLst>
                  <a:ext uri="{0D108BD9-81ED-4DB2-BD59-A6C34878D82A}">
                    <a16:rowId xmlns:a16="http://schemas.microsoft.com/office/drawing/2014/main" val="10000"/>
                  </a:ext>
                </a:extLst>
              </a:tr>
              <a:tr h="640080">
                <a:tc>
                  <a:txBody>
                    <a:bodyPr/>
                    <a:lstStyle/>
                    <a:p>
                      <a:r>
                        <a:rPr lang="en-US" sz="2000" dirty="0"/>
                        <a:t>Collection Fee</a:t>
                      </a:r>
                    </a:p>
                  </a:txBody>
                  <a:tcPr anchor="ctr"/>
                </a:tc>
                <a:tc>
                  <a:txBody>
                    <a:bodyPr/>
                    <a:lstStyle/>
                    <a:p>
                      <a:r>
                        <a:rPr lang="en-US" sz="2000" dirty="0"/>
                        <a:t>$322.00</a:t>
                      </a:r>
                    </a:p>
                  </a:txBody>
                  <a:tcPr anchor="ctr"/>
                </a:tc>
                <a:tc>
                  <a:txBody>
                    <a:bodyPr/>
                    <a:lstStyle/>
                    <a:p>
                      <a:r>
                        <a:rPr lang="en-US" sz="2000" dirty="0"/>
                        <a:t>$322.00</a:t>
                      </a:r>
                    </a:p>
                  </a:txBody>
                  <a:tcPr anchor="ctr"/>
                </a:tc>
                <a:tc>
                  <a:txBody>
                    <a:bodyPr/>
                    <a:lstStyle/>
                    <a:p>
                      <a:r>
                        <a:rPr lang="en-US" sz="2000" dirty="0"/>
                        <a:t>$355.00</a:t>
                      </a:r>
                    </a:p>
                  </a:txBody>
                  <a:tcPr anchor="ctr"/>
                </a:tc>
                <a:extLst>
                  <a:ext uri="{0D108BD9-81ED-4DB2-BD59-A6C34878D82A}">
                    <a16:rowId xmlns:a16="http://schemas.microsoft.com/office/drawing/2014/main" val="10001"/>
                  </a:ext>
                </a:extLst>
              </a:tr>
              <a:tr h="640080">
                <a:tc>
                  <a:txBody>
                    <a:bodyPr/>
                    <a:lstStyle/>
                    <a:p>
                      <a:r>
                        <a:rPr lang="en-US" sz="2000" dirty="0"/>
                        <a:t>Disposal Fee</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a:t>$1.80/Tag</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2000" dirty="0"/>
                        <a:t>$46.80/Sticker</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a:t>$1.80/Tag</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2000" dirty="0"/>
                        <a:t>$46.80/Sticker</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a:t>$1.80/Tag</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2000" dirty="0"/>
                        <a:t>$46.80/Sticker</a:t>
                      </a:r>
                    </a:p>
                  </a:txBody>
                  <a:tcPr anchor="ctr"/>
                </a:tc>
                <a:extLst>
                  <a:ext uri="{0D108BD9-81ED-4DB2-BD59-A6C34878D82A}">
                    <a16:rowId xmlns:a16="http://schemas.microsoft.com/office/drawing/2014/main" val="10002"/>
                  </a:ext>
                </a:extLst>
              </a:tr>
              <a:tr h="640080">
                <a:tc>
                  <a:txBody>
                    <a:bodyPr/>
                    <a:lstStyle/>
                    <a:p>
                      <a:r>
                        <a:rPr lang="en-US" sz="2000" dirty="0"/>
                        <a:t>Average Cost  </a:t>
                      </a:r>
                    </a:p>
                    <a:p>
                      <a:r>
                        <a:rPr lang="en-US" sz="2000" dirty="0"/>
                        <a:t>*1.36</a:t>
                      </a:r>
                      <a:r>
                        <a:rPr lang="en-US" sz="2000" baseline="0" dirty="0"/>
                        <a:t> bags/barrels</a:t>
                      </a:r>
                      <a:r>
                        <a:rPr lang="en-US" sz="2000" dirty="0"/>
                        <a:t> per</a:t>
                      </a:r>
                      <a:r>
                        <a:rPr lang="en-US" sz="2000" baseline="0" dirty="0"/>
                        <a:t> </a:t>
                      </a:r>
                      <a:r>
                        <a:rPr lang="en-US" sz="2000" dirty="0" err="1"/>
                        <a:t>wk</a:t>
                      </a:r>
                      <a:r>
                        <a:rPr lang="en-US" sz="2000" dirty="0"/>
                        <a:t>  </a:t>
                      </a:r>
                    </a:p>
                  </a:txBody>
                  <a:tcPr anchor="ctr"/>
                </a:tc>
                <a:tc>
                  <a:txBody>
                    <a:bodyPr/>
                    <a:lstStyle/>
                    <a:p>
                      <a:r>
                        <a:rPr lang="en-US" sz="2000" dirty="0"/>
                        <a:t>$449.30 </a:t>
                      </a:r>
                    </a:p>
                  </a:txBody>
                  <a:tcPr anchor="ctr"/>
                </a:tc>
                <a:tc>
                  <a:txBody>
                    <a:bodyPr/>
                    <a:lstStyle/>
                    <a:p>
                      <a:r>
                        <a:rPr lang="en-US" sz="2000" dirty="0"/>
                        <a:t>$449.30 </a:t>
                      </a:r>
                    </a:p>
                  </a:txBody>
                  <a:tcPr anchor="ctr"/>
                </a:tc>
                <a:tc>
                  <a:txBody>
                    <a:bodyPr/>
                    <a:lstStyle/>
                    <a:p>
                      <a:r>
                        <a:rPr lang="en-US" sz="2000" dirty="0"/>
                        <a:t>$482.30</a:t>
                      </a:r>
                    </a:p>
                  </a:txBody>
                  <a:tcPr anchor="ctr"/>
                </a:tc>
                <a:extLst>
                  <a:ext uri="{0D108BD9-81ED-4DB2-BD59-A6C34878D82A}">
                    <a16:rowId xmlns:a16="http://schemas.microsoft.com/office/drawing/2014/main" val="10003"/>
                  </a:ext>
                </a:extLst>
              </a:tr>
            </a:tbl>
          </a:graphicData>
        </a:graphic>
      </p:graphicFrame>
      <p:sp>
        <p:nvSpPr>
          <p:cNvPr id="13" name="TextBox 4"/>
          <p:cNvSpPr txBox="1">
            <a:spLocks noChangeArrowheads="1"/>
          </p:cNvSpPr>
          <p:nvPr/>
        </p:nvSpPr>
        <p:spPr bwMode="auto">
          <a:xfrm>
            <a:off x="440607" y="4210652"/>
            <a:ext cx="8183880" cy="369332"/>
          </a:xfrm>
          <a:prstGeom prst="rect">
            <a:avLst/>
          </a:prstGeom>
          <a:solidFill>
            <a:schemeClr val="tx1"/>
          </a:solidFill>
          <a:ln w="12700">
            <a:solidFill>
              <a:schemeClr val="tx1"/>
            </a:solidFill>
            <a:miter lim="800000"/>
            <a:headEnd/>
            <a:tailEnd/>
          </a:ln>
        </p:spPr>
        <p:txBody>
          <a:bodyPr wrap="square">
            <a:spAutoFit/>
          </a:bodyPr>
          <a:lstStyle>
            <a:lvl1pPr>
              <a:lnSpc>
                <a:spcPct val="90000"/>
              </a:lnSpc>
              <a:spcBef>
                <a:spcPct val="20000"/>
              </a:spcBef>
              <a:buBlip>
                <a:blip r:embed="rId4"/>
              </a:buBlip>
              <a:defRPr sz="3200">
                <a:solidFill>
                  <a:schemeClr val="tx1"/>
                </a:solidFill>
                <a:latin typeface="Calibri" pitchFamily="34" charset="0"/>
              </a:defRPr>
            </a:lvl1pPr>
            <a:lvl2pPr marL="742950" indent="-285750">
              <a:lnSpc>
                <a:spcPct val="90000"/>
              </a:lnSpc>
              <a:spcBef>
                <a:spcPct val="20000"/>
              </a:spcBef>
              <a:buBlip>
                <a:blip r:embed="rId5"/>
              </a:buBlip>
              <a:defRPr sz="2800">
                <a:solidFill>
                  <a:schemeClr val="tx1"/>
                </a:solidFill>
                <a:latin typeface="Calibri" pitchFamily="34" charset="0"/>
              </a:defRPr>
            </a:lvl2pPr>
            <a:lvl3pPr marL="1143000" indent="-228600">
              <a:lnSpc>
                <a:spcPct val="90000"/>
              </a:lnSpc>
              <a:spcBef>
                <a:spcPct val="20000"/>
              </a:spcBef>
              <a:buBlip>
                <a:blip r:embed="rId5"/>
              </a:buBlip>
              <a:defRPr sz="2400">
                <a:solidFill>
                  <a:schemeClr val="tx1"/>
                </a:solidFill>
                <a:latin typeface="Calibri" pitchFamily="34" charset="0"/>
              </a:defRPr>
            </a:lvl3pPr>
            <a:lvl4pPr marL="1600200" indent="-228600">
              <a:lnSpc>
                <a:spcPct val="90000"/>
              </a:lnSpc>
              <a:spcBef>
                <a:spcPct val="20000"/>
              </a:spcBef>
              <a:buBlip>
                <a:blip r:embed="rId5"/>
              </a:buBlip>
              <a:defRPr sz="2400">
                <a:solidFill>
                  <a:schemeClr val="tx1"/>
                </a:solidFill>
                <a:latin typeface="Calibri" pitchFamily="34" charset="0"/>
              </a:defRPr>
            </a:lvl4pPr>
            <a:lvl5pPr marL="2057400" indent="-22860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algn="ctr" eaLnBrk="1" hangingPunct="1">
              <a:lnSpc>
                <a:spcPct val="100000"/>
              </a:lnSpc>
              <a:spcBef>
                <a:spcPct val="0"/>
              </a:spcBef>
              <a:buFontTx/>
              <a:buNone/>
            </a:pPr>
            <a:r>
              <a:rPr lang="en-US" altLang="en-US" sz="1800" i="1" dirty="0">
                <a:solidFill>
                  <a:schemeClr val="bg1"/>
                </a:solidFill>
              </a:rPr>
              <a:t>Yearly increase per subscriber - $33.00</a:t>
            </a:r>
          </a:p>
        </p:txBody>
      </p:sp>
      <p:sp>
        <p:nvSpPr>
          <p:cNvPr id="8"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a:t> </a:t>
            </a:r>
            <a:r>
              <a:rPr lang="en-US" altLang="en-US" sz="2800" b="1" dirty="0"/>
              <a:t>Article 38: </a:t>
            </a:r>
            <a:r>
              <a:rPr lang="en-US" altLang="en-US" sz="2800" dirty="0"/>
              <a:t>Solid Waste Disposal Fund Expenditures</a:t>
            </a:r>
          </a:p>
        </p:txBody>
      </p:sp>
      <p:sp>
        <p:nvSpPr>
          <p:cNvPr id="11" name="Oval 10"/>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C93DB5A-3D0C-B3CE-92D7-E876296D0A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361950"/>
            <a:ext cx="1100949" cy="1097280"/>
          </a:xfrm>
          <a:prstGeom prst="ellipse">
            <a:avLst/>
          </a:prstGeom>
        </p:spPr>
      </p:pic>
    </p:spTree>
    <p:custDataLst>
      <p:tags r:id="rId1"/>
    </p:custDataLst>
    <p:extLst>
      <p:ext uri="{BB962C8B-B14F-4D97-AF65-F5344CB8AC3E}">
        <p14:creationId xmlns:p14="http://schemas.microsoft.com/office/powerpoint/2010/main" val="2642023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96C0779B6944AB6CF6C4004068BD4" ma:contentTypeVersion="15" ma:contentTypeDescription="Create a new document." ma:contentTypeScope="" ma:versionID="b276a989f07f45c57316bc572fa26182">
  <xsd:schema xmlns:xsd="http://www.w3.org/2001/XMLSchema" xmlns:xs="http://www.w3.org/2001/XMLSchema" xmlns:p="http://schemas.microsoft.com/office/2006/metadata/properties" xmlns:ns1="http://schemas.microsoft.com/sharepoint/v3" xmlns:ns2="353e7e51-129d-4be4-a176-58312b68dea3" xmlns:ns3="f428b787-2277-4073-a7fe-e04eb808bb87" targetNamespace="http://schemas.microsoft.com/office/2006/metadata/properties" ma:root="true" ma:fieldsID="e3445f309d54ee30e6d48719bb7a727f" ns1:_="" ns2:_="" ns3:_="">
    <xsd:import namespace="http://schemas.microsoft.com/sharepoint/v3"/>
    <xsd:import namespace="353e7e51-129d-4be4-a176-58312b68dea3"/>
    <xsd:import namespace="f428b787-2277-4073-a7fe-e04eb808bb8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e7e51-129d-4be4-a176-58312b68d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8b787-2277-4073-a7fe-e04eb808bb8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afa956-1c28-42f7-a035-33042d6fc447}" ma:internalName="TaxCatchAll" ma:showField="CatchAllData" ma:web="f428b787-2277-4073-a7fe-e04eb808bb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ABFA2-8EBD-42A8-B788-A09A451D1C37}"/>
</file>

<file path=customXml/itemProps2.xml><?xml version="1.0" encoding="utf-8"?>
<ds:datastoreItem xmlns:ds="http://schemas.openxmlformats.org/officeDocument/2006/customXml" ds:itemID="{C1383382-119C-431A-8B05-49F2D3A0A9F8}"/>
</file>

<file path=docProps/app.xml><?xml version="1.0" encoding="utf-8"?>
<Properties xmlns="http://schemas.openxmlformats.org/officeDocument/2006/extended-properties" xmlns:vt="http://schemas.openxmlformats.org/officeDocument/2006/docPropsVTypes">
  <Template>Electronic Presentation Guidelines 2019</Template>
  <TotalTime>4734</TotalTime>
  <Words>942</Words>
  <Application>Microsoft Office PowerPoint</Application>
  <PresentationFormat>On-screen Show (16:9)</PresentationFormat>
  <Paragraphs>262</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Supplemental Information </vt:lpstr>
      <vt:lpstr>ARTICLE 38: SOLID WASTE DISPOSAL FUND EXPENDITURES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Alan Cathcart</cp:lastModifiedBy>
  <cp:revision>212</cp:revision>
  <cp:lastPrinted>2023-03-09T14:17:22Z</cp:lastPrinted>
  <dcterms:created xsi:type="dcterms:W3CDTF">2018-11-06T01:42:37Z</dcterms:created>
  <dcterms:modified xsi:type="dcterms:W3CDTF">2023-03-15T20:31:15Z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556B2B0C-D84C-4A92-82D7-0430C0B94A1F</vt:lpwstr>
  </property>
  <property fmtid="{D5CDD505-2E9C-101B-9397-08002B2CF9AE}" pid="3" name="ArticulatePath">
    <vt:lpwstr>2019 Presentation Template</vt:lpwstr>
  </property>
</Properties>
</file>