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3.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6.xml" ContentType="application/vnd.ms-office.chartcolorstyle+xml"/>
  <Override PartName="/ppt/charts/colors5.xml" ContentType="application/vnd.ms-office.chartcolorstyle+xml"/>
  <Override PartName="/ppt/charts/chart8.xml" ContentType="application/vnd.openxmlformats-officedocument.drawingml.chart+xml"/>
  <Override PartName="/ppt/charts/chart7.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hart10.xml" ContentType="application/vnd.openxmlformats-officedocument.drawingml.chart+xml"/>
  <Override PartName="/ppt/theme/themeOverride1.xml" ContentType="application/vnd.openxmlformats-officedocument.themeOverride+xml"/>
  <Override PartName="/ppt/charts/style5.xml" ContentType="application/vnd.ms-office.chartstyle+xml"/>
  <Override PartName="/ppt/charts/chart6.xml" ContentType="application/vnd.openxmlformats-officedocument.drawingml.chart+xml"/>
  <Override PartName="/ppt/charts/colors4.xml" ContentType="application/vnd.ms-office.chartcolorstyle+xml"/>
  <Override PartName="/ppt/charts/style4.xml" ContentType="application/vnd.ms-office.chartstyle+xml"/>
  <Override PartName="/ppt/charts/chart5.xml" ContentType="application/vnd.openxmlformats-officedocument.drawingml.chart+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5" r:id="rId2"/>
    <p:sldId id="269" r:id="rId3"/>
    <p:sldId id="271" r:id="rId4"/>
    <p:sldId id="309" r:id="rId5"/>
    <p:sldId id="273" r:id="rId6"/>
    <p:sldId id="304" r:id="rId7"/>
    <p:sldId id="299" r:id="rId8"/>
    <p:sldId id="656" r:id="rId9"/>
    <p:sldId id="314" r:id="rId10"/>
    <p:sldId id="311" r:id="rId11"/>
    <p:sldId id="324" r:id="rId12"/>
    <p:sldId id="327" r:id="rId13"/>
    <p:sldId id="326" r:id="rId14"/>
    <p:sldId id="306" r:id="rId15"/>
    <p:sldId id="320" r:id="rId16"/>
    <p:sldId id="275" r:id="rId17"/>
    <p:sldId id="321" r:id="rId18"/>
    <p:sldId id="322" r:id="rId19"/>
    <p:sldId id="323" r:id="rId20"/>
    <p:sldId id="277" r:id="rId21"/>
    <p:sldId id="278" r:id="rId22"/>
    <p:sldId id="325" r:id="rId2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6600"/>
    <a:srgbClr val="FF9900"/>
    <a:srgbClr val="D2A000"/>
    <a:srgbClr val="ED2121"/>
    <a:srgbClr val="C93D9A"/>
    <a:srgbClr val="D432A6"/>
    <a:srgbClr val="1D328B"/>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77622" autoAdjust="0"/>
  </p:normalViewPr>
  <p:slideViewPr>
    <p:cSldViewPr>
      <p:cViewPr varScale="1">
        <p:scale>
          <a:sx n="117" d="100"/>
          <a:sy n="117" d="100"/>
        </p:scale>
        <p:origin x="1032" y="96"/>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paradox\CPW-Program%20Managers\Budgets\FY24%20Budgets\FY24%20Enterprise%20Fund%20Budgets\Water\FY24%20Water%20Pro%20Forma%20with%20Baseline%20Capital,%20Nagog%20Treatment%20Plant,%2012.5%25%20rate%20increase%20in%20FY24%20then%20back%20to%205%25%20revised%20for%20Financ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paradox\CPW-Program%20Managers\Budgets\FY24%20Budgets\FY24%20Enterprise%20Fund%20Budgets\Water\FY24%20Water%20Pro%20Forma%20with%20Baseline%20Capital,%20Nagog%20Treatment%20Plant,%2012.5%25%20rate%20increase%20in%20FY24%20then%20back%20to%205%25%20revised%20for%20Finan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aradox\CPW-Program%20Managers\Budgets\FY24%20Budgets\FY24%20Enterprise%20Fund%20Budgets\Water\FY24%20Water%20Pro%20Forma%20with%20Baseline%20Capital,%20Nagog%20Treatment%20Plant,%2012.5%25%20rate%20increase%20in%20FY24%20then%20back%20to%205%25%20revised%20for%20Finan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file:///\\charon\waterdivisionfiles\Water%20Quality%20&amp;%20Quantity\Water%20Usage\Yearly%20Trends.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38E-46F3-930A-7FB0767FB4D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38E-46F3-930A-7FB0767FB4D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38E-46F3-930A-7FB0767FB4DC}"/>
              </c:ext>
            </c:extLst>
          </c:dPt>
          <c:dLbls>
            <c:dLbl>
              <c:idx val="0"/>
              <c:layout>
                <c:manualLayout>
                  <c:x val="-0.17991112952986141"/>
                  <c:y val="0.16021022734477031"/>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231776948934017"/>
                      <c:h val="0.22201402360936767"/>
                    </c:manualLayout>
                  </c15:layout>
                </c:ext>
                <c:ext xmlns:c16="http://schemas.microsoft.com/office/drawing/2014/chart" uri="{C3380CC4-5D6E-409C-BE32-E72D297353CC}">
                  <c16:uniqueId val="{00000001-A38E-46F3-930A-7FB0767FB4DC}"/>
                </c:ext>
              </c:extLst>
            </c:dLbl>
            <c:dLbl>
              <c:idx val="1"/>
              <c:layout>
                <c:manualLayout>
                  <c:x val="-0.18992518576503475"/>
                  <c:y val="-5.356879910777927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2222222222223"/>
                      <c:h val="0.15120772946859901"/>
                    </c:manualLayout>
                  </c15:layout>
                </c:ext>
                <c:ext xmlns:c16="http://schemas.microsoft.com/office/drawing/2014/chart" uri="{C3380CC4-5D6E-409C-BE32-E72D297353CC}">
                  <c16:uniqueId val="{00000003-A38E-46F3-930A-7FB0767FB4DC}"/>
                </c:ext>
              </c:extLst>
            </c:dLbl>
            <c:dLbl>
              <c:idx val="2"/>
              <c:layout>
                <c:manualLayout>
                  <c:x val="0.21314511672882994"/>
                  <c:y val="-0.1766115105177070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384514435695532"/>
                      <c:h val="0.39494363929146536"/>
                    </c:manualLayout>
                  </c15:layout>
                </c:ext>
                <c:ext xmlns:c16="http://schemas.microsoft.com/office/drawing/2014/chart" uri="{C3380CC4-5D6E-409C-BE32-E72D297353CC}">
                  <c16:uniqueId val="{00000005-A38E-46F3-930A-7FB0767FB4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'O &amp; M Graph'!$B$4:$B$6</c:f>
              <c:numCache>
                <c:formatCode>#,##0</c:formatCode>
                <c:ptCount val="3"/>
                <c:pt idx="0">
                  <c:v>771342</c:v>
                </c:pt>
                <c:pt idx="1">
                  <c:v>1454274</c:v>
                </c:pt>
                <c:pt idx="2">
                  <c:v>3277582.3355359994</c:v>
                </c:pt>
              </c:numCache>
            </c:numRef>
          </c:val>
          <c:extLst>
            <c:ext xmlns:c15="http://schemas.microsoft.com/office/drawing/2012/chart" uri="{02D57815-91ED-43cb-92C2-25804820EDAC}">
              <c15:filteredCategoryTitle>
                <c15:cat>
                  <c:strRef>
                    <c:extLst>
                      <c:ext uri="{02D57815-91ED-43cb-92C2-25804820EDAC}">
                        <c15:formulaRef>
                          <c15:sqref>'O &amp; M Graph'!$A$4:$A$6</c15:sqref>
                        </c15:formulaRef>
                      </c:ext>
                    </c:extLst>
                    <c:strCache>
                      <c:ptCount val="3"/>
                      <c:pt idx="0">
                        <c:v>General Fund Services</c:v>
                      </c:pt>
                      <c:pt idx="1">
                        <c:v>Depreciation</c:v>
                      </c:pt>
                      <c:pt idx="2">
                        <c:v>Pumping, Treatment, Distribution &amp; Storage</c:v>
                      </c:pt>
                    </c:strCache>
                  </c:strRef>
                </c15:cat>
              </c15:filteredCategoryTitle>
            </c:ext>
            <c:ext xmlns:c16="http://schemas.microsoft.com/office/drawing/2014/chart" uri="{C3380CC4-5D6E-409C-BE32-E72D297353CC}">
              <c16:uniqueId val="{00000006-A38E-46F3-930A-7FB0767FB4D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 Water Cost Comparison Based on AWWA Standard of 120 HCF Annually (90,000 gallons)</a:t>
            </a:r>
          </a:p>
        </c:rich>
      </c:tx>
      <c:layout>
        <c:manualLayout>
          <c:xMode val="edge"/>
          <c:yMode val="edge"/>
          <c:x val="0.12537505825790468"/>
          <c:y val="7.6847365233191946E-3"/>
        </c:manualLayout>
      </c:layout>
      <c:overlay val="0"/>
      <c:spPr>
        <a:ln>
          <a:noFill/>
        </a:ln>
      </c:spPr>
    </c:title>
    <c:autoTitleDeleted val="0"/>
    <c:plotArea>
      <c:layout>
        <c:manualLayout>
          <c:layoutTarget val="inner"/>
          <c:xMode val="edge"/>
          <c:yMode val="edge"/>
          <c:x val="0.12321358766324424"/>
          <c:y val="0.24323852375595909"/>
          <c:w val="0.82723484918995049"/>
          <c:h val="0.50644972949809841"/>
        </c:manualLayout>
      </c:layout>
      <c:lineChart>
        <c:grouping val="standard"/>
        <c:varyColors val="0"/>
        <c:ser>
          <c:idx val="0"/>
          <c:order val="0"/>
          <c:val>
            <c:numRef>
              <c:f>'Actual Water Bill Chart'!$B$2:$I$2</c:f>
              <c:numCache>
                <c:formatCode>_("$"* #,##0.00_);_("$"* \(#,##0.00\);_("$"* "-"??_);_(@_)</c:formatCode>
                <c:ptCount val="5"/>
                <c:pt idx="0">
                  <c:v>767</c:v>
                </c:pt>
                <c:pt idx="1">
                  <c:v>791</c:v>
                </c:pt>
                <c:pt idx="2">
                  <c:v>863</c:v>
                </c:pt>
                <c:pt idx="3">
                  <c:v>899</c:v>
                </c:pt>
                <c:pt idx="4">
                  <c:v>979</c:v>
                </c:pt>
              </c:numCache>
            </c:numRef>
          </c:val>
          <c:smooth val="0"/>
          <c:extLst>
            <c:ext xmlns:c15="http://schemas.microsoft.com/office/drawing/2012/chart" uri="{02D57815-91ED-43cb-92C2-25804820EDAC}">
              <c15:filteredSeriesTitle>
                <c15:tx>
                  <c:strRef>
                    <c:extLst>
                      <c:ext uri="{02D57815-91ED-43cb-92C2-25804820EDAC}">
                        <c15:formulaRef>
                          <c15:sqref>'Actual Water Bill Chart'!$A$2</c15:sqref>
                        </c15:formulaRef>
                      </c:ext>
                    </c:extLst>
                    <c:strCache>
                      <c:ptCount val="1"/>
                      <c:pt idx="0">
                        <c:v>Bedford</c:v>
                      </c:pt>
                    </c:strCache>
                  </c:strRef>
                </c15:tx>
              </c15:filteredSeriesTitle>
            </c:ext>
            <c:ext xmlns:c15="http://schemas.microsoft.com/office/drawing/2012/chart" uri="{02D57815-91ED-43cb-92C2-25804820EDAC}">
              <c15:filteredCategoryTitle>
                <c15:cat>
                  <c:numRef>
                    <c:extLst>
                      <c:ext uri="{02D57815-91ED-43cb-92C2-25804820EDAC}">
                        <c15:formulaRef>
                          <c15:sqref>'Actual Water Bill Chart'!$B$1:$I$1</c15:sqref>
                        </c15:formulaRef>
                      </c:ext>
                    </c:extLst>
                    <c:numCache>
                      <c:formatCode>General</c:formatCode>
                      <c:ptCount val="5"/>
                      <c:pt idx="0">
                        <c:v>2018</c:v>
                      </c:pt>
                      <c:pt idx="1">
                        <c:v>2019</c:v>
                      </c:pt>
                      <c:pt idx="2">
                        <c:v>2020</c:v>
                      </c:pt>
                      <c:pt idx="3">
                        <c:v>2021</c:v>
                      </c:pt>
                      <c:pt idx="4">
                        <c:v>2022</c:v>
                      </c:pt>
                    </c:numCache>
                  </c:numRef>
                </c15:cat>
              </c15:filteredCategoryTitle>
            </c:ext>
            <c:ext xmlns:c16="http://schemas.microsoft.com/office/drawing/2014/chart" uri="{C3380CC4-5D6E-409C-BE32-E72D297353CC}">
              <c16:uniqueId val="{00000000-8E17-4466-B589-617A02927ABB}"/>
            </c:ext>
          </c:extLst>
        </c:ser>
        <c:ser>
          <c:idx val="1"/>
          <c:order val="1"/>
          <c:val>
            <c:numRef>
              <c:f>'Actual Water Bill Chart'!$B$3:$I$3</c:f>
              <c:numCache>
                <c:formatCode>_("$"* #,##0.00_);_("$"* \(#,##0.00\);_("$"* "-"??_);_(@_)</c:formatCode>
                <c:ptCount val="5"/>
                <c:pt idx="0">
                  <c:v>644</c:v>
                </c:pt>
                <c:pt idx="1">
                  <c:v>676.8</c:v>
                </c:pt>
                <c:pt idx="2">
                  <c:v>710.4</c:v>
                </c:pt>
                <c:pt idx="3">
                  <c:v>781.2</c:v>
                </c:pt>
                <c:pt idx="4">
                  <c:v>812.4</c:v>
                </c:pt>
              </c:numCache>
            </c:numRef>
          </c:val>
          <c:smooth val="0"/>
          <c:extLst>
            <c:ext xmlns:c15="http://schemas.microsoft.com/office/drawing/2012/chart" uri="{02D57815-91ED-43cb-92C2-25804820EDAC}">
              <c15:filteredSeriesTitle>
                <c15:tx>
                  <c:strRef>
                    <c:extLst>
                      <c:ext uri="{02D57815-91ED-43cb-92C2-25804820EDAC}">
                        <c15:formulaRef>
                          <c15:sqref>'Actual Water Bill Chart'!$A$3</c15:sqref>
                        </c15:formulaRef>
                      </c:ext>
                    </c:extLst>
                    <c:strCache>
                      <c:ptCount val="1"/>
                      <c:pt idx="0">
                        <c:v>Concord</c:v>
                      </c:pt>
                    </c:strCache>
                  </c:strRef>
                </c15:tx>
              </c15:filteredSeriesTitle>
            </c:ext>
            <c:ext xmlns:c15="http://schemas.microsoft.com/office/drawing/2012/chart" uri="{02D57815-91ED-43cb-92C2-25804820EDAC}">
              <c15:filteredCategoryTitle>
                <c15:cat>
                  <c:numRef>
                    <c:extLst>
                      <c:ext uri="{02D57815-91ED-43cb-92C2-25804820EDAC}">
                        <c15:formulaRef>
                          <c15:sqref>'Actual Water Bill Chart'!$B$1:$I$1</c15:sqref>
                        </c15:formulaRef>
                      </c:ext>
                    </c:extLst>
                    <c:numCache>
                      <c:formatCode>General</c:formatCode>
                      <c:ptCount val="5"/>
                      <c:pt idx="0">
                        <c:v>2018</c:v>
                      </c:pt>
                      <c:pt idx="1">
                        <c:v>2019</c:v>
                      </c:pt>
                      <c:pt idx="2">
                        <c:v>2020</c:v>
                      </c:pt>
                      <c:pt idx="3">
                        <c:v>2021</c:v>
                      </c:pt>
                      <c:pt idx="4">
                        <c:v>2022</c:v>
                      </c:pt>
                    </c:numCache>
                  </c:numRef>
                </c15:cat>
              </c15:filteredCategoryTitle>
            </c:ext>
            <c:ext xmlns:c16="http://schemas.microsoft.com/office/drawing/2014/chart" uri="{C3380CC4-5D6E-409C-BE32-E72D297353CC}">
              <c16:uniqueId val="{00000001-8E17-4466-B589-617A02927ABB}"/>
            </c:ext>
          </c:extLst>
        </c:ser>
        <c:ser>
          <c:idx val="2"/>
          <c:order val="2"/>
          <c:val>
            <c:numRef>
              <c:f>'Actual Water Bill Chart'!$B$4:$I$4</c:f>
              <c:numCache>
                <c:formatCode>_("$"* #,##0.00_);_("$"* \(#,##0.00\);_("$"* "-"??_);_(@_)</c:formatCode>
                <c:ptCount val="5"/>
                <c:pt idx="0">
                  <c:v>554</c:v>
                </c:pt>
                <c:pt idx="1">
                  <c:v>575.20000000000005</c:v>
                </c:pt>
                <c:pt idx="2">
                  <c:v>615.6</c:v>
                </c:pt>
                <c:pt idx="3">
                  <c:v>615.6</c:v>
                </c:pt>
                <c:pt idx="4">
                  <c:v>664.8</c:v>
                </c:pt>
              </c:numCache>
            </c:numRef>
          </c:val>
          <c:smooth val="0"/>
          <c:extLst>
            <c:ext xmlns:c15="http://schemas.microsoft.com/office/drawing/2012/chart" uri="{02D57815-91ED-43cb-92C2-25804820EDAC}">
              <c15:filteredSeriesTitle>
                <c15:tx>
                  <c:strRef>
                    <c:extLst>
                      <c:ext uri="{02D57815-91ED-43cb-92C2-25804820EDAC}">
                        <c15:formulaRef>
                          <c15:sqref>'Actual Water Bill Chart'!$A$4</c15:sqref>
                        </c15:formulaRef>
                      </c:ext>
                    </c:extLst>
                    <c:strCache>
                      <c:ptCount val="1"/>
                      <c:pt idx="0">
                        <c:v>Lexington</c:v>
                      </c:pt>
                    </c:strCache>
                  </c:strRef>
                </c15:tx>
              </c15:filteredSeriesTitle>
            </c:ext>
            <c:ext xmlns:c15="http://schemas.microsoft.com/office/drawing/2012/chart" uri="{02D57815-91ED-43cb-92C2-25804820EDAC}">
              <c15:filteredCategoryTitle>
                <c15:cat>
                  <c:numRef>
                    <c:extLst>
                      <c:ext uri="{02D57815-91ED-43cb-92C2-25804820EDAC}">
                        <c15:formulaRef>
                          <c15:sqref>'Actual Water Bill Chart'!$B$1:$I$1</c15:sqref>
                        </c15:formulaRef>
                      </c:ext>
                    </c:extLst>
                    <c:numCache>
                      <c:formatCode>General</c:formatCode>
                      <c:ptCount val="5"/>
                      <c:pt idx="0">
                        <c:v>2018</c:v>
                      </c:pt>
                      <c:pt idx="1">
                        <c:v>2019</c:v>
                      </c:pt>
                      <c:pt idx="2">
                        <c:v>2020</c:v>
                      </c:pt>
                      <c:pt idx="3">
                        <c:v>2021</c:v>
                      </c:pt>
                      <c:pt idx="4">
                        <c:v>2022</c:v>
                      </c:pt>
                    </c:numCache>
                  </c:numRef>
                </c15:cat>
              </c15:filteredCategoryTitle>
            </c:ext>
            <c:ext xmlns:c16="http://schemas.microsoft.com/office/drawing/2014/chart" uri="{C3380CC4-5D6E-409C-BE32-E72D297353CC}">
              <c16:uniqueId val="{00000002-8E17-4466-B589-617A02927ABB}"/>
            </c:ext>
          </c:extLst>
        </c:ser>
        <c:ser>
          <c:idx val="3"/>
          <c:order val="3"/>
          <c:val>
            <c:numRef>
              <c:f>'Actual Water Bill Chart'!$B$5:$I$5</c:f>
              <c:numCache>
                <c:formatCode>_("$"* #,##0.00_);_("$"* \(#,##0.00\);_("$"* "-"??_);_(@_)</c:formatCode>
                <c:ptCount val="5"/>
                <c:pt idx="0">
                  <c:v>471.96</c:v>
                </c:pt>
                <c:pt idx="1">
                  <c:v>471.96</c:v>
                </c:pt>
                <c:pt idx="2">
                  <c:v>471.96</c:v>
                </c:pt>
                <c:pt idx="3">
                  <c:v>471.96</c:v>
                </c:pt>
                <c:pt idx="4">
                  <c:v>685.32</c:v>
                </c:pt>
              </c:numCache>
            </c:numRef>
          </c:val>
          <c:smooth val="0"/>
          <c:extLst>
            <c:ext xmlns:c15="http://schemas.microsoft.com/office/drawing/2012/chart" uri="{02D57815-91ED-43cb-92C2-25804820EDAC}">
              <c15:filteredSeriesTitle>
                <c15:tx>
                  <c:strRef>
                    <c:extLst>
                      <c:ext uri="{02D57815-91ED-43cb-92C2-25804820EDAC}">
                        <c15:formulaRef>
                          <c15:sqref>'Actual Water Bill Chart'!$A$5</c15:sqref>
                        </c15:formulaRef>
                      </c:ext>
                    </c:extLst>
                    <c:strCache>
                      <c:ptCount val="1"/>
                      <c:pt idx="0">
                        <c:v>Wellesley</c:v>
                      </c:pt>
                    </c:strCache>
                  </c:strRef>
                </c15:tx>
              </c15:filteredSeriesTitle>
            </c:ext>
            <c:ext xmlns:c15="http://schemas.microsoft.com/office/drawing/2012/chart" uri="{02D57815-91ED-43cb-92C2-25804820EDAC}">
              <c15:filteredCategoryTitle>
                <c15:cat>
                  <c:numRef>
                    <c:extLst>
                      <c:ext uri="{02D57815-91ED-43cb-92C2-25804820EDAC}">
                        <c15:formulaRef>
                          <c15:sqref>'Actual Water Bill Chart'!$B$1:$I$1</c15:sqref>
                        </c15:formulaRef>
                      </c:ext>
                    </c:extLst>
                    <c:numCache>
                      <c:formatCode>General</c:formatCode>
                      <c:ptCount val="5"/>
                      <c:pt idx="0">
                        <c:v>2018</c:v>
                      </c:pt>
                      <c:pt idx="1">
                        <c:v>2019</c:v>
                      </c:pt>
                      <c:pt idx="2">
                        <c:v>2020</c:v>
                      </c:pt>
                      <c:pt idx="3">
                        <c:v>2021</c:v>
                      </c:pt>
                      <c:pt idx="4">
                        <c:v>2022</c:v>
                      </c:pt>
                    </c:numCache>
                  </c:numRef>
                </c15:cat>
              </c15:filteredCategoryTitle>
            </c:ext>
            <c:ext xmlns:c16="http://schemas.microsoft.com/office/drawing/2014/chart" uri="{C3380CC4-5D6E-409C-BE32-E72D297353CC}">
              <c16:uniqueId val="{00000003-8E17-4466-B589-617A02927ABB}"/>
            </c:ext>
          </c:extLst>
        </c:ser>
        <c:dLbls>
          <c:showLegendKey val="0"/>
          <c:showVal val="0"/>
          <c:showCatName val="0"/>
          <c:showSerName val="0"/>
          <c:showPercent val="0"/>
          <c:showBubbleSize val="0"/>
        </c:dLbls>
        <c:marker val="1"/>
        <c:smooth val="0"/>
        <c:axId val="1717367360"/>
        <c:axId val="1"/>
      </c:lineChart>
      <c:catAx>
        <c:axId val="1717367360"/>
        <c:scaling>
          <c:orientation val="minMax"/>
        </c:scaling>
        <c:delete val="0"/>
        <c:axPos val="b"/>
        <c:numFmt formatCode="General" sourceLinked="1"/>
        <c:majorTickMark val="out"/>
        <c:minorTickMark val="none"/>
        <c:tickLblPos val="nextTo"/>
        <c:txPr>
          <a:bodyPr rot="0" vert="horz"/>
          <a:lstStyle/>
          <a:p>
            <a:pPr>
              <a:defRPr/>
            </a:pPr>
            <a:endParaRPr lang="en-US"/>
          </a:p>
        </c:txPr>
        <c:crossAx val="1"/>
        <c:crossesAt val="0"/>
        <c:auto val="1"/>
        <c:lblAlgn val="ctr"/>
        <c:lblOffset val="100"/>
        <c:noMultiLvlLbl val="0"/>
      </c:catAx>
      <c:valAx>
        <c:axId val="1"/>
        <c:scaling>
          <c:orientation val="minMax"/>
        </c:scaling>
        <c:delete val="0"/>
        <c:axPos val="l"/>
        <c:majorGridlines/>
        <c:numFmt formatCode="_(&quot;$&quot;* #,##0_);_(&quot;$&quot;* \(#,##0\);_(&quot;$&quot;* &quot;-&quot;_);_(@_)" sourceLinked="0"/>
        <c:majorTickMark val="out"/>
        <c:minorTickMark val="none"/>
        <c:tickLblPos val="nextTo"/>
        <c:txPr>
          <a:bodyPr rot="0" vert="horz"/>
          <a:lstStyle/>
          <a:p>
            <a:pPr>
              <a:defRPr/>
            </a:pPr>
            <a:endParaRPr lang="en-US"/>
          </a:p>
        </c:txPr>
        <c:crossAx val="1717367360"/>
        <c:crosses val="autoZero"/>
        <c:crossBetween val="between"/>
      </c:valAx>
    </c:plotArea>
    <c:legend>
      <c:legendPos val="r"/>
      <c:layout>
        <c:manualLayout>
          <c:xMode val="edge"/>
          <c:yMode val="edge"/>
          <c:x val="0.13969092648465667"/>
          <c:y val="0.91836493652579143"/>
          <c:w val="0.81303407167562014"/>
          <c:h val="6.8029621297337847E-2"/>
        </c:manualLayout>
      </c:layout>
      <c:overlay val="0"/>
    </c:legend>
    <c:plotVisOnly val="1"/>
    <c:dispBlanksAs val="gap"/>
    <c:showDLblsOverMax val="0"/>
  </c:chart>
  <c:spPr>
    <a:noFill/>
  </c:spPr>
  <c:txPr>
    <a:bodyPr/>
    <a:lstStyle/>
    <a:p>
      <a:pPr>
        <a:defRPr sz="2000" b="0" i="0" u="none" strike="noStrike" baseline="0">
          <a:solidFill>
            <a:schemeClr val="bg1">
              <a:lumMod val="75000"/>
              <a:lumOff val="25000"/>
            </a:schemeClr>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'Graph 10yr Op Pro'!$B$23:$L$23</c:f>
              <c:numCache>
                <c:formatCode>#,##0</c:formatCode>
                <c:ptCount val="10"/>
                <c:pt idx="0">
                  <c:v>7705419.7274016691</c:v>
                </c:pt>
                <c:pt idx="1">
                  <c:v>8034968.4607235221</c:v>
                </c:pt>
                <c:pt idx="2">
                  <c:v>8378169.7735845447</c:v>
                </c:pt>
                <c:pt idx="3">
                  <c:v>8742327.3414463252</c:v>
                </c:pt>
                <c:pt idx="4">
                  <c:v>9134407.8200993221</c:v>
                </c:pt>
                <c:pt idx="5">
                  <c:v>9546552.0266458821</c:v>
                </c:pt>
                <c:pt idx="6">
                  <c:v>9976337.3298677113</c:v>
                </c:pt>
                <c:pt idx="7">
                  <c:v>10431337.329867711</c:v>
                </c:pt>
                <c:pt idx="8">
                  <c:v>10904337.329867711</c:v>
                </c:pt>
                <c:pt idx="9">
                  <c:v>11401338.329867711</c:v>
                </c:pt>
              </c:numCache>
            </c:numRef>
          </c:val>
          <c:extLst>
            <c:ext xmlns:c15="http://schemas.microsoft.com/office/drawing/2012/chart" uri="{02D57815-91ED-43cb-92C2-25804820EDAC}">
              <c15:filteredSeriesTitle>
                <c15:tx>
                  <c:strRef>
                    <c:extLst>
                      <c:ext uri="{02D57815-91ED-43cb-92C2-25804820EDAC}">
                        <c15:formulaRef>
                          <c15:sqref>'Graph 10yr Op Pro'!$A$23</c15:sqref>
                        </c15:formulaRef>
                      </c:ext>
                    </c:extLst>
                    <c:strCache>
                      <c:ptCount val="1"/>
                      <c:pt idx="0">
                        <c:v>Operating Income</c:v>
                      </c:pt>
                    </c:strCache>
                  </c:strRef>
                </c15:tx>
              </c15:filteredSeriesTitle>
            </c:ext>
            <c:ext xmlns:c15="http://schemas.microsoft.com/office/drawing/2012/chart" uri="{02D57815-91ED-43cb-92C2-25804820EDAC}">
              <c15:filteredCategoryTitle>
                <c15:cat>
                  <c:strRef>
                    <c:extLst>
                      <c:ext uri="{02D57815-91ED-43cb-92C2-25804820EDAC}">
                        <c15:formulaRef>
                          <c15:sqref>'Graph 10yr Op Pro'!$B$22:$L$22</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0-D91A-4E97-93C0-5AF92937FB90}"/>
            </c:ext>
          </c:extLst>
        </c:ser>
        <c:ser>
          <c:idx val="1"/>
          <c:order val="1"/>
          <c:spPr>
            <a:solidFill>
              <a:schemeClr val="accent2"/>
            </a:solidFill>
            <a:ln>
              <a:noFill/>
            </a:ln>
            <a:effectLst/>
          </c:spPr>
          <c:invertIfNegative val="0"/>
          <c:val>
            <c:numRef>
              <c:f>'Graph 10yr Op Pro'!$B$24:$L$24</c:f>
              <c:numCache>
                <c:formatCode>#,##0</c:formatCode>
                <c:ptCount val="10"/>
                <c:pt idx="0">
                  <c:v>5503198.3355359994</c:v>
                </c:pt>
                <c:pt idx="1">
                  <c:v>6183054.0358163659</c:v>
                </c:pt>
                <c:pt idx="2">
                  <c:v>6951135.3129272843</c:v>
                </c:pt>
                <c:pt idx="3">
                  <c:v>7416579.1911178175</c:v>
                </c:pt>
                <c:pt idx="4">
                  <c:v>7576214.2293012775</c:v>
                </c:pt>
                <c:pt idx="5">
                  <c:v>7749915.1813594867</c:v>
                </c:pt>
                <c:pt idx="6">
                  <c:v>7933678.3150336053</c:v>
                </c:pt>
                <c:pt idx="7">
                  <c:v>8129155.7820271868</c:v>
                </c:pt>
                <c:pt idx="8">
                  <c:v>8355480.7193783866</c:v>
                </c:pt>
                <c:pt idx="9">
                  <c:v>8570737.7321884893</c:v>
                </c:pt>
              </c:numCache>
            </c:numRef>
          </c:val>
          <c:extLst>
            <c:ext xmlns:c15="http://schemas.microsoft.com/office/drawing/2012/chart" uri="{02D57815-91ED-43cb-92C2-25804820EDAC}">
              <c15:filteredSeriesTitle>
                <c15:tx>
                  <c:strRef>
                    <c:extLst>
                      <c:ext uri="{02D57815-91ED-43cb-92C2-25804820EDAC}">
                        <c15:formulaRef>
                          <c15:sqref>'Graph 10yr Op Pro'!$A$24</c15:sqref>
                        </c15:formulaRef>
                      </c:ext>
                    </c:extLst>
                    <c:strCache>
                      <c:ptCount val="1"/>
                      <c:pt idx="0">
                        <c:v>Operating Expense</c:v>
                      </c:pt>
                    </c:strCache>
                  </c:strRef>
                </c15:tx>
              </c15:filteredSeriesTitle>
            </c:ext>
            <c:ext xmlns:c15="http://schemas.microsoft.com/office/drawing/2012/chart" uri="{02D57815-91ED-43cb-92C2-25804820EDAC}">
              <c15:filteredCategoryTitle>
                <c15:cat>
                  <c:strRef>
                    <c:extLst>
                      <c:ext uri="{02D57815-91ED-43cb-92C2-25804820EDAC}">
                        <c15:formulaRef>
                          <c15:sqref>'Graph 10yr Op Pro'!$B$22:$L$22</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1-D91A-4E97-93C0-5AF92937FB90}"/>
            </c:ext>
          </c:extLst>
        </c:ser>
        <c:ser>
          <c:idx val="2"/>
          <c:order val="2"/>
          <c:spPr>
            <a:solidFill>
              <a:schemeClr val="accent3"/>
            </a:solidFill>
            <a:ln>
              <a:noFill/>
            </a:ln>
            <a:effectLst/>
          </c:spPr>
          <c:invertIfNegative val="0"/>
          <c:val>
            <c:numRef>
              <c:f>'Graph 10yr Op Pro'!$B$25:$L$25</c:f>
              <c:numCache>
                <c:formatCode>#,##0</c:formatCode>
                <c:ptCount val="10"/>
                <c:pt idx="0">
                  <c:v>389273.13202000002</c:v>
                </c:pt>
                <c:pt idx="1">
                  <c:v>470469.65909999999</c:v>
                </c:pt>
                <c:pt idx="2">
                  <c:v>1582791.18618</c:v>
                </c:pt>
                <c:pt idx="3">
                  <c:v>2228207.7132600001</c:v>
                </c:pt>
                <c:pt idx="4">
                  <c:v>1742274.24034</c:v>
                </c:pt>
                <c:pt idx="5">
                  <c:v>1630540.7674199999</c:v>
                </c:pt>
                <c:pt idx="6">
                  <c:v>1534807.2944999998</c:v>
                </c:pt>
                <c:pt idx="7">
                  <c:v>1439073.82158</c:v>
                </c:pt>
                <c:pt idx="8">
                  <c:v>1343340.3486600001</c:v>
                </c:pt>
                <c:pt idx="9">
                  <c:v>1247607.87574</c:v>
                </c:pt>
              </c:numCache>
            </c:numRef>
          </c:val>
          <c:extLst>
            <c:ext xmlns:c15="http://schemas.microsoft.com/office/drawing/2012/chart" uri="{02D57815-91ED-43cb-92C2-25804820EDAC}">
              <c15:filteredSeriesTitle>
                <c15:tx>
                  <c:strRef>
                    <c:extLst>
                      <c:ext uri="{02D57815-91ED-43cb-92C2-25804820EDAC}">
                        <c15:formulaRef>
                          <c15:sqref>'Graph 10yr Op Pro'!$A$25</c15:sqref>
                        </c15:formulaRef>
                      </c:ext>
                    </c:extLst>
                    <c:strCache>
                      <c:ptCount val="1"/>
                      <c:pt idx="0">
                        <c:v>Debt Expense</c:v>
                      </c:pt>
                    </c:strCache>
                  </c:strRef>
                </c15:tx>
              </c15:filteredSeriesTitle>
            </c:ext>
            <c:ext xmlns:c15="http://schemas.microsoft.com/office/drawing/2012/chart" uri="{02D57815-91ED-43cb-92C2-25804820EDAC}">
              <c15:filteredCategoryTitle>
                <c15:cat>
                  <c:strRef>
                    <c:extLst>
                      <c:ext uri="{02D57815-91ED-43cb-92C2-25804820EDAC}">
                        <c15:formulaRef>
                          <c15:sqref>'Graph 10yr Op Pro'!$B$22:$L$22</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2-D91A-4E97-93C0-5AF92937FB90}"/>
            </c:ext>
          </c:extLst>
        </c:ser>
        <c:dLbls>
          <c:showLegendKey val="0"/>
          <c:showVal val="0"/>
          <c:showCatName val="0"/>
          <c:showSerName val="0"/>
          <c:showPercent val="0"/>
          <c:showBubbleSize val="0"/>
        </c:dLbls>
        <c:gapWidth val="219"/>
        <c:overlap val="-27"/>
        <c:axId val="1791791744"/>
        <c:axId val="1791789248"/>
      </c:barChart>
      <c:lineChart>
        <c:grouping val="standard"/>
        <c:varyColors val="0"/>
        <c:ser>
          <c:idx val="3"/>
          <c:order val="3"/>
          <c:spPr>
            <a:ln w="28575" cap="rnd">
              <a:solidFill>
                <a:srgbClr val="FFFF00"/>
              </a:solidFill>
              <a:round/>
            </a:ln>
            <a:effectLst/>
          </c:spPr>
          <c:marker>
            <c:symbol val="none"/>
          </c:marker>
          <c:val>
            <c:numRef>
              <c:f>'Graph 10yr Op Pro'!$B$26:$L$26</c:f>
              <c:numCache>
                <c:formatCode>#,##0</c:formatCode>
                <c:ptCount val="10"/>
                <c:pt idx="0">
                  <c:v>1812948.2598456698</c:v>
                </c:pt>
                <c:pt idx="1">
                  <c:v>1381444.7658071562</c:v>
                </c:pt>
                <c:pt idx="2">
                  <c:v>-155756.72552273958</c:v>
                </c:pt>
                <c:pt idx="3">
                  <c:v>-902459.56293149246</c:v>
                </c:pt>
                <c:pt idx="4">
                  <c:v>-184080.64954195544</c:v>
                </c:pt>
                <c:pt idx="5">
                  <c:v>166096.07786639547</c:v>
                </c:pt>
                <c:pt idx="6">
                  <c:v>507851.72033410612</c:v>
                </c:pt>
                <c:pt idx="7">
                  <c:v>863107.72626052448</c:v>
                </c:pt>
                <c:pt idx="8">
                  <c:v>1205516.2618293245</c:v>
                </c:pt>
                <c:pt idx="9">
                  <c:v>1582992.721939222</c:v>
                </c:pt>
              </c:numCache>
            </c:numRef>
          </c:val>
          <c:smooth val="0"/>
          <c:extLst>
            <c:ext xmlns:c15="http://schemas.microsoft.com/office/drawing/2012/chart" uri="{02D57815-91ED-43cb-92C2-25804820EDAC}">
              <c15:filteredSeriesTitle>
                <c15:tx>
                  <c:strRef>
                    <c:extLst>
                      <c:ext uri="{02D57815-91ED-43cb-92C2-25804820EDAC}">
                        <c15:formulaRef>
                          <c15:sqref>'Graph 10yr Op Pro'!$A$26</c15:sqref>
                        </c15:formulaRef>
                      </c:ext>
                    </c:extLst>
                    <c:strCache>
                      <c:ptCount val="1"/>
                      <c:pt idx="0">
                        <c:v>Net Income</c:v>
                      </c:pt>
                    </c:strCache>
                  </c:strRef>
                </c15:tx>
              </c15:filteredSeriesTitle>
            </c:ext>
            <c:ext xmlns:c15="http://schemas.microsoft.com/office/drawing/2012/chart" uri="{02D57815-91ED-43cb-92C2-25804820EDAC}">
              <c15:filteredCategoryTitle>
                <c15:cat>
                  <c:strRef>
                    <c:extLst>
                      <c:ext uri="{02D57815-91ED-43cb-92C2-25804820EDAC}">
                        <c15:formulaRef>
                          <c15:sqref>'Graph 10yr Op Pro'!$B$22:$L$22</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3-D91A-4E97-93C0-5AF92937FB90}"/>
            </c:ext>
          </c:extLst>
        </c:ser>
        <c:dLbls>
          <c:showLegendKey val="0"/>
          <c:showVal val="0"/>
          <c:showCatName val="0"/>
          <c:showSerName val="0"/>
          <c:showPercent val="0"/>
          <c:showBubbleSize val="0"/>
        </c:dLbls>
        <c:marker val="1"/>
        <c:smooth val="0"/>
        <c:axId val="1791791744"/>
        <c:axId val="1791789248"/>
      </c:lineChart>
      <c:catAx>
        <c:axId val="179179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2000" b="0" i="0" u="none" strike="noStrike" kern="1200" baseline="0">
                <a:solidFill>
                  <a:schemeClr val="tx1">
                    <a:lumMod val="65000"/>
                    <a:lumOff val="35000"/>
                  </a:schemeClr>
                </a:solidFill>
                <a:latin typeface="+mn-lt"/>
                <a:ea typeface="+mn-ea"/>
                <a:cs typeface="+mn-cs"/>
              </a:defRPr>
            </a:pPr>
            <a:endParaRPr lang="en-US"/>
          </a:p>
        </c:txPr>
        <c:crossAx val="1791789248"/>
        <c:crosses val="autoZero"/>
        <c:auto val="1"/>
        <c:lblAlgn val="ctr"/>
        <c:lblOffset val="250"/>
        <c:noMultiLvlLbl val="0"/>
      </c:catAx>
      <c:valAx>
        <c:axId val="1791789248"/>
        <c:scaling>
          <c:orientation val="minMax"/>
          <c:max val="12000000"/>
          <c:min val="-20000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91791744"/>
        <c:crosses val="autoZero"/>
        <c:crossBetween val="between"/>
        <c:majorUnit val="2000000"/>
        <c:dispUnits>
          <c:builtInUnit val="millions"/>
          <c:dispUnitsLbl>
            <c:layout>
              <c:manualLayout>
                <c:xMode val="edge"/>
                <c:yMode val="edge"/>
                <c:x val="9.2592592592592587E-3"/>
                <c:y val="9.2531167979002626E-2"/>
              </c:manualLayout>
            </c:layout>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Million Dollars</a:t>
                  </a:r>
                </a:p>
              </c:rich>
            </c:tx>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1.8279138718771251E-2"/>
          <c:y val="0.72982677165354326"/>
          <c:w val="0.96189851268591442"/>
          <c:h val="0.2451732283464566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'Graph 10yr Cap Plan'!$B$3:$K$3</c:f>
              <c:numCache>
                <c:formatCode>#,##0</c:formatCode>
                <c:ptCount val="10"/>
                <c:pt idx="0">
                  <c:v>10084418.92162274</c:v>
                </c:pt>
                <c:pt idx="1">
                  <c:v>10546158.354644179</c:v>
                </c:pt>
                <c:pt idx="2">
                  <c:v>9500007.2834785879</c:v>
                </c:pt>
                <c:pt idx="3">
                  <c:v>7201505.4964756705</c:v>
                </c:pt>
                <c:pt idx="4">
                  <c:v>5660172.9587194286</c:v>
                </c:pt>
                <c:pt idx="5">
                  <c:v>4371834.3755143955</c:v>
                </c:pt>
                <c:pt idx="6">
                  <c:v>3385950.9625627873</c:v>
                </c:pt>
                <c:pt idx="7">
                  <c:v>2765511.7033947408</c:v>
                </c:pt>
                <c:pt idx="8">
                  <c:v>2443639.8770097801</c:v>
                </c:pt>
                <c:pt idx="9">
                  <c:v>2439202.3678775728</c:v>
                </c:pt>
              </c:numCache>
            </c:numRef>
          </c:val>
          <c:extLst>
            <c:ext xmlns:c15="http://schemas.microsoft.com/office/drawing/2012/chart" uri="{02D57815-91ED-43cb-92C2-25804820EDAC}">
              <c15:filteredSeriesTitle>
                <c15:tx>
                  <c:strRef>
                    <c:extLst>
                      <c:ext uri="{02D57815-91ED-43cb-92C2-25804820EDAC}">
                        <c15:formulaRef>
                          <c15:sqref>'Graph 10yr Cap Plan'!$A$3</c15:sqref>
                        </c15:formulaRef>
                      </c:ext>
                    </c:extLst>
                    <c:strCache>
                      <c:ptCount val="1"/>
                      <c:pt idx="0">
                        <c:v>Fund Balance</c:v>
                      </c:pt>
                    </c:strCache>
                  </c:strRef>
                </c15:tx>
              </c15:filteredSeriesTitle>
            </c:ext>
            <c:ext xmlns:c15="http://schemas.microsoft.com/office/drawing/2012/chart" uri="{02D57815-91ED-43cb-92C2-25804820EDAC}">
              <c15:filteredCategoryTitle>
                <c15:cat>
                  <c:strRef>
                    <c:extLst>
                      <c:ext uri="{02D57815-91ED-43cb-92C2-25804820EDAC}">
                        <c15:formulaRef>
                          <c15:sqref>'Graph 10yr Cap Plan'!$B$2:$K$2</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0-8E70-456E-990B-4F49618754E3}"/>
            </c:ext>
          </c:extLst>
        </c:ser>
        <c:ser>
          <c:idx val="1"/>
          <c:order val="1"/>
          <c:spPr>
            <a:solidFill>
              <a:schemeClr val="accent2"/>
            </a:solidFill>
            <a:ln>
              <a:noFill/>
            </a:ln>
            <a:effectLst/>
          </c:spPr>
          <c:invertIfNegative val="0"/>
          <c:val>
            <c:numRef>
              <c:f>'Graph 10yr Cap Plan'!$B$4:$K$4</c:f>
              <c:numCache>
                <c:formatCode>#,##0</c:formatCode>
                <c:ptCount val="10"/>
                <c:pt idx="0">
                  <c:v>5593500</c:v>
                </c:pt>
                <c:pt idx="1">
                  <c:v>21875250</c:v>
                </c:pt>
                <c:pt idx="2">
                  <c:v>21484750</c:v>
                </c:pt>
                <c:pt idx="3">
                  <c:v>1685500</c:v>
                </c:pt>
                <c:pt idx="4">
                  <c:v>1741800</c:v>
                </c:pt>
                <c:pt idx="5">
                  <c:v>1868800</c:v>
                </c:pt>
                <c:pt idx="6">
                  <c:v>1943500</c:v>
                </c:pt>
                <c:pt idx="7">
                  <c:v>2055800</c:v>
                </c:pt>
                <c:pt idx="8">
                  <c:v>2168200</c:v>
                </c:pt>
                <c:pt idx="9">
                  <c:v>2280800</c:v>
                </c:pt>
              </c:numCache>
            </c:numRef>
          </c:val>
          <c:extLst>
            <c:ext xmlns:c15="http://schemas.microsoft.com/office/drawing/2012/chart" uri="{02D57815-91ED-43cb-92C2-25804820EDAC}">
              <c15:filteredSeriesTitle>
                <c15:tx>
                  <c:strRef>
                    <c:extLst>
                      <c:ext uri="{02D57815-91ED-43cb-92C2-25804820EDAC}">
                        <c15:formulaRef>
                          <c15:sqref>'Graph 10yr Cap Plan'!$A$4</c15:sqref>
                        </c15:formulaRef>
                      </c:ext>
                    </c:extLst>
                    <c:strCache>
                      <c:ptCount val="1"/>
                      <c:pt idx="0">
                        <c:v>Capital Plan</c:v>
                      </c:pt>
                    </c:strCache>
                  </c:strRef>
                </c15:tx>
              </c15:filteredSeriesTitle>
            </c:ext>
            <c:ext xmlns:c15="http://schemas.microsoft.com/office/drawing/2012/chart" uri="{02D57815-91ED-43cb-92C2-25804820EDAC}">
              <c15:filteredCategoryTitle>
                <c15:cat>
                  <c:strRef>
                    <c:extLst>
                      <c:ext uri="{02D57815-91ED-43cb-92C2-25804820EDAC}">
                        <c15:formulaRef>
                          <c15:sqref>'Graph 10yr Cap Plan'!$B$2:$K$2</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1-8E70-456E-990B-4F49618754E3}"/>
            </c:ext>
          </c:extLst>
        </c:ser>
        <c:ser>
          <c:idx val="2"/>
          <c:order val="2"/>
          <c:spPr>
            <a:solidFill>
              <a:schemeClr val="accent3"/>
            </a:solidFill>
            <a:ln>
              <a:noFill/>
            </a:ln>
            <a:effectLst/>
          </c:spPr>
          <c:invertIfNegative val="0"/>
          <c:val>
            <c:numRef>
              <c:f>'Graph 10yr Cap Plan'!$B$5:$K$5</c:f>
              <c:numCache>
                <c:formatCode>#,##0</c:formatCode>
                <c:ptCount val="10"/>
                <c:pt idx="0">
                  <c:v>389273.13202000002</c:v>
                </c:pt>
                <c:pt idx="1">
                  <c:v>470469.65909999999</c:v>
                </c:pt>
                <c:pt idx="2">
                  <c:v>1582791.18618</c:v>
                </c:pt>
                <c:pt idx="3">
                  <c:v>2228207.7132600001</c:v>
                </c:pt>
                <c:pt idx="4">
                  <c:v>1742274.24034</c:v>
                </c:pt>
                <c:pt idx="5">
                  <c:v>1630540.7674199999</c:v>
                </c:pt>
                <c:pt idx="6">
                  <c:v>1534807.2944999998</c:v>
                </c:pt>
                <c:pt idx="7">
                  <c:v>1439073.82158</c:v>
                </c:pt>
                <c:pt idx="8">
                  <c:v>1343340.3486600001</c:v>
                </c:pt>
                <c:pt idx="9">
                  <c:v>1247607.87574</c:v>
                </c:pt>
              </c:numCache>
            </c:numRef>
          </c:val>
          <c:extLst>
            <c:ext xmlns:c15="http://schemas.microsoft.com/office/drawing/2012/chart" uri="{02D57815-91ED-43cb-92C2-25804820EDAC}">
              <c15:filteredSeriesTitle>
                <c15:tx>
                  <c:strRef>
                    <c:extLst>
                      <c:ext uri="{02D57815-91ED-43cb-92C2-25804820EDAC}">
                        <c15:formulaRef>
                          <c15:sqref>'Graph 10yr Cap Plan'!$A$5</c15:sqref>
                        </c15:formulaRef>
                      </c:ext>
                    </c:extLst>
                    <c:strCache>
                      <c:ptCount val="1"/>
                      <c:pt idx="0">
                        <c:v>Debt</c:v>
                      </c:pt>
                    </c:strCache>
                  </c:strRef>
                </c15:tx>
              </c15:filteredSeriesTitle>
            </c:ext>
            <c:ext xmlns:c15="http://schemas.microsoft.com/office/drawing/2012/chart" uri="{02D57815-91ED-43cb-92C2-25804820EDAC}">
              <c15:filteredCategoryTitle>
                <c15:cat>
                  <c:strRef>
                    <c:extLst>
                      <c:ext uri="{02D57815-91ED-43cb-92C2-25804820EDAC}">
                        <c15:formulaRef>
                          <c15:sqref>'Graph 10yr Cap Plan'!$B$2:$K$2</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2-8E70-456E-990B-4F49618754E3}"/>
            </c:ext>
          </c:extLst>
        </c:ser>
        <c:dLbls>
          <c:showLegendKey val="0"/>
          <c:showVal val="0"/>
          <c:showCatName val="0"/>
          <c:showSerName val="0"/>
          <c:showPercent val="0"/>
          <c:showBubbleSize val="0"/>
        </c:dLbls>
        <c:gapWidth val="219"/>
        <c:overlap val="-27"/>
        <c:axId val="243099776"/>
        <c:axId val="243100192"/>
      </c:barChart>
      <c:catAx>
        <c:axId val="24309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3100192"/>
        <c:crosses val="autoZero"/>
        <c:auto val="1"/>
        <c:lblAlgn val="ctr"/>
        <c:lblOffset val="100"/>
        <c:noMultiLvlLbl val="0"/>
      </c:catAx>
      <c:valAx>
        <c:axId val="243100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3099776"/>
        <c:crosses val="autoZero"/>
        <c:crossBetween val="between"/>
        <c:dispUnits>
          <c:builtInUnit val="millions"/>
          <c:dispUnitsLbl>
            <c:layout>
              <c:manualLayout>
                <c:xMode val="edge"/>
                <c:yMode val="edge"/>
                <c:x val="9.6503648053167662E-3"/>
                <c:y val="0.13299349977946973"/>
              </c:manualLayout>
            </c:layout>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Million Dollars</a:t>
                  </a:r>
                </a:p>
              </c:rich>
            </c:tx>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7.228442481275206E-2"/>
          <c:y val="0.19314170921465665"/>
          <c:w val="0.83236434108527135"/>
          <c:h val="0.80685832047850448"/>
        </c:manualLayout>
      </c:layout>
      <c:pie3DChart>
        <c:varyColors val="1"/>
        <c:ser>
          <c:idx val="0"/>
          <c:order val="0"/>
          <c:dPt>
            <c:idx val="0"/>
            <c:bubble3D val="0"/>
            <c:extLst>
              <c:ext xmlns:c16="http://schemas.microsoft.com/office/drawing/2014/chart" uri="{C3380CC4-5D6E-409C-BE32-E72D297353CC}">
                <c16:uniqueId val="{00000000-D9CA-43EE-B348-AFB699AFBBA0}"/>
              </c:ext>
            </c:extLst>
          </c:dPt>
          <c:dPt>
            <c:idx val="1"/>
            <c:bubble3D val="0"/>
            <c:extLst>
              <c:ext xmlns:c16="http://schemas.microsoft.com/office/drawing/2014/chart" uri="{C3380CC4-5D6E-409C-BE32-E72D297353CC}">
                <c16:uniqueId val="{00000001-D9CA-43EE-B348-AFB699AFBBA0}"/>
              </c:ext>
            </c:extLst>
          </c:dPt>
          <c:dPt>
            <c:idx val="2"/>
            <c:bubble3D val="0"/>
            <c:extLst>
              <c:ext xmlns:c16="http://schemas.microsoft.com/office/drawing/2014/chart" uri="{C3380CC4-5D6E-409C-BE32-E72D297353CC}">
                <c16:uniqueId val="{00000002-D9CA-43EE-B348-AFB699AFBBA0}"/>
              </c:ext>
            </c:extLst>
          </c:dPt>
          <c:dPt>
            <c:idx val="3"/>
            <c:bubble3D val="0"/>
            <c:extLst>
              <c:ext xmlns:c16="http://schemas.microsoft.com/office/drawing/2014/chart" uri="{C3380CC4-5D6E-409C-BE32-E72D297353CC}">
                <c16:uniqueId val="{00000003-D9CA-43EE-B348-AFB699AFBBA0}"/>
              </c:ext>
            </c:extLst>
          </c:dPt>
          <c:dPt>
            <c:idx val="4"/>
            <c:bubble3D val="0"/>
            <c:extLst>
              <c:ext xmlns:c16="http://schemas.microsoft.com/office/drawing/2014/chart" uri="{C3380CC4-5D6E-409C-BE32-E72D297353CC}">
                <c16:uniqueId val="{00000004-D9CA-43EE-B348-AFB699AFBBA0}"/>
              </c:ext>
            </c:extLst>
          </c:dPt>
          <c:dLbls>
            <c:dLbl>
              <c:idx val="0"/>
              <c:layout>
                <c:manualLayout>
                  <c:x val="-0.28493816835071784"/>
                  <c:y val="-0.17894474570395683"/>
                </c:manualLayout>
              </c:layout>
              <c:spPr/>
              <c:txPr>
                <a:bodyPr/>
                <a:lstStyle/>
                <a:p>
                  <a:pPr>
                    <a:defRPr sz="1400" b="1"/>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9CA-43EE-B348-AFB699AFBBA0}"/>
                </c:ext>
              </c:extLst>
            </c:dLbl>
            <c:dLbl>
              <c:idx val="2"/>
              <c:layout>
                <c:manualLayout>
                  <c:x val="-7.9888604040773969E-2"/>
                  <c:y val="-1.364591244909984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9CA-43EE-B348-AFB699AFBBA0}"/>
                </c:ext>
              </c:extLst>
            </c:dLbl>
            <c:dLbl>
              <c:idx val="3"/>
              <c:layout>
                <c:manualLayout>
                  <c:x val="6.8751907465055238E-3"/>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9CA-43EE-B348-AFB699AFBBA0}"/>
                </c:ext>
              </c:extLst>
            </c:dLbl>
            <c:dLbl>
              <c:idx val="4"/>
              <c:layout>
                <c:manualLayout>
                  <c:x val="5.3319370689128974E-2"/>
                  <c:y val="-4.4338489491558495E-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D9CA-43EE-B348-AFB699AFBBA0}"/>
                </c:ext>
              </c:extLst>
            </c:dLbl>
            <c:spPr>
              <a:noFill/>
              <a:ln>
                <a:noFill/>
              </a:ln>
              <a:effectLst/>
            </c:spPr>
            <c:txPr>
              <a:bodyPr/>
              <a:lstStyle/>
              <a:p>
                <a:pPr>
                  <a:defRPr sz="1400" b="1"/>
                </a:pPr>
                <a:endParaRPr lang="en-US"/>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val>
            <c:numRef>
              <c:f>'Water By Use'!$B$6:$B$10</c:f>
              <c:numCache>
                <c:formatCode>0%</c:formatCode>
                <c:ptCount val="5"/>
                <c:pt idx="0">
                  <c:v>0.56000000000000005</c:v>
                </c:pt>
                <c:pt idx="1">
                  <c:v>0.24</c:v>
                </c:pt>
                <c:pt idx="2">
                  <c:v>0.13</c:v>
                </c:pt>
                <c:pt idx="3">
                  <c:v>0.03</c:v>
                </c:pt>
                <c:pt idx="4">
                  <c:v>0.04</c:v>
                </c:pt>
              </c:numCache>
            </c:numRef>
          </c:val>
          <c:extLst>
            <c:ext xmlns:c15="http://schemas.microsoft.com/office/drawing/2012/chart" uri="{02D57815-91ED-43cb-92C2-25804820EDAC}">
              <c15:filteredCategoryTitle>
                <c15:cat>
                  <c:strRef>
                    <c:extLst>
                      <c:ext uri="{02D57815-91ED-43cb-92C2-25804820EDAC}">
                        <c15:formulaRef>
                          <c15:sqref>'Water By Use'!$A$6:$A$10</c15:sqref>
                        </c15:formulaRef>
                      </c:ext>
                    </c:extLst>
                    <c:strCache>
                      <c:ptCount val="5"/>
                      <c:pt idx="0">
                        <c:v>Residential </c:v>
                      </c:pt>
                      <c:pt idx="1">
                        <c:v>Commercial, Institutional, &amp; Mixed Use</c:v>
                      </c:pt>
                      <c:pt idx="2">
                        <c:v>Hospital &amp; Correctional Facilities</c:v>
                      </c:pt>
                      <c:pt idx="3">
                        <c:v>Municipal Buildings &amp; Public Schools</c:v>
                      </c:pt>
                      <c:pt idx="4">
                        <c:v>Other</c:v>
                      </c:pt>
                    </c:strCache>
                  </c:strRef>
                </c15:cat>
              </c15:filteredCategoryTitle>
            </c:ext>
            <c:ext xmlns:c16="http://schemas.microsoft.com/office/drawing/2014/chart" uri="{C3380CC4-5D6E-409C-BE32-E72D297353CC}">
              <c16:uniqueId val="{00000005-D9CA-43EE-B348-AFB699AFBBA0}"/>
            </c:ext>
          </c:extLst>
        </c:ser>
        <c:dLbls>
          <c:showLegendKey val="0"/>
          <c:showVal val="0"/>
          <c:showCatName val="0"/>
          <c:showSerName val="0"/>
          <c:showPercent val="0"/>
          <c:showBubbleSize val="0"/>
          <c:showLeaderLines val="1"/>
        </c:dLbls>
      </c:pie3DChart>
      <c:spPr>
        <a:noFill/>
        <a:ln w="19051">
          <a:noFill/>
        </a:ln>
      </c:spPr>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39482175557582E-2"/>
          <c:y val="6.6054578134930583E-2"/>
          <c:w val="0.89515393083002015"/>
          <c:h val="0.81178407708535105"/>
        </c:manualLayout>
      </c:layout>
      <c:barChart>
        <c:barDir val="col"/>
        <c:grouping val="clustered"/>
        <c:varyColors val="0"/>
        <c:ser>
          <c:idx val="0"/>
          <c:order val="0"/>
          <c:spPr>
            <a:solidFill>
              <a:schemeClr val="accent5"/>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Data!$F$35:$F$44</c:f>
              <c:numCache>
                <c:formatCode>0</c:formatCode>
                <c:ptCount val="10"/>
                <c:pt idx="0">
                  <c:v>755.1</c:v>
                </c:pt>
                <c:pt idx="1">
                  <c:v>722</c:v>
                </c:pt>
                <c:pt idx="2">
                  <c:v>768.71</c:v>
                </c:pt>
                <c:pt idx="3">
                  <c:v>728.52</c:v>
                </c:pt>
                <c:pt idx="4">
                  <c:v>672.95</c:v>
                </c:pt>
                <c:pt idx="5">
                  <c:v>672</c:v>
                </c:pt>
                <c:pt idx="6">
                  <c:v>644.78</c:v>
                </c:pt>
                <c:pt idx="7">
                  <c:v>721.97</c:v>
                </c:pt>
                <c:pt idx="8">
                  <c:v>646.92999999999995</c:v>
                </c:pt>
                <c:pt idx="9">
                  <c:v>696</c:v>
                </c:pt>
              </c:numCache>
            </c:numRef>
          </c:val>
          <c:extLst>
            <c:ext xmlns:c15="http://schemas.microsoft.com/office/drawing/2012/chart" uri="{02D57815-91ED-43cb-92C2-25804820EDAC}">
              <c15:filteredSeriesTitle>
                <c15:tx>
                  <c:strRef>
                    <c:extLst>
                      <c:ext uri="{02D57815-91ED-43cb-92C2-25804820EDAC}">
                        <c15:formulaRef>
                          <c15:sqref>Data!$F$35:$F$44</c15:sqref>
                        </c15:formulaRef>
                      </c:ext>
                    </c:extLst>
                    <c:strCache>
                      <c:ptCount val="10"/>
                      <c:pt idx="0">
                        <c:v>755</c:v>
                      </c:pt>
                      <c:pt idx="1">
                        <c:v>722</c:v>
                      </c:pt>
                      <c:pt idx="2">
                        <c:v>769</c:v>
                      </c:pt>
                      <c:pt idx="3">
                        <c:v>729</c:v>
                      </c:pt>
                      <c:pt idx="4">
                        <c:v>673</c:v>
                      </c:pt>
                      <c:pt idx="5">
                        <c:v>672</c:v>
                      </c:pt>
                      <c:pt idx="6">
                        <c:v>645</c:v>
                      </c:pt>
                      <c:pt idx="7">
                        <c:v>722</c:v>
                      </c:pt>
                      <c:pt idx="8">
                        <c:v>647</c:v>
                      </c:pt>
                      <c:pt idx="9">
                        <c:v>696</c:v>
                      </c:pt>
                    </c:strCache>
                  </c:strRef>
                </c15:tx>
              </c15:filteredSeriesTitle>
            </c:ext>
            <c:ext xmlns:c15="http://schemas.microsoft.com/office/drawing/2012/chart" uri="{02D57815-91ED-43cb-92C2-25804820EDAC}">
              <c15:filteredCategoryTitle>
                <c15:cat>
                  <c:numRef>
                    <c:extLst>
                      <c:ext uri="{02D57815-91ED-43cb-92C2-25804820EDAC}">
                        <c15:formulaRef>
                          <c15:sqref>Data!$A$35:$A$44</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15:cat>
              </c15:filteredCategoryTitle>
            </c:ext>
            <c:ext xmlns:c16="http://schemas.microsoft.com/office/drawing/2014/chart" uri="{C3380CC4-5D6E-409C-BE32-E72D297353CC}">
              <c16:uniqueId val="{00000000-0EFE-4EDE-9262-83761C4C9545}"/>
            </c:ext>
          </c:extLst>
        </c:ser>
        <c:dLbls>
          <c:showLegendKey val="0"/>
          <c:showVal val="0"/>
          <c:showCatName val="0"/>
          <c:showSerName val="0"/>
          <c:showPercent val="0"/>
          <c:showBubbleSize val="0"/>
        </c:dLbls>
        <c:gapWidth val="50"/>
        <c:overlap val="-19"/>
        <c:axId val="776240623"/>
        <c:axId val="1"/>
      </c:barChart>
      <c:catAx>
        <c:axId val="776240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776240623"/>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5016951268887"/>
          <c:y val="6.4078670299292442E-2"/>
          <c:w val="0.84070033952665868"/>
          <c:h val="0.61216430645789033"/>
        </c:manualLayout>
      </c:layout>
      <c:barChart>
        <c:barDir val="col"/>
        <c:grouping val="clustered"/>
        <c:varyColors val="0"/>
        <c:ser>
          <c:idx val="1"/>
          <c:order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Data!$L$56:$L$65</c:f>
              <c:numCache>
                <c:formatCode>General</c:formatCode>
                <c:ptCount val="10"/>
                <c:pt idx="0">
                  <c:v>68</c:v>
                </c:pt>
                <c:pt idx="1">
                  <c:v>64</c:v>
                </c:pt>
                <c:pt idx="2">
                  <c:v>73</c:v>
                </c:pt>
                <c:pt idx="3">
                  <c:v>70</c:v>
                </c:pt>
                <c:pt idx="4">
                  <c:v>65</c:v>
                </c:pt>
                <c:pt idx="5">
                  <c:v>66</c:v>
                </c:pt>
                <c:pt idx="6">
                  <c:v>60</c:v>
                </c:pt>
                <c:pt idx="7">
                  <c:v>75</c:v>
                </c:pt>
                <c:pt idx="8">
                  <c:v>62.4</c:v>
                </c:pt>
                <c:pt idx="9">
                  <c:v>63.6</c:v>
                </c:pt>
              </c:numCache>
            </c:numRef>
          </c:val>
          <c:extLst>
            <c:ext xmlns:c15="http://schemas.microsoft.com/office/drawing/2012/chart" uri="{02D57815-91ED-43cb-92C2-25804820EDAC}">
              <c15:filteredCategoryTitle>
                <c15:cat>
                  <c:numRef>
                    <c:extLst>
                      <c:ext uri="{02D57815-91ED-43cb-92C2-25804820EDAC}">
                        <c15:formulaRef>
                          <c15:sqref>Data!$G$56:$G$65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15:cat>
              </c15:filteredCategoryTitle>
            </c:ext>
            <c:ext xmlns:c16="http://schemas.microsoft.com/office/drawing/2014/chart" uri="{C3380CC4-5D6E-409C-BE32-E72D297353CC}">
              <c16:uniqueId val="{00000000-2B68-48E0-835B-AA59CD1AF5CB}"/>
            </c:ext>
          </c:extLst>
        </c:ser>
        <c:dLbls>
          <c:dLblPos val="inEnd"/>
          <c:showLegendKey val="0"/>
          <c:showVal val="1"/>
          <c:showCatName val="0"/>
          <c:showSerName val="0"/>
          <c:showPercent val="0"/>
          <c:showBubbleSize val="0"/>
        </c:dLbls>
        <c:gapWidth val="50"/>
        <c:overlap val="-19"/>
        <c:axId val="776241871"/>
        <c:axId val="1"/>
      </c:barChart>
      <c:catAx>
        <c:axId val="77624187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dirty="0"/>
                  <a:t>RGPCD</a:t>
                </a:r>
              </a:p>
            </c:rich>
          </c:tx>
          <c:layout>
            <c:manualLayout>
              <c:xMode val="edge"/>
              <c:yMode val="edge"/>
              <c:x val="2.7197896683400384E-2"/>
              <c:y val="0.2345146851890662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776241871"/>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58585118945383"/>
          <c:y val="0.10889616642825715"/>
          <c:w val="0.81760865213256173"/>
          <c:h val="0.5716937929510173"/>
        </c:manualLayout>
      </c:layout>
      <c:barChart>
        <c:barDir val="col"/>
        <c:grouping val="clustered"/>
        <c:varyColors val="0"/>
        <c:ser>
          <c:idx val="1"/>
          <c:order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0-D2DA-43AB-B358-A2341B32E870}"/>
              </c:ext>
            </c:extLst>
          </c:dPt>
          <c:val>
            <c:numRef>
              <c:f>'99-10 Monthly &amp; Yearly Avg'!$Y$5:$Y$16</c:f>
              <c:numCache>
                <c:formatCode>0.00</c:formatCode>
                <c:ptCount val="12"/>
                <c:pt idx="0">
                  <c:v>1.52</c:v>
                </c:pt>
                <c:pt idx="1">
                  <c:v>1.44</c:v>
                </c:pt>
                <c:pt idx="2" formatCode="General">
                  <c:v>1.47</c:v>
                </c:pt>
                <c:pt idx="3" formatCode="General">
                  <c:v>1.49</c:v>
                </c:pt>
                <c:pt idx="4" formatCode="General">
                  <c:v>2.11</c:v>
                </c:pt>
                <c:pt idx="5" formatCode="General">
                  <c:v>2.5</c:v>
                </c:pt>
                <c:pt idx="6">
                  <c:v>2.81</c:v>
                </c:pt>
                <c:pt idx="7">
                  <c:v>2.68</c:v>
                </c:pt>
                <c:pt idx="8">
                  <c:v>2.12</c:v>
                </c:pt>
                <c:pt idx="9" formatCode="General">
                  <c:v>1.76</c:v>
                </c:pt>
                <c:pt idx="10" formatCode="General">
                  <c:v>1.5</c:v>
                </c:pt>
                <c:pt idx="11" formatCode="General">
                  <c:v>1.4810000000000001</c:v>
                </c:pt>
              </c:numCache>
            </c:numRef>
          </c:val>
          <c:extLst>
            <c:ext xmlns:c15="http://schemas.microsoft.com/office/drawing/2012/chart" uri="{02D57815-91ED-43cb-92C2-25804820EDAC}">
              <c15:filteredSeriesTitle>
                <c15:tx>
                  <c:strRef>
                    <c:extLst>
                      <c:ext uri="{02D57815-91ED-43cb-92C2-25804820EDAC}">
                        <c15:formulaRef>
                          <c15:sqref>'99-10 Monthly &amp; Yearly Avg'!$Y$3</c15:sqref>
                        </c15:formulaRef>
                      </c:ext>
                    </c:extLst>
                    <c:strCache>
                      <c:ptCount val="1"/>
                      <c:pt idx="0">
                        <c:v>2022 Daily Average</c:v>
                      </c:pt>
                    </c:strCache>
                  </c:strRef>
                </c15:tx>
              </c15:filteredSeriesTitle>
            </c:ext>
            <c:ext xmlns:c15="http://schemas.microsoft.com/office/drawing/2012/chart" uri="{02D57815-91ED-43cb-92C2-25804820EDAC}">
              <c15:filteredCategoryTitle>
                <c15:cat>
                  <c:strRef>
                    <c:extLst>
                      <c:ext uri="{02D57815-91ED-43cb-92C2-25804820EDAC}">
                        <c15:formulaRef>
                          <c15:sqref>'99-10 Monthly &amp; Yearly Avg'!$A$5:$A$16</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15:cat>
              </c15:filteredCategoryTitle>
            </c:ext>
            <c:ext xmlns:c16="http://schemas.microsoft.com/office/drawing/2014/chart" uri="{C3380CC4-5D6E-409C-BE32-E72D297353CC}">
              <c16:uniqueId val="{00000001-D2DA-43AB-B358-A2341B32E870}"/>
            </c:ext>
          </c:extLst>
        </c:ser>
        <c:dLbls>
          <c:showLegendKey val="0"/>
          <c:showVal val="0"/>
          <c:showCatName val="0"/>
          <c:showSerName val="0"/>
          <c:showPercent val="0"/>
          <c:showBubbleSize val="0"/>
        </c:dLbls>
        <c:gapWidth val="50"/>
        <c:overlap val="-2"/>
        <c:axId val="176632960"/>
        <c:axId val="176634496"/>
      </c:barChart>
      <c:lineChart>
        <c:grouping val="standard"/>
        <c:varyColors val="0"/>
        <c:ser>
          <c:idx val="0"/>
          <c:order val="1"/>
          <c:spPr>
            <a:ln w="31750" cap="rnd">
              <a:solidFill>
                <a:schemeClr val="accent6"/>
              </a:solidFill>
              <a:round/>
            </a:ln>
            <a:effectLst>
              <a:outerShdw blurRad="40000" dist="23000" dir="5400000" rotWithShape="0">
                <a:srgbClr val="000000">
                  <a:alpha val="35000"/>
                </a:srgbClr>
              </a:outerShdw>
            </a:effectLst>
          </c:spPr>
          <c:marker>
            <c:symbol val="none"/>
          </c:marker>
          <c:val>
            <c:numRef>
              <c:f>'99-10 Monthly &amp; Yearly Avg'!$AA$5:$AA$16</c:f>
              <c:numCache>
                <c:formatCode>0.00</c:formatCode>
                <c:ptCount val="12"/>
                <c:pt idx="0">
                  <c:v>1.512</c:v>
                </c:pt>
                <c:pt idx="1">
                  <c:v>1.4300000000000002</c:v>
                </c:pt>
                <c:pt idx="2">
                  <c:v>1.4419999999999999</c:v>
                </c:pt>
                <c:pt idx="3">
                  <c:v>1.5</c:v>
                </c:pt>
                <c:pt idx="4">
                  <c:v>1.9619999999999997</c:v>
                </c:pt>
                <c:pt idx="5">
                  <c:v>2.496</c:v>
                </c:pt>
                <c:pt idx="6">
                  <c:v>2.5</c:v>
                </c:pt>
                <c:pt idx="7">
                  <c:v>2.5100000000000002</c:v>
                </c:pt>
                <c:pt idx="8">
                  <c:v>2.2480000000000002</c:v>
                </c:pt>
                <c:pt idx="9">
                  <c:v>1.8379999999999999</c:v>
                </c:pt>
                <c:pt idx="10">
                  <c:v>1.496</c:v>
                </c:pt>
                <c:pt idx="11">
                  <c:v>1.4700578838709677</c:v>
                </c:pt>
              </c:numCache>
            </c:numRef>
          </c:val>
          <c:smooth val="0"/>
          <c:extLst>
            <c:ext xmlns:c15="http://schemas.microsoft.com/office/drawing/2012/chart" uri="{02D57815-91ED-43cb-92C2-25804820EDAC}">
              <c15:filteredSeriesTitle>
                <c15:tx>
                  <c:strRef>
                    <c:extLst>
                      <c:ext uri="{02D57815-91ED-43cb-92C2-25804820EDAC}">
                        <c15:formulaRef>
                          <c15:sqref>'99-10 Monthly &amp; Yearly Avg'!$AA$2:$AA$3</c15:sqref>
                        </c15:formulaRef>
                      </c:ext>
                    </c:extLst>
                    <c:strCache>
                      <c:ptCount val="2"/>
                      <c:pt idx="0">
                        <c:v>5 Year Average </c:v>
                      </c:pt>
                    </c:strCache>
                  </c:strRef>
                </c15:tx>
              </c15:filteredSeriesTitle>
            </c:ext>
            <c:ext xmlns:c15="http://schemas.microsoft.com/office/drawing/2012/chart" uri="{02D57815-91ED-43cb-92C2-25804820EDAC}">
              <c15:filteredCategoryTitle>
                <c15:cat>
                  <c:strRef>
                    <c:extLst>
                      <c:ext uri="{02D57815-91ED-43cb-92C2-25804820EDAC}">
                        <c15:formulaRef>
                          <c15:sqref>'99-10 Monthly &amp; Yearly Avg'!$A$5:$A$16</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15:cat>
              </c15:filteredCategoryTitle>
            </c:ext>
            <c:ext xmlns:c16="http://schemas.microsoft.com/office/drawing/2014/chart" uri="{C3380CC4-5D6E-409C-BE32-E72D297353CC}">
              <c16:uniqueId val="{00000002-D2DA-43AB-B358-A2341B32E870}"/>
            </c:ext>
          </c:extLst>
        </c:ser>
        <c:dLbls>
          <c:showLegendKey val="0"/>
          <c:showVal val="0"/>
          <c:showCatName val="0"/>
          <c:showSerName val="0"/>
          <c:showPercent val="0"/>
          <c:showBubbleSize val="0"/>
        </c:dLbls>
        <c:marker val="1"/>
        <c:smooth val="0"/>
        <c:axId val="176636672"/>
        <c:axId val="176638208"/>
      </c:lineChart>
      <c:catAx>
        <c:axId val="1766329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176634496"/>
        <c:crosses val="autoZero"/>
        <c:auto val="0"/>
        <c:lblAlgn val="ctr"/>
        <c:lblOffset val="100"/>
        <c:tickLblSkip val="1"/>
        <c:tickMarkSkip val="1"/>
        <c:noMultiLvlLbl val="0"/>
      </c:catAx>
      <c:valAx>
        <c:axId val="176634496"/>
        <c:scaling>
          <c:orientation val="minMax"/>
        </c:scaling>
        <c:delete val="1"/>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dirty="0"/>
                  <a:t>MGD</a:t>
                </a:r>
              </a:p>
            </c:rich>
          </c:tx>
          <c:layout>
            <c:manualLayout>
              <c:xMode val="edge"/>
              <c:yMode val="edge"/>
              <c:x val="9.9890023559055761E-3"/>
              <c:y val="0.29470074903235094"/>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0.0" sourceLinked="0"/>
        <c:majorTickMark val="none"/>
        <c:minorTickMark val="none"/>
        <c:tickLblPos val="nextTo"/>
        <c:crossAx val="176632960"/>
        <c:crosses val="autoZero"/>
        <c:crossBetween val="between"/>
      </c:valAx>
      <c:catAx>
        <c:axId val="176636672"/>
        <c:scaling>
          <c:orientation val="minMax"/>
        </c:scaling>
        <c:delete val="1"/>
        <c:axPos val="b"/>
        <c:numFmt formatCode="General" sourceLinked="1"/>
        <c:majorTickMark val="none"/>
        <c:minorTickMark val="none"/>
        <c:tickLblPos val="nextTo"/>
        <c:crossAx val="176638208"/>
        <c:crosses val="autoZero"/>
        <c:auto val="0"/>
        <c:lblAlgn val="ctr"/>
        <c:lblOffset val="100"/>
        <c:noMultiLvlLbl val="0"/>
      </c:catAx>
      <c:valAx>
        <c:axId val="176638208"/>
        <c:scaling>
          <c:orientation val="minMax"/>
          <c:max val="3.5"/>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6636672"/>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dirty="0"/>
              <a:t>Opinion of Water Service Price</a:t>
            </a:r>
          </a:p>
        </c:rich>
      </c:tx>
      <c:overlay val="0"/>
    </c:title>
    <c:autoTitleDeleted val="0"/>
    <c:plotArea>
      <c:layout/>
      <c:barChart>
        <c:barDir val="col"/>
        <c:grouping val="clustered"/>
        <c:varyColors val="0"/>
        <c:ser>
          <c:idx val="0"/>
          <c:order val="0"/>
          <c:invertIfNegative val="0"/>
          <c:val>
            <c:numRef>
              <c:f>'Water Opinion'!$B$11:$B$13</c:f>
              <c:numCache>
                <c:formatCode>0%</c:formatCode>
                <c:ptCount val="3"/>
                <c:pt idx="0">
                  <c:v>0.18</c:v>
                </c:pt>
                <c:pt idx="1">
                  <c:v>0.71</c:v>
                </c:pt>
                <c:pt idx="2">
                  <c:v>0.11</c:v>
                </c:pt>
              </c:numCache>
            </c:numRef>
          </c:val>
          <c:extLst>
            <c:ext xmlns:c15="http://schemas.microsoft.com/office/drawing/2012/chart" uri="{02D57815-91ED-43cb-92C2-25804820EDAC}">
              <c15:filteredSeriesTitle>
                <c15:tx>
                  <c:strRef>
                    <c:extLst>
                      <c:ext uri="{02D57815-91ED-43cb-92C2-25804820EDAC}">
                        <c15:formulaRef>
                          <c15:sqref>'Water Opinion'!$B$10</c15:sqref>
                        </c15:formulaRef>
                      </c:ext>
                    </c:extLst>
                    <c:strCache>
                      <c:ptCount val="1"/>
                      <c:pt idx="0">
                        <c:v>2014</c:v>
                      </c:pt>
                    </c:strCache>
                  </c:strRef>
                </c15:tx>
              </c15:filteredSeriesTitle>
            </c:ext>
            <c:ext xmlns:c15="http://schemas.microsoft.com/office/drawing/2012/chart" uri="{02D57815-91ED-43cb-92C2-25804820EDAC}">
              <c15:filteredCategoryTitle>
                <c15:cat>
                  <c:strRef>
                    <c:extLst>
                      <c:ext uri="{02D57815-91ED-43cb-92C2-25804820EDAC}">
                        <c15:formulaRef>
                          <c15:sqref>'Water Opinion'!$A$11:$A$13</c15:sqref>
                        </c15:formulaRef>
                      </c:ext>
                    </c:extLst>
                    <c:strCache>
                      <c:ptCount val="3"/>
                      <c:pt idx="0">
                        <c:v>Good Bargain</c:v>
                      </c:pt>
                      <c:pt idx="1">
                        <c:v>Reasonably Priced</c:v>
                      </c:pt>
                      <c:pt idx="2">
                        <c:v>Excessively Priced</c:v>
                      </c:pt>
                    </c:strCache>
                  </c:strRef>
                </c15:cat>
              </c15:filteredCategoryTitle>
            </c:ext>
            <c:ext xmlns:c16="http://schemas.microsoft.com/office/drawing/2014/chart" uri="{C3380CC4-5D6E-409C-BE32-E72D297353CC}">
              <c16:uniqueId val="{00000000-9752-439A-8C83-2C4C9244B274}"/>
            </c:ext>
          </c:extLst>
        </c:ser>
        <c:ser>
          <c:idx val="1"/>
          <c:order val="1"/>
          <c:invertIfNegative val="0"/>
          <c:val>
            <c:numRef>
              <c:f>'Water Opinion'!$C$11:$C$13</c:f>
              <c:numCache>
                <c:formatCode>0%</c:formatCode>
                <c:ptCount val="3"/>
                <c:pt idx="0">
                  <c:v>0.15</c:v>
                </c:pt>
                <c:pt idx="1">
                  <c:v>0.7</c:v>
                </c:pt>
                <c:pt idx="2">
                  <c:v>0.16</c:v>
                </c:pt>
              </c:numCache>
            </c:numRef>
          </c:val>
          <c:extLst>
            <c:ext xmlns:c15="http://schemas.microsoft.com/office/drawing/2012/chart" uri="{02D57815-91ED-43cb-92C2-25804820EDAC}">
              <c15:filteredSeriesTitle>
                <c15:tx>
                  <c:strRef>
                    <c:extLst>
                      <c:ext uri="{02D57815-91ED-43cb-92C2-25804820EDAC}">
                        <c15:formulaRef>
                          <c15:sqref>'Water Opinion'!$C$10</c15:sqref>
                        </c15:formulaRef>
                      </c:ext>
                    </c:extLst>
                    <c:strCache>
                      <c:ptCount val="1"/>
                      <c:pt idx="0">
                        <c:v>2016</c:v>
                      </c:pt>
                    </c:strCache>
                  </c:strRef>
                </c15:tx>
              </c15:filteredSeriesTitle>
            </c:ext>
            <c:ext xmlns:c15="http://schemas.microsoft.com/office/drawing/2012/chart" uri="{02D57815-91ED-43cb-92C2-25804820EDAC}">
              <c15:filteredCategoryTitle>
                <c15:cat>
                  <c:strRef>
                    <c:extLst>
                      <c:ext uri="{02D57815-91ED-43cb-92C2-25804820EDAC}">
                        <c15:formulaRef>
                          <c15:sqref>'Water Opinion'!$A$11:$A$13</c15:sqref>
                        </c15:formulaRef>
                      </c:ext>
                    </c:extLst>
                    <c:strCache>
                      <c:ptCount val="3"/>
                      <c:pt idx="0">
                        <c:v>Good Bargain</c:v>
                      </c:pt>
                      <c:pt idx="1">
                        <c:v>Reasonably Priced</c:v>
                      </c:pt>
                      <c:pt idx="2">
                        <c:v>Excessively Priced</c:v>
                      </c:pt>
                    </c:strCache>
                  </c:strRef>
                </c15:cat>
              </c15:filteredCategoryTitle>
            </c:ext>
            <c:ext xmlns:c16="http://schemas.microsoft.com/office/drawing/2014/chart" uri="{C3380CC4-5D6E-409C-BE32-E72D297353CC}">
              <c16:uniqueId val="{00000001-9752-439A-8C83-2C4C9244B274}"/>
            </c:ext>
          </c:extLst>
        </c:ser>
        <c:ser>
          <c:idx val="2"/>
          <c:order val="2"/>
          <c:invertIfNegative val="0"/>
          <c:val>
            <c:numRef>
              <c:f>'Water Opinion'!$D$11:$D$13</c:f>
              <c:numCache>
                <c:formatCode>0%</c:formatCode>
                <c:ptCount val="3"/>
                <c:pt idx="0">
                  <c:v>0.15</c:v>
                </c:pt>
                <c:pt idx="1">
                  <c:v>0.72</c:v>
                </c:pt>
                <c:pt idx="2">
                  <c:v>0.13</c:v>
                </c:pt>
              </c:numCache>
            </c:numRef>
          </c:val>
          <c:extLst>
            <c:ext xmlns:c15="http://schemas.microsoft.com/office/drawing/2012/chart" uri="{02D57815-91ED-43cb-92C2-25804820EDAC}">
              <c15:filteredSeriesTitle>
                <c15:tx>
                  <c:strRef>
                    <c:extLst>
                      <c:ext uri="{02D57815-91ED-43cb-92C2-25804820EDAC}">
                        <c15:formulaRef>
                          <c15:sqref>'Water Opinion'!$D$10</c15:sqref>
                        </c15:formulaRef>
                      </c:ext>
                    </c:extLst>
                    <c:strCache>
                      <c:ptCount val="1"/>
                      <c:pt idx="0">
                        <c:v>2018</c:v>
                      </c:pt>
                    </c:strCache>
                  </c:strRef>
                </c15:tx>
              </c15:filteredSeriesTitle>
            </c:ext>
            <c:ext xmlns:c15="http://schemas.microsoft.com/office/drawing/2012/chart" uri="{02D57815-91ED-43cb-92C2-25804820EDAC}">
              <c15:filteredCategoryTitle>
                <c15:cat>
                  <c:strRef>
                    <c:extLst>
                      <c:ext uri="{02D57815-91ED-43cb-92C2-25804820EDAC}">
                        <c15:formulaRef>
                          <c15:sqref>'Water Opinion'!$A$11:$A$13</c15:sqref>
                        </c15:formulaRef>
                      </c:ext>
                    </c:extLst>
                    <c:strCache>
                      <c:ptCount val="3"/>
                      <c:pt idx="0">
                        <c:v>Good Bargain</c:v>
                      </c:pt>
                      <c:pt idx="1">
                        <c:v>Reasonably Priced</c:v>
                      </c:pt>
                      <c:pt idx="2">
                        <c:v>Excessively Priced</c:v>
                      </c:pt>
                    </c:strCache>
                  </c:strRef>
                </c15:cat>
              </c15:filteredCategoryTitle>
            </c:ext>
            <c:ext xmlns:c16="http://schemas.microsoft.com/office/drawing/2014/chart" uri="{C3380CC4-5D6E-409C-BE32-E72D297353CC}">
              <c16:uniqueId val="{00000002-9752-439A-8C83-2C4C9244B274}"/>
            </c:ext>
          </c:extLst>
        </c:ser>
        <c:ser>
          <c:idx val="3"/>
          <c:order val="3"/>
          <c:invertIfNegative val="0"/>
          <c:val>
            <c:numRef>
              <c:f>'Water Opinion'!$E$11:$E$13</c:f>
              <c:numCache>
                <c:formatCode>0%</c:formatCode>
                <c:ptCount val="3"/>
                <c:pt idx="0">
                  <c:v>0.13</c:v>
                </c:pt>
                <c:pt idx="1">
                  <c:v>0.72</c:v>
                </c:pt>
                <c:pt idx="2">
                  <c:v>0.16</c:v>
                </c:pt>
              </c:numCache>
            </c:numRef>
          </c:val>
          <c:extLst>
            <c:ext xmlns:c15="http://schemas.microsoft.com/office/drawing/2012/chart" uri="{02D57815-91ED-43cb-92C2-25804820EDAC}">
              <c15:filteredSeriesTitle>
                <c15:tx>
                  <c:strRef>
                    <c:extLst>
                      <c:ext uri="{02D57815-91ED-43cb-92C2-25804820EDAC}">
                        <c15:formulaRef>
                          <c15:sqref>'Water Opinion'!$E$10</c15:sqref>
                        </c15:formulaRef>
                      </c:ext>
                    </c:extLst>
                    <c:strCache>
                      <c:ptCount val="1"/>
                      <c:pt idx="0">
                        <c:v>2020</c:v>
                      </c:pt>
                    </c:strCache>
                  </c:strRef>
                </c15:tx>
              </c15:filteredSeriesTitle>
            </c:ext>
            <c:ext xmlns:c15="http://schemas.microsoft.com/office/drawing/2012/chart" uri="{02D57815-91ED-43cb-92C2-25804820EDAC}">
              <c15:filteredCategoryTitle>
                <c15:cat>
                  <c:strRef>
                    <c:extLst>
                      <c:ext uri="{02D57815-91ED-43cb-92C2-25804820EDAC}">
                        <c15:formulaRef>
                          <c15:sqref>'Water Opinion'!$A$11:$A$13</c15:sqref>
                        </c15:formulaRef>
                      </c:ext>
                    </c:extLst>
                    <c:strCache>
                      <c:ptCount val="3"/>
                      <c:pt idx="0">
                        <c:v>Good Bargain</c:v>
                      </c:pt>
                      <c:pt idx="1">
                        <c:v>Reasonably Priced</c:v>
                      </c:pt>
                      <c:pt idx="2">
                        <c:v>Excessively Priced</c:v>
                      </c:pt>
                    </c:strCache>
                  </c:strRef>
                </c15:cat>
              </c15:filteredCategoryTitle>
            </c:ext>
            <c:ext xmlns:c16="http://schemas.microsoft.com/office/drawing/2014/chart" uri="{C3380CC4-5D6E-409C-BE32-E72D297353CC}">
              <c16:uniqueId val="{00000003-9752-439A-8C83-2C4C9244B274}"/>
            </c:ext>
          </c:extLst>
        </c:ser>
        <c:dLbls>
          <c:showLegendKey val="0"/>
          <c:showVal val="0"/>
          <c:showCatName val="0"/>
          <c:showSerName val="0"/>
          <c:showPercent val="0"/>
          <c:showBubbleSize val="0"/>
        </c:dLbls>
        <c:gapWidth val="150"/>
        <c:axId val="76898304"/>
        <c:axId val="70976064"/>
      </c:barChart>
      <c:catAx>
        <c:axId val="76898304"/>
        <c:scaling>
          <c:orientation val="minMax"/>
        </c:scaling>
        <c:delete val="0"/>
        <c:axPos val="b"/>
        <c:numFmt formatCode="General" sourceLinked="1"/>
        <c:majorTickMark val="out"/>
        <c:minorTickMark val="none"/>
        <c:tickLblPos val="nextTo"/>
        <c:crossAx val="70976064"/>
        <c:crosses val="autoZero"/>
        <c:auto val="1"/>
        <c:lblAlgn val="ctr"/>
        <c:lblOffset val="100"/>
        <c:noMultiLvlLbl val="0"/>
      </c:catAx>
      <c:valAx>
        <c:axId val="70976064"/>
        <c:scaling>
          <c:orientation val="minMax"/>
        </c:scaling>
        <c:delete val="0"/>
        <c:axPos val="l"/>
        <c:majorGridlines/>
        <c:numFmt formatCode="0%" sourceLinked="1"/>
        <c:majorTickMark val="out"/>
        <c:minorTickMark val="none"/>
        <c:tickLblPos val="nextTo"/>
        <c:txPr>
          <a:bodyPr/>
          <a:lstStyle/>
          <a:p>
            <a:pPr>
              <a:defRPr sz="1800"/>
            </a:pPr>
            <a:endParaRPr lang="en-US"/>
          </a:p>
        </c:txPr>
        <c:crossAx val="76898304"/>
        <c:crosses val="autoZero"/>
        <c:crossBetween val="between"/>
        <c:majorUnit val="0.2"/>
      </c:valAx>
      <c:dTable>
        <c:showHorzBorder val="1"/>
        <c:showVertBorder val="1"/>
        <c:showOutline val="1"/>
        <c:showKeys val="1"/>
        <c:txPr>
          <a:bodyPr/>
          <a:lstStyle/>
          <a:p>
            <a:pPr rtl="0">
              <a:defRPr sz="1800"/>
            </a:pPr>
            <a:endParaRPr lang="en-US"/>
          </a:p>
        </c:txPr>
      </c:dTable>
      <c:spPr>
        <a:noFill/>
        <a:ln w="19051">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dirty="0"/>
              <a:t>Rating of Water Service</a:t>
            </a:r>
          </a:p>
        </c:rich>
      </c:tx>
      <c:overlay val="0"/>
    </c:title>
    <c:autoTitleDeleted val="0"/>
    <c:plotArea>
      <c:layout/>
      <c:barChart>
        <c:barDir val="col"/>
        <c:grouping val="clustered"/>
        <c:varyColors val="0"/>
        <c:ser>
          <c:idx val="0"/>
          <c:order val="0"/>
          <c:invertIfNegative val="0"/>
          <c:val>
            <c:numRef>
              <c:f>'Water Rating'!$B$4:$E$4</c:f>
              <c:numCache>
                <c:formatCode>0%</c:formatCode>
                <c:ptCount val="4"/>
                <c:pt idx="0">
                  <c:v>0.75</c:v>
                </c:pt>
                <c:pt idx="1">
                  <c:v>0.2</c:v>
                </c:pt>
                <c:pt idx="2">
                  <c:v>0.04</c:v>
                </c:pt>
                <c:pt idx="3">
                  <c:v>0.01</c:v>
                </c:pt>
              </c:numCache>
            </c:numRef>
          </c:val>
          <c:extLst>
            <c:ext xmlns:c15="http://schemas.microsoft.com/office/drawing/2012/chart" uri="{02D57815-91ED-43cb-92C2-25804820EDAC}">
              <c15:filteredSeriesTitle>
                <c15:tx>
                  <c:strRef>
                    <c:extLst>
                      <c:ext uri="{02D57815-91ED-43cb-92C2-25804820EDAC}">
                        <c15:formulaRef>
                          <c15:sqref>'Water Rating'!$A$4</c15:sqref>
                        </c15:formulaRef>
                      </c:ext>
                    </c:extLst>
                    <c:strCache>
                      <c:ptCount val="1"/>
                      <c:pt idx="0">
                        <c:v>2012</c:v>
                      </c:pt>
                    </c:strCache>
                  </c:strRef>
                </c15:tx>
              </c15:filteredSeriesTitle>
            </c:ext>
            <c:ext xmlns:c15="http://schemas.microsoft.com/office/drawing/2012/chart" uri="{02D57815-91ED-43cb-92C2-25804820EDAC}">
              <c15:filteredCategoryTitle>
                <c15:cat>
                  <c:strRef>
                    <c:extLst>
                      <c:ext uri="{02D57815-91ED-43cb-92C2-25804820EDAC}">
                        <c15:formulaRef>
                          <c15:sqref>'Water Rating'!$B$3:$E$3</c15:sqref>
                        </c15:formulaRef>
                      </c:ext>
                    </c:extLst>
                    <c:strCache>
                      <c:ptCount val="4"/>
                      <c:pt idx="0">
                        <c:v>Very Satisfied</c:v>
                      </c:pt>
                      <c:pt idx="1">
                        <c:v>Somewhat Satisfied</c:v>
                      </c:pt>
                      <c:pt idx="2">
                        <c:v>Not Very Satisfied</c:v>
                      </c:pt>
                      <c:pt idx="3">
                        <c:v>Not At All Satisfied</c:v>
                      </c:pt>
                    </c:strCache>
                  </c:strRef>
                </c15:cat>
              </c15:filteredCategoryTitle>
            </c:ext>
            <c:ext xmlns:c16="http://schemas.microsoft.com/office/drawing/2014/chart" uri="{C3380CC4-5D6E-409C-BE32-E72D297353CC}">
              <c16:uniqueId val="{00000000-2834-417A-A363-9F8A60F0FAF1}"/>
            </c:ext>
          </c:extLst>
        </c:ser>
        <c:ser>
          <c:idx val="1"/>
          <c:order val="1"/>
          <c:invertIfNegative val="0"/>
          <c:val>
            <c:numRef>
              <c:f>'Water Rating'!$B$5:$E$5</c:f>
              <c:numCache>
                <c:formatCode>0%</c:formatCode>
                <c:ptCount val="4"/>
                <c:pt idx="0">
                  <c:v>0.72</c:v>
                </c:pt>
                <c:pt idx="1">
                  <c:v>0.25</c:v>
                </c:pt>
                <c:pt idx="2">
                  <c:v>0.02</c:v>
                </c:pt>
                <c:pt idx="3">
                  <c:v>0.01</c:v>
                </c:pt>
              </c:numCache>
            </c:numRef>
          </c:val>
          <c:extLst>
            <c:ext xmlns:c15="http://schemas.microsoft.com/office/drawing/2012/chart" uri="{02D57815-91ED-43cb-92C2-25804820EDAC}">
              <c15:filteredSeriesTitle>
                <c15:tx>
                  <c:strRef>
                    <c:extLst>
                      <c:ext uri="{02D57815-91ED-43cb-92C2-25804820EDAC}">
                        <c15:formulaRef>
                          <c15:sqref>'Water Rating'!$A$5</c15:sqref>
                        </c15:formulaRef>
                      </c:ext>
                    </c:extLst>
                    <c:strCache>
                      <c:ptCount val="1"/>
                      <c:pt idx="0">
                        <c:v>2014</c:v>
                      </c:pt>
                    </c:strCache>
                  </c:strRef>
                </c15:tx>
              </c15:filteredSeriesTitle>
            </c:ext>
            <c:ext xmlns:c15="http://schemas.microsoft.com/office/drawing/2012/chart" uri="{02D57815-91ED-43cb-92C2-25804820EDAC}">
              <c15:filteredCategoryTitle>
                <c15:cat>
                  <c:strRef>
                    <c:extLst>
                      <c:ext uri="{02D57815-91ED-43cb-92C2-25804820EDAC}">
                        <c15:formulaRef>
                          <c15:sqref>'Water Rating'!$B$3:$E$3</c15:sqref>
                        </c15:formulaRef>
                      </c:ext>
                    </c:extLst>
                    <c:strCache>
                      <c:ptCount val="4"/>
                      <c:pt idx="0">
                        <c:v>Very Satisfied</c:v>
                      </c:pt>
                      <c:pt idx="1">
                        <c:v>Somewhat Satisfied</c:v>
                      </c:pt>
                      <c:pt idx="2">
                        <c:v>Not Very Satisfied</c:v>
                      </c:pt>
                      <c:pt idx="3">
                        <c:v>Not At All Satisfied</c:v>
                      </c:pt>
                    </c:strCache>
                  </c:strRef>
                </c15:cat>
              </c15:filteredCategoryTitle>
            </c:ext>
            <c:ext xmlns:c16="http://schemas.microsoft.com/office/drawing/2014/chart" uri="{C3380CC4-5D6E-409C-BE32-E72D297353CC}">
              <c16:uniqueId val="{00000001-2834-417A-A363-9F8A60F0FAF1}"/>
            </c:ext>
          </c:extLst>
        </c:ser>
        <c:ser>
          <c:idx val="2"/>
          <c:order val="2"/>
          <c:invertIfNegative val="0"/>
          <c:val>
            <c:numRef>
              <c:f>'Water Rating'!$B$6:$E$6</c:f>
              <c:numCache>
                <c:formatCode>0%</c:formatCode>
                <c:ptCount val="4"/>
                <c:pt idx="0">
                  <c:v>0.59</c:v>
                </c:pt>
                <c:pt idx="1">
                  <c:v>0.34</c:v>
                </c:pt>
                <c:pt idx="2">
                  <c:v>0.06</c:v>
                </c:pt>
                <c:pt idx="3">
                  <c:v>0.01</c:v>
                </c:pt>
              </c:numCache>
            </c:numRef>
          </c:val>
          <c:extLst>
            <c:ext xmlns:c15="http://schemas.microsoft.com/office/drawing/2012/chart" uri="{02D57815-91ED-43cb-92C2-25804820EDAC}">
              <c15:filteredSeriesTitle>
                <c15:tx>
                  <c:strRef>
                    <c:extLst>
                      <c:ext uri="{02D57815-91ED-43cb-92C2-25804820EDAC}">
                        <c15:formulaRef>
                          <c15:sqref>'Water Rating'!$A$6</c15:sqref>
                        </c15:formulaRef>
                      </c:ext>
                    </c:extLst>
                    <c:strCache>
                      <c:ptCount val="1"/>
                      <c:pt idx="0">
                        <c:v>2016</c:v>
                      </c:pt>
                    </c:strCache>
                  </c:strRef>
                </c15:tx>
              </c15:filteredSeriesTitle>
            </c:ext>
            <c:ext xmlns:c15="http://schemas.microsoft.com/office/drawing/2012/chart" uri="{02D57815-91ED-43cb-92C2-25804820EDAC}">
              <c15:filteredCategoryTitle>
                <c15:cat>
                  <c:strRef>
                    <c:extLst>
                      <c:ext uri="{02D57815-91ED-43cb-92C2-25804820EDAC}">
                        <c15:formulaRef>
                          <c15:sqref>'Water Rating'!$B$3:$E$3</c15:sqref>
                        </c15:formulaRef>
                      </c:ext>
                    </c:extLst>
                    <c:strCache>
                      <c:ptCount val="4"/>
                      <c:pt idx="0">
                        <c:v>Very Satisfied</c:v>
                      </c:pt>
                      <c:pt idx="1">
                        <c:v>Somewhat Satisfied</c:v>
                      </c:pt>
                      <c:pt idx="2">
                        <c:v>Not Very Satisfied</c:v>
                      </c:pt>
                      <c:pt idx="3">
                        <c:v>Not At All Satisfied</c:v>
                      </c:pt>
                    </c:strCache>
                  </c:strRef>
                </c15:cat>
              </c15:filteredCategoryTitle>
            </c:ext>
            <c:ext xmlns:c16="http://schemas.microsoft.com/office/drawing/2014/chart" uri="{C3380CC4-5D6E-409C-BE32-E72D297353CC}">
              <c16:uniqueId val="{00000002-2834-417A-A363-9F8A60F0FAF1}"/>
            </c:ext>
          </c:extLst>
        </c:ser>
        <c:ser>
          <c:idx val="3"/>
          <c:order val="3"/>
          <c:invertIfNegative val="0"/>
          <c:val>
            <c:numRef>
              <c:f>'Water Rating'!$B$7:$E$7</c:f>
              <c:numCache>
                <c:formatCode>0%</c:formatCode>
                <c:ptCount val="4"/>
                <c:pt idx="0">
                  <c:v>0.67</c:v>
                </c:pt>
                <c:pt idx="1">
                  <c:v>0.28000000000000003</c:v>
                </c:pt>
                <c:pt idx="2">
                  <c:v>0.03</c:v>
                </c:pt>
                <c:pt idx="3">
                  <c:v>0.02</c:v>
                </c:pt>
              </c:numCache>
            </c:numRef>
          </c:val>
          <c:extLst>
            <c:ext xmlns:c15="http://schemas.microsoft.com/office/drawing/2012/chart" uri="{02D57815-91ED-43cb-92C2-25804820EDAC}">
              <c15:filteredSeriesTitle>
                <c15:tx>
                  <c:strRef>
                    <c:extLst>
                      <c:ext uri="{02D57815-91ED-43cb-92C2-25804820EDAC}">
                        <c15:formulaRef>
                          <c15:sqref>'Water Rating'!$A$7</c15:sqref>
                        </c15:formulaRef>
                      </c:ext>
                    </c:extLst>
                    <c:strCache>
                      <c:ptCount val="1"/>
                      <c:pt idx="0">
                        <c:v>2018</c:v>
                      </c:pt>
                    </c:strCache>
                  </c:strRef>
                </c15:tx>
              </c15:filteredSeriesTitle>
            </c:ext>
            <c:ext xmlns:c15="http://schemas.microsoft.com/office/drawing/2012/chart" uri="{02D57815-91ED-43cb-92C2-25804820EDAC}">
              <c15:filteredCategoryTitle>
                <c15:cat>
                  <c:strRef>
                    <c:extLst>
                      <c:ext uri="{02D57815-91ED-43cb-92C2-25804820EDAC}">
                        <c15:formulaRef>
                          <c15:sqref>'Water Rating'!$B$3:$E$3</c15:sqref>
                        </c15:formulaRef>
                      </c:ext>
                    </c:extLst>
                    <c:strCache>
                      <c:ptCount val="4"/>
                      <c:pt idx="0">
                        <c:v>Very Satisfied</c:v>
                      </c:pt>
                      <c:pt idx="1">
                        <c:v>Somewhat Satisfied</c:v>
                      </c:pt>
                      <c:pt idx="2">
                        <c:v>Not Very Satisfied</c:v>
                      </c:pt>
                      <c:pt idx="3">
                        <c:v>Not At All Satisfied</c:v>
                      </c:pt>
                    </c:strCache>
                  </c:strRef>
                </c15:cat>
              </c15:filteredCategoryTitle>
            </c:ext>
            <c:ext xmlns:c16="http://schemas.microsoft.com/office/drawing/2014/chart" uri="{C3380CC4-5D6E-409C-BE32-E72D297353CC}">
              <c16:uniqueId val="{00000003-2834-417A-A363-9F8A60F0FAF1}"/>
            </c:ext>
          </c:extLst>
        </c:ser>
        <c:dLbls>
          <c:showLegendKey val="0"/>
          <c:showVal val="0"/>
          <c:showCatName val="0"/>
          <c:showSerName val="0"/>
          <c:showPercent val="0"/>
          <c:showBubbleSize val="0"/>
        </c:dLbls>
        <c:gapWidth val="150"/>
        <c:axId val="70853120"/>
        <c:axId val="118896256"/>
      </c:barChart>
      <c:catAx>
        <c:axId val="70853120"/>
        <c:scaling>
          <c:orientation val="minMax"/>
        </c:scaling>
        <c:delete val="0"/>
        <c:axPos val="b"/>
        <c:numFmt formatCode="General" sourceLinked="1"/>
        <c:majorTickMark val="out"/>
        <c:minorTickMark val="none"/>
        <c:tickLblPos val="nextTo"/>
        <c:crossAx val="118896256"/>
        <c:crosses val="autoZero"/>
        <c:auto val="1"/>
        <c:lblAlgn val="ctr"/>
        <c:lblOffset val="100"/>
        <c:noMultiLvlLbl val="0"/>
      </c:catAx>
      <c:valAx>
        <c:axId val="118896256"/>
        <c:scaling>
          <c:orientation val="minMax"/>
        </c:scaling>
        <c:delete val="0"/>
        <c:axPos val="l"/>
        <c:majorGridlines/>
        <c:numFmt formatCode="0%" sourceLinked="1"/>
        <c:majorTickMark val="out"/>
        <c:minorTickMark val="none"/>
        <c:tickLblPos val="nextTo"/>
        <c:txPr>
          <a:bodyPr/>
          <a:lstStyle/>
          <a:p>
            <a:pPr>
              <a:defRPr sz="2000"/>
            </a:pPr>
            <a:endParaRPr lang="en-US"/>
          </a:p>
        </c:txPr>
        <c:crossAx val="70853120"/>
        <c:crosses val="autoZero"/>
        <c:crossBetween val="between"/>
      </c:valAx>
      <c:dTable>
        <c:showHorzBorder val="1"/>
        <c:showVertBorder val="1"/>
        <c:showOutline val="1"/>
        <c:showKeys val="1"/>
      </c:dTable>
      <c:spPr>
        <a:noFill/>
        <a:ln w="21391">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0.15792</cdr:x>
      <cdr:y>0.16753</cdr:y>
    </cdr:from>
    <cdr:to>
      <cdr:x>1</cdr:x>
      <cdr:y>0.16753</cdr:y>
    </cdr:to>
    <cdr:cxnSp macro="">
      <cdr:nvCxnSpPr>
        <cdr:cNvPr id="3" name="Straight Connector 2">
          <a:extLst xmlns:a="http://schemas.openxmlformats.org/drawingml/2006/main">
            <a:ext uri="{FF2B5EF4-FFF2-40B4-BE49-F238E27FC236}">
              <a16:creationId xmlns:a16="http://schemas.microsoft.com/office/drawing/2014/main" id="{2ADB05DC-A653-10D9-AA7F-6D86C2B91D94}"/>
            </a:ext>
          </a:extLst>
        </cdr:cNvPr>
        <cdr:cNvCxnSpPr/>
      </cdr:nvCxnSpPr>
      <cdr:spPr>
        <a:xfrm xmlns:a="http://schemas.openxmlformats.org/drawingml/2006/main">
          <a:off x="1386114" y="671473"/>
          <a:ext cx="7391400" cy="0"/>
        </a:xfrm>
        <a:prstGeom xmlns:a="http://schemas.openxmlformats.org/drawingml/2006/main" prst="line">
          <a:avLst/>
        </a:prstGeom>
        <a:ln xmlns:a="http://schemas.openxmlformats.org/drawingml/2006/main" w="28575">
          <a:solidFill>
            <a:schemeClr val="accent6"/>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0.33225</cdr:y>
    </cdr:from>
    <cdr:to>
      <cdr:x>0.009</cdr:x>
      <cdr:y>0.366</cdr:y>
    </cdr:to>
    <cdr:sp macro="" textlink="">
      <cdr:nvSpPr>
        <cdr:cNvPr id="34818" name="Text Box 2"/>
        <cdr:cNvSpPr txBox="1">
          <a:spLocks xmlns:a="http://schemas.openxmlformats.org/drawingml/2006/main" noChangeArrowheads="1"/>
        </cdr:cNvSpPr>
      </cdr:nvSpPr>
      <cdr:spPr bwMode="auto">
        <a:xfrm xmlns:a="http://schemas.openxmlformats.org/drawingml/2006/main">
          <a:off x="0" y="1933620"/>
          <a:ext cx="77238" cy="18041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45D0458E-BAF2-4F63-AAA4-0A109B2C0D40}" type="datetimeFigureOut">
              <a:rPr lang="en-US" smtClean="0"/>
              <a:t>3/15/2023</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EEA24B7-3080-448F-97B2-EDBFD656EE58}" type="slidenum">
              <a:rPr lang="en-US" smtClean="0"/>
              <a:t>‹#›</a:t>
            </a:fld>
            <a:endParaRPr lang="en-US" dirty="0"/>
          </a:p>
        </p:txBody>
      </p:sp>
    </p:spTree>
    <p:extLst>
      <p:ext uri="{BB962C8B-B14F-4D97-AF65-F5344CB8AC3E}">
        <p14:creationId xmlns:p14="http://schemas.microsoft.com/office/powerpoint/2010/main" val="54031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8573D05-6575-4EDC-B64A-CFB6DC1CF850}" type="datetimeFigureOut">
              <a:rPr lang="en-US" smtClean="0"/>
              <a:t>3/15/2023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D6449471-CD9B-4060-9245-E5C00C25A7D6}" type="slidenum">
              <a:rPr lang="en-US" smtClean="0"/>
              <a:t>‹#›</a:t>
            </a:fld>
            <a:endParaRPr lang="en-US" dirty="0"/>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a:t>
            </a:fld>
            <a:endParaRPr lang="en-US" dirty="0"/>
          </a:p>
        </p:txBody>
      </p:sp>
    </p:spTree>
    <p:extLst>
      <p:ext uri="{BB962C8B-B14F-4D97-AF65-F5344CB8AC3E}">
        <p14:creationId xmlns:p14="http://schemas.microsoft.com/office/powerpoint/2010/main" val="349481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12</a:t>
            </a:fld>
            <a:endParaRPr lang="en-US" dirty="0"/>
          </a:p>
        </p:txBody>
      </p:sp>
    </p:spTree>
    <p:extLst>
      <p:ext uri="{BB962C8B-B14F-4D97-AF65-F5344CB8AC3E}">
        <p14:creationId xmlns:p14="http://schemas.microsoft.com/office/powerpoint/2010/main" val="248766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13</a:t>
            </a:fld>
            <a:endParaRPr lang="en-US" dirty="0"/>
          </a:p>
        </p:txBody>
      </p:sp>
    </p:spTree>
    <p:extLst>
      <p:ext uri="{BB962C8B-B14F-4D97-AF65-F5344CB8AC3E}">
        <p14:creationId xmlns:p14="http://schemas.microsoft.com/office/powerpoint/2010/main" val="379352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dirty="0">
                <a:latin typeface="Arial" panose="020B0604020202020204" pitchFamily="34" charset="0"/>
              </a:rPr>
              <a:t>06/22/13</a:t>
            </a:r>
          </a:p>
        </p:txBody>
      </p:sp>
      <p:sp>
        <p:nvSpPr>
          <p:cNvPr id="2355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07EAA87-D439-4864-A539-FE4D5C607C08}" type="slidenum">
              <a:rPr lang="en-US" altLang="en-US">
                <a:latin typeface="Arial" panose="020B0604020202020204" pitchFamily="34" charset="0"/>
              </a:rPr>
              <a:pPr>
                <a:spcBef>
                  <a:spcPct val="0"/>
                </a:spcBef>
                <a:buClrTx/>
                <a:buFontTx/>
                <a:buNone/>
              </a:pPr>
              <a:t>14</a:t>
            </a:fld>
            <a:endParaRPr lang="en-US" altLang="en-US" dirty="0">
              <a:latin typeface="Arial" panose="020B0604020202020204" pitchFamily="34" charset="0"/>
            </a:endParaRPr>
          </a:p>
        </p:txBody>
      </p:sp>
      <p:sp>
        <p:nvSpPr>
          <p:cNvPr id="23556" name="Text Box 1"/>
          <p:cNvSpPr>
            <a:spLocks noGrp="1" noRot="1" noChangeAspect="1" noChangeArrowheads="1" noTextEdit="1"/>
          </p:cNvSpPr>
          <p:nvPr>
            <p:ph type="sldImg"/>
          </p:nvPr>
        </p:nvSpPr>
        <p:spPr>
          <a:xfrm>
            <a:off x="360363" y="674688"/>
            <a:ext cx="5997575" cy="3375025"/>
          </a:xfrm>
          <a:solidFill>
            <a:srgbClr val="FFFFFF"/>
          </a:solidFill>
          <a:ln/>
        </p:spPr>
      </p:sp>
      <p:sp>
        <p:nvSpPr>
          <p:cNvPr id="23557" name="Text Box 2"/>
          <p:cNvSpPr>
            <a:spLocks noGrp="1" noChangeArrowheads="1"/>
          </p:cNvSpPr>
          <p:nvPr>
            <p:ph type="body" idx="1"/>
          </p:nvPr>
        </p:nvSpPr>
        <p:spPr>
          <a:xfrm>
            <a:off x="896078" y="4276222"/>
            <a:ext cx="4926145" cy="4050267"/>
          </a:xfrm>
          <a:solidFill>
            <a:srgbClr val="FFFFFF"/>
          </a:solidFill>
          <a:ln w="9360">
            <a:solidFill>
              <a:srgbClr val="000000"/>
            </a:solidFill>
            <a:miter lim="800000"/>
          </a:ln>
        </p:spPr>
        <p:txBody>
          <a:bodyPr wrap="none" anchor="ctr"/>
          <a:lstStyle/>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endParaRPr lang="en-US" altLang="en-US" dirty="0"/>
          </a:p>
        </p:txBody>
      </p:sp>
    </p:spTree>
    <p:extLst>
      <p:ext uri="{BB962C8B-B14F-4D97-AF65-F5344CB8AC3E}">
        <p14:creationId xmlns:p14="http://schemas.microsoft.com/office/powerpoint/2010/main" val="174687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15</a:t>
            </a:fld>
            <a:endParaRPr lang="en-US" dirty="0"/>
          </a:p>
        </p:txBody>
      </p:sp>
    </p:spTree>
    <p:extLst>
      <p:ext uri="{BB962C8B-B14F-4D97-AF65-F5344CB8AC3E}">
        <p14:creationId xmlns:p14="http://schemas.microsoft.com/office/powerpoint/2010/main" val="220621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a:p>
        </p:txBody>
      </p:sp>
      <p:sp>
        <p:nvSpPr>
          <p:cNvPr id="4" name="Header Placeholder 3"/>
          <p:cNvSpPr>
            <a:spLocks noGrp="1"/>
          </p:cNvSpPr>
          <p:nvPr>
            <p:ph type="hdr" sz="quarter"/>
          </p:nvPr>
        </p:nvSpPr>
        <p:spPr/>
        <p:txBody>
          <a:bodyPr/>
          <a:lstStyle/>
          <a:p>
            <a:pPr>
              <a:defRPr/>
            </a:pPr>
            <a:r>
              <a:rPr lang="en-US" dirty="0"/>
              <a:t>Water/Sewer Division, CPW</a:t>
            </a:r>
          </a:p>
        </p:txBody>
      </p:sp>
      <p:sp>
        <p:nvSpPr>
          <p:cNvPr id="5" name="Date Placeholder 4"/>
          <p:cNvSpPr>
            <a:spLocks noGrp="1"/>
          </p:cNvSpPr>
          <p:nvPr>
            <p:ph type="dt" sz="quarter" idx="1"/>
          </p:nvPr>
        </p:nvSpPr>
        <p:spPr/>
        <p:txBody>
          <a:bodyPr/>
          <a:lstStyle/>
          <a:p>
            <a:pPr>
              <a:defRPr/>
            </a:pPr>
            <a:r>
              <a:rPr lang="en-US" dirty="0"/>
              <a:t>Article 50</a:t>
            </a:r>
          </a:p>
        </p:txBody>
      </p:sp>
      <p:sp>
        <p:nvSpPr>
          <p:cNvPr id="6" name="Footer Placeholder 5"/>
          <p:cNvSpPr>
            <a:spLocks noGrp="1"/>
          </p:cNvSpPr>
          <p:nvPr>
            <p:ph type="ftr" sz="quarter" idx="4"/>
          </p:nvPr>
        </p:nvSpPr>
        <p:spPr/>
        <p:txBody>
          <a:bodyPr/>
          <a:lstStyle/>
          <a:p>
            <a:pPr>
              <a:defRPr/>
            </a:pPr>
            <a:r>
              <a:rPr lang="en-US" dirty="0"/>
              <a:t>Public Hearing, March 16, 2015</a:t>
            </a:r>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17732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a:p>
        </p:txBody>
      </p:sp>
      <p:sp>
        <p:nvSpPr>
          <p:cNvPr id="4" name="Header Placeholder 3"/>
          <p:cNvSpPr>
            <a:spLocks noGrp="1"/>
          </p:cNvSpPr>
          <p:nvPr>
            <p:ph type="hdr" sz="quarter"/>
          </p:nvPr>
        </p:nvSpPr>
        <p:spPr/>
        <p:txBody>
          <a:bodyPr/>
          <a:lstStyle/>
          <a:p>
            <a:pPr>
              <a:defRPr/>
            </a:pPr>
            <a:r>
              <a:rPr lang="en-US" dirty="0"/>
              <a:t>Water/Sewer Division, CPW</a:t>
            </a:r>
          </a:p>
        </p:txBody>
      </p:sp>
      <p:sp>
        <p:nvSpPr>
          <p:cNvPr id="5" name="Date Placeholder 4"/>
          <p:cNvSpPr>
            <a:spLocks noGrp="1"/>
          </p:cNvSpPr>
          <p:nvPr>
            <p:ph type="dt" sz="quarter" idx="1"/>
          </p:nvPr>
        </p:nvSpPr>
        <p:spPr/>
        <p:txBody>
          <a:bodyPr/>
          <a:lstStyle/>
          <a:p>
            <a:pPr>
              <a:defRPr/>
            </a:pPr>
            <a:r>
              <a:rPr lang="en-US" dirty="0"/>
              <a:t>Article 50</a:t>
            </a:r>
          </a:p>
        </p:txBody>
      </p:sp>
      <p:sp>
        <p:nvSpPr>
          <p:cNvPr id="6" name="Footer Placeholder 5"/>
          <p:cNvSpPr>
            <a:spLocks noGrp="1"/>
          </p:cNvSpPr>
          <p:nvPr>
            <p:ph type="ftr" sz="quarter" idx="4"/>
          </p:nvPr>
        </p:nvSpPr>
        <p:spPr/>
        <p:txBody>
          <a:bodyPr/>
          <a:lstStyle/>
          <a:p>
            <a:pPr>
              <a:defRPr/>
            </a:pPr>
            <a:r>
              <a:rPr lang="en-US" dirty="0"/>
              <a:t>Public Hearing, March 16, 2015</a:t>
            </a:r>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17</a:t>
            </a:fld>
            <a:endParaRPr lang="en-US" altLang="en-US" sz="1200" dirty="0"/>
          </a:p>
        </p:txBody>
      </p:sp>
    </p:spTree>
    <p:extLst>
      <p:ext uri="{BB962C8B-B14F-4D97-AF65-F5344CB8AC3E}">
        <p14:creationId xmlns:p14="http://schemas.microsoft.com/office/powerpoint/2010/main" val="248679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a:p>
        </p:txBody>
      </p:sp>
      <p:sp>
        <p:nvSpPr>
          <p:cNvPr id="4" name="Header Placeholder 3"/>
          <p:cNvSpPr>
            <a:spLocks noGrp="1"/>
          </p:cNvSpPr>
          <p:nvPr>
            <p:ph type="hdr" sz="quarter"/>
          </p:nvPr>
        </p:nvSpPr>
        <p:spPr/>
        <p:txBody>
          <a:bodyPr/>
          <a:lstStyle/>
          <a:p>
            <a:pPr>
              <a:defRPr/>
            </a:pPr>
            <a:r>
              <a:rPr lang="en-US" dirty="0"/>
              <a:t>Water/Sewer Division, CPW</a:t>
            </a:r>
          </a:p>
        </p:txBody>
      </p:sp>
      <p:sp>
        <p:nvSpPr>
          <p:cNvPr id="5" name="Date Placeholder 4"/>
          <p:cNvSpPr>
            <a:spLocks noGrp="1"/>
          </p:cNvSpPr>
          <p:nvPr>
            <p:ph type="dt" sz="quarter" idx="1"/>
          </p:nvPr>
        </p:nvSpPr>
        <p:spPr/>
        <p:txBody>
          <a:bodyPr/>
          <a:lstStyle/>
          <a:p>
            <a:pPr>
              <a:defRPr/>
            </a:pPr>
            <a:r>
              <a:rPr lang="en-US" dirty="0"/>
              <a:t>Article 50</a:t>
            </a:r>
          </a:p>
        </p:txBody>
      </p:sp>
      <p:sp>
        <p:nvSpPr>
          <p:cNvPr id="6" name="Footer Placeholder 5"/>
          <p:cNvSpPr>
            <a:spLocks noGrp="1"/>
          </p:cNvSpPr>
          <p:nvPr>
            <p:ph type="ftr" sz="quarter" idx="4"/>
          </p:nvPr>
        </p:nvSpPr>
        <p:spPr/>
        <p:txBody>
          <a:bodyPr/>
          <a:lstStyle/>
          <a:p>
            <a:pPr>
              <a:defRPr/>
            </a:pPr>
            <a:r>
              <a:rPr lang="en-US" dirty="0"/>
              <a:t>Public Hearing, March 16, 2015</a:t>
            </a:r>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862379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defRPr/>
            </a:pPr>
            <a:endParaRPr lang="en-US" dirty="0"/>
          </a:p>
        </p:txBody>
      </p:sp>
      <p:sp>
        <p:nvSpPr>
          <p:cNvPr id="4" name="Header Placeholder 3"/>
          <p:cNvSpPr>
            <a:spLocks noGrp="1"/>
          </p:cNvSpPr>
          <p:nvPr>
            <p:ph type="hdr" sz="quarter"/>
          </p:nvPr>
        </p:nvSpPr>
        <p:spPr/>
        <p:txBody>
          <a:bodyPr/>
          <a:lstStyle/>
          <a:p>
            <a:pPr>
              <a:defRPr/>
            </a:pPr>
            <a:r>
              <a:rPr lang="en-US" dirty="0"/>
              <a:t>Water/Sewer Division, CPW</a:t>
            </a:r>
          </a:p>
        </p:txBody>
      </p:sp>
      <p:sp>
        <p:nvSpPr>
          <p:cNvPr id="5" name="Date Placeholder 4"/>
          <p:cNvSpPr>
            <a:spLocks noGrp="1"/>
          </p:cNvSpPr>
          <p:nvPr>
            <p:ph type="dt" sz="quarter" idx="1"/>
          </p:nvPr>
        </p:nvSpPr>
        <p:spPr/>
        <p:txBody>
          <a:bodyPr/>
          <a:lstStyle/>
          <a:p>
            <a:pPr>
              <a:defRPr/>
            </a:pPr>
            <a:r>
              <a:rPr lang="en-US" dirty="0"/>
              <a:t>Article 50</a:t>
            </a:r>
          </a:p>
        </p:txBody>
      </p:sp>
      <p:sp>
        <p:nvSpPr>
          <p:cNvPr id="6" name="Footer Placeholder 5"/>
          <p:cNvSpPr>
            <a:spLocks noGrp="1"/>
          </p:cNvSpPr>
          <p:nvPr>
            <p:ph type="ftr" sz="quarter" idx="4"/>
          </p:nvPr>
        </p:nvSpPr>
        <p:spPr/>
        <p:txBody>
          <a:bodyPr/>
          <a:lstStyle/>
          <a:p>
            <a:pPr>
              <a:defRPr/>
            </a:pPr>
            <a:r>
              <a:rPr lang="en-US" dirty="0"/>
              <a:t>Public Hearing, March 16, 2015</a:t>
            </a:r>
          </a:p>
        </p:txBody>
      </p:sp>
      <p:sp>
        <p:nvSpPr>
          <p:cNvPr id="7" name="Slide Number Placeholder 6"/>
          <p:cNvSpPr>
            <a:spLocks noGrp="1"/>
          </p:cNvSpPr>
          <p:nvPr>
            <p:ph type="sldNum" sz="quarter" idx="5"/>
          </p:nvPr>
        </p:nvSpPr>
        <p:spPr/>
        <p:txBody>
          <a:bodyPr/>
          <a:lstStyle>
            <a:lvl1pPr eaLnBrk="0" hangingPunct="0">
              <a:defRPr sz="2500">
                <a:solidFill>
                  <a:schemeClr val="tx1"/>
                </a:solidFill>
                <a:latin typeface="Arial" panose="020B0604020202020204" pitchFamily="34" charset="0"/>
                <a:cs typeface="Arial" panose="020B0604020202020204" pitchFamily="34" charset="0"/>
              </a:defRPr>
            </a:lvl1pPr>
            <a:lvl2pPr marL="716130" indent="-275434" eaLnBrk="0" hangingPunct="0">
              <a:defRPr sz="2500">
                <a:solidFill>
                  <a:schemeClr val="tx1"/>
                </a:solidFill>
                <a:latin typeface="Arial" panose="020B0604020202020204" pitchFamily="34" charset="0"/>
                <a:cs typeface="Arial" panose="020B0604020202020204" pitchFamily="34" charset="0"/>
              </a:defRPr>
            </a:lvl2pPr>
            <a:lvl3pPr marL="1101738" indent="-220348" eaLnBrk="0" hangingPunct="0">
              <a:defRPr sz="2500">
                <a:solidFill>
                  <a:schemeClr val="tx1"/>
                </a:solidFill>
                <a:latin typeface="Arial" panose="020B0604020202020204" pitchFamily="34" charset="0"/>
                <a:cs typeface="Arial" panose="020B0604020202020204" pitchFamily="34" charset="0"/>
              </a:defRPr>
            </a:lvl3pPr>
            <a:lvl4pPr marL="1542433" indent="-220348" eaLnBrk="0" hangingPunct="0">
              <a:defRPr sz="2500">
                <a:solidFill>
                  <a:schemeClr val="tx1"/>
                </a:solidFill>
                <a:latin typeface="Arial" panose="020B0604020202020204" pitchFamily="34" charset="0"/>
                <a:cs typeface="Arial" panose="020B0604020202020204" pitchFamily="34" charset="0"/>
              </a:defRPr>
            </a:lvl4pPr>
            <a:lvl5pPr marL="1983128" indent="-220348" eaLnBrk="0" hangingPunct="0">
              <a:defRPr sz="2500">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fld id="{995060B9-8BFE-45B4-AAEC-CF7B1B633000}" type="slidenum">
              <a:rPr lang="en-US" altLang="en-US" sz="1200"/>
              <a:pPr eaLnBrk="1" hangingPunct="1"/>
              <a:t>19</a:t>
            </a:fld>
            <a:endParaRPr lang="en-US" altLang="en-US" sz="1200" dirty="0"/>
          </a:p>
        </p:txBody>
      </p:sp>
    </p:spTree>
    <p:extLst>
      <p:ext uri="{BB962C8B-B14F-4D97-AF65-F5344CB8AC3E}">
        <p14:creationId xmlns:p14="http://schemas.microsoft.com/office/powerpoint/2010/main" val="75439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A9D500-D5F4-4ED9-BA82-2A6F65752CAC}" type="slidenum">
              <a:rPr lang="en-US" altLang="en-US"/>
              <a:pPr eaLnBrk="1" hangingPunct="1">
                <a:spcBef>
                  <a:spcPct val="0"/>
                </a:spcBef>
              </a:pPr>
              <a:t>20</a:t>
            </a:fld>
            <a:endParaRPr lang="en-US" alt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72439" y="4276222"/>
            <a:ext cx="5449491" cy="4208588"/>
          </a:xfrm>
          <a:noFill/>
        </p:spPr>
        <p:txBody>
          <a:bodyPr/>
          <a:lstStyle/>
          <a:p>
            <a:pPr eaLnBrk="1" hangingPunct="1"/>
            <a:endParaRPr lang="en-US" altLang="en-US" dirty="0"/>
          </a:p>
        </p:txBody>
      </p:sp>
      <p:sp>
        <p:nvSpPr>
          <p:cNvPr id="39941"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9942"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9943"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2767515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DCD045-9080-4A24-93A6-F43D9F91DBB5}" type="slidenum">
              <a:rPr lang="en-US" altLang="en-US"/>
              <a:pPr eaLnBrk="1" hangingPunct="1">
                <a:spcBef>
                  <a:spcPct val="0"/>
                </a:spcBef>
              </a:pPr>
              <a:t>21</a:t>
            </a:fld>
            <a:endParaRPr lang="en-US" alt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72439" y="4276222"/>
            <a:ext cx="5449491" cy="4208588"/>
          </a:xfrm>
          <a:noFill/>
        </p:spPr>
        <p:txBody>
          <a:bodyPr/>
          <a:lstStyle/>
          <a:p>
            <a:pPr eaLnBrk="1" hangingPunct="1">
              <a:lnSpc>
                <a:spcPct val="90000"/>
              </a:lnSpc>
            </a:pPr>
            <a:endParaRPr lang="en-US" altLang="en-US" sz="1900" dirty="0">
              <a:latin typeface="Arial" panose="020B0604020202020204" pitchFamily="34" charset="0"/>
            </a:endParaRPr>
          </a:p>
        </p:txBody>
      </p:sp>
      <p:sp>
        <p:nvSpPr>
          <p:cNvPr id="39941"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9942"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9943"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397734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463834-91EA-4E46-8D23-2B669BC5FB8F}" type="slidenum">
              <a:rPr lang="en-US" altLang="en-US"/>
              <a:pPr eaLnBrk="1" hangingPunct="1">
                <a:spcBef>
                  <a:spcPct val="0"/>
                </a:spcBef>
              </a:pPr>
              <a:t>2</a:t>
            </a:fld>
            <a:endParaRPr lang="en-US" alt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lnSpc>
                <a:spcPct val="90000"/>
              </a:lnSpc>
            </a:pPr>
            <a:endParaRPr lang="en-US" altLang="en-US" dirty="0"/>
          </a:p>
        </p:txBody>
      </p:sp>
      <p:sp>
        <p:nvSpPr>
          <p:cNvPr id="30725"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0726"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0727"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2580631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AFA6F2A-41FC-440A-BE86-15C3CBA2627A}" type="slidenum">
              <a:rPr lang="en-US" altLang="en-US"/>
              <a:pPr eaLnBrk="1" hangingPunct="1">
                <a:spcBef>
                  <a:spcPct val="0"/>
                </a:spcBef>
              </a:pPr>
              <a:t>22</a:t>
            </a:fld>
            <a:endParaRPr lang="en-US" altLang="en-US" dirty="0"/>
          </a:p>
        </p:txBody>
      </p:sp>
      <p:sp>
        <p:nvSpPr>
          <p:cNvPr id="86019"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70918" y="4276222"/>
            <a:ext cx="5449491" cy="4208588"/>
          </a:xfrm>
        </p:spPr>
        <p:txBody>
          <a:bodyPr/>
          <a:lstStyle/>
          <a:p>
            <a:pPr eaLnBrk="1" hangingPunct="1">
              <a:defRPr/>
            </a:pPr>
            <a:endParaRPr lang="en-US" dirty="0"/>
          </a:p>
        </p:txBody>
      </p:sp>
      <p:sp>
        <p:nvSpPr>
          <p:cNvPr id="34821"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4822"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4823"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114782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A49F270-12AC-44E9-AE88-F91DDE69CA92}" type="slidenum">
              <a:rPr lang="en-US" altLang="en-US"/>
              <a:pPr eaLnBrk="1" hangingPunct="1">
                <a:spcBef>
                  <a:spcPct val="0"/>
                </a:spcBef>
              </a:pPr>
              <a:t>3</a:t>
            </a:fld>
            <a:endParaRPr lang="en-US" altLang="en-US" dirty="0"/>
          </a:p>
        </p:txBody>
      </p:sp>
      <p:sp>
        <p:nvSpPr>
          <p:cNvPr id="82947"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pPr eaLnBrk="1" hangingPunct="1">
              <a:lnSpc>
                <a:spcPct val="90000"/>
              </a:lnSpc>
              <a:defRPr/>
            </a:pPr>
            <a:endParaRPr lang="en-US" altLang="en-US" sz="900" dirty="0"/>
          </a:p>
        </p:txBody>
      </p:sp>
      <p:sp>
        <p:nvSpPr>
          <p:cNvPr id="31749"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1750"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1751"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225964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5C26B89-AE64-402D-9589-5C6B7F0C7D12}" type="slidenum">
              <a:rPr lang="en-US" altLang="en-US"/>
              <a:pPr eaLnBrk="1" hangingPunct="1">
                <a:spcBef>
                  <a:spcPct val="0"/>
                </a:spcBef>
              </a:pPr>
              <a:t>4</a:t>
            </a:fld>
            <a:endParaRPr lang="en-US" altLang="en-US" dirty="0"/>
          </a:p>
        </p:txBody>
      </p:sp>
      <p:sp>
        <p:nvSpPr>
          <p:cNvPr id="81923"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70918" y="4276222"/>
            <a:ext cx="5376466" cy="4577493"/>
          </a:xfrm>
        </p:spPr>
        <p:txBody>
          <a:bodyPr/>
          <a:lstStyle/>
          <a:p>
            <a:pPr marL="275434" indent="-275434">
              <a:defRPr/>
            </a:pPr>
            <a:endParaRPr lang="en-US" sz="1300" dirty="0"/>
          </a:p>
        </p:txBody>
      </p:sp>
      <p:sp>
        <p:nvSpPr>
          <p:cNvPr id="32774"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2775"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163145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68E9BF4-1000-43BB-A659-083F1653A7DA}" type="slidenum">
              <a:rPr lang="en-US" altLang="en-US"/>
              <a:pPr eaLnBrk="1" hangingPunct="1">
                <a:spcBef>
                  <a:spcPct val="0"/>
                </a:spcBef>
              </a:pPr>
              <a:t>5</a:t>
            </a:fld>
            <a:endParaRPr lang="en-US" altLang="en-US" dirty="0"/>
          </a:p>
        </p:txBody>
      </p:sp>
      <p:sp>
        <p:nvSpPr>
          <p:cNvPr id="84995"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597893" y="4279296"/>
            <a:ext cx="5449491" cy="4356150"/>
          </a:xfrm>
        </p:spPr>
        <p:txBody>
          <a:bodyPr/>
          <a:lstStyle/>
          <a:p>
            <a:pPr marL="275434" indent="-275434">
              <a:lnSpc>
                <a:spcPct val="90000"/>
              </a:lnSpc>
              <a:spcBef>
                <a:spcPct val="0"/>
              </a:spcBef>
              <a:buFontTx/>
              <a:buChar char="•"/>
              <a:defRPr/>
            </a:pPr>
            <a:endParaRPr lang="en-US" dirty="0"/>
          </a:p>
        </p:txBody>
      </p:sp>
      <p:sp>
        <p:nvSpPr>
          <p:cNvPr id="33797" name="Footer Placeholder 1"/>
          <p:cNvSpPr>
            <a:spLocks noGrp="1"/>
          </p:cNvSpPr>
          <p:nvPr>
            <p:ph type="ftr" sz="quarter" idx="4"/>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Public Hearing, March 16, 2015</a:t>
            </a:r>
          </a:p>
        </p:txBody>
      </p:sp>
      <p:sp>
        <p:nvSpPr>
          <p:cNvPr id="33798" name="Header Placeholder 2"/>
          <p:cNvSpPr>
            <a:spLocks noGrp="1"/>
          </p:cNvSpPr>
          <p:nvPr>
            <p:ph type="hdr" sz="quarter"/>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Water/Sewer Division, CPW</a:t>
            </a:r>
          </a:p>
        </p:txBody>
      </p:sp>
      <p:sp>
        <p:nvSpPr>
          <p:cNvPr id="33799" name="Date Placeholder 3"/>
          <p:cNvSpPr>
            <a:spLocks noGrp="1"/>
          </p:cNvSpPr>
          <p:nvPr>
            <p:ph type="dt" sz="quarter" idx="1"/>
          </p:nvPr>
        </p:nvSpPr>
        <p:spPr/>
        <p:txBody>
          <a:bodyPr/>
          <a:lstStyle>
            <a:lvl1pPr eaLnBrk="0" hangingPunct="0">
              <a:defRPr sz="2500">
                <a:solidFill>
                  <a:schemeClr val="tx1"/>
                </a:solidFill>
                <a:latin typeface="Arial" charset="0"/>
              </a:defRPr>
            </a:lvl1pPr>
            <a:lvl2pPr marL="716130" indent="-275434" eaLnBrk="0" hangingPunct="0">
              <a:defRPr sz="2500">
                <a:solidFill>
                  <a:schemeClr val="tx1"/>
                </a:solidFill>
                <a:latin typeface="Arial" charset="0"/>
              </a:defRPr>
            </a:lvl2pPr>
            <a:lvl3pPr marL="1101738" indent="-220348" eaLnBrk="0" hangingPunct="0">
              <a:defRPr sz="2500">
                <a:solidFill>
                  <a:schemeClr val="tx1"/>
                </a:solidFill>
                <a:latin typeface="Arial" charset="0"/>
              </a:defRPr>
            </a:lvl3pPr>
            <a:lvl4pPr marL="1542433" indent="-220348" eaLnBrk="0" hangingPunct="0">
              <a:defRPr sz="2500">
                <a:solidFill>
                  <a:schemeClr val="tx1"/>
                </a:solidFill>
                <a:latin typeface="Arial" charset="0"/>
              </a:defRPr>
            </a:lvl4pPr>
            <a:lvl5pPr marL="1983128" indent="-220348" eaLnBrk="0" hangingPunct="0">
              <a:defRPr sz="2500">
                <a:solidFill>
                  <a:schemeClr val="tx1"/>
                </a:solidFill>
                <a:latin typeface="Arial" charset="0"/>
              </a:defRPr>
            </a:lvl5pPr>
            <a:lvl6pPr marL="2423823" indent="-220348" eaLnBrk="0" fontAlgn="base" hangingPunct="0">
              <a:spcBef>
                <a:spcPct val="0"/>
              </a:spcBef>
              <a:spcAft>
                <a:spcPct val="0"/>
              </a:spcAft>
              <a:defRPr sz="2500">
                <a:solidFill>
                  <a:schemeClr val="tx1"/>
                </a:solidFill>
                <a:latin typeface="Arial" charset="0"/>
              </a:defRPr>
            </a:lvl6pPr>
            <a:lvl7pPr marL="2864518" indent="-220348" eaLnBrk="0" fontAlgn="base" hangingPunct="0">
              <a:spcBef>
                <a:spcPct val="0"/>
              </a:spcBef>
              <a:spcAft>
                <a:spcPct val="0"/>
              </a:spcAft>
              <a:defRPr sz="2500">
                <a:solidFill>
                  <a:schemeClr val="tx1"/>
                </a:solidFill>
                <a:latin typeface="Arial" charset="0"/>
              </a:defRPr>
            </a:lvl7pPr>
            <a:lvl8pPr marL="3305213" indent="-220348" eaLnBrk="0" fontAlgn="base" hangingPunct="0">
              <a:spcBef>
                <a:spcPct val="0"/>
              </a:spcBef>
              <a:spcAft>
                <a:spcPct val="0"/>
              </a:spcAft>
              <a:defRPr sz="2500">
                <a:solidFill>
                  <a:schemeClr val="tx1"/>
                </a:solidFill>
                <a:latin typeface="Arial" charset="0"/>
              </a:defRPr>
            </a:lvl8pPr>
            <a:lvl9pPr marL="3745908" indent="-220348" eaLnBrk="0" fontAlgn="base" hangingPunct="0">
              <a:spcBef>
                <a:spcPct val="0"/>
              </a:spcBef>
              <a:spcAft>
                <a:spcPct val="0"/>
              </a:spcAft>
              <a:defRPr sz="2500">
                <a:solidFill>
                  <a:schemeClr val="tx1"/>
                </a:solidFill>
                <a:latin typeface="Arial" charset="0"/>
              </a:defRPr>
            </a:lvl9pPr>
          </a:lstStyle>
          <a:p>
            <a:pPr eaLnBrk="1" hangingPunct="1">
              <a:defRPr/>
            </a:pPr>
            <a:r>
              <a:rPr lang="en-US" sz="1200" dirty="0"/>
              <a:t>Article 50</a:t>
            </a:r>
          </a:p>
        </p:txBody>
      </p:sp>
    </p:spTree>
    <p:extLst>
      <p:ext uri="{BB962C8B-B14F-4D97-AF65-F5344CB8AC3E}">
        <p14:creationId xmlns:p14="http://schemas.microsoft.com/office/powerpoint/2010/main" val="24848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dirty="0">
                <a:latin typeface="Arial" panose="020B0604020202020204" pitchFamily="34" charset="0"/>
              </a:rPr>
              <a:t>06/22/13</a:t>
            </a:r>
          </a:p>
        </p:txBody>
      </p:sp>
      <p:sp>
        <p:nvSpPr>
          <p:cNvPr id="1945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5pPr>
            <a:lvl6pPr marL="242382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6pPr>
            <a:lvl7pPr marL="286451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7pPr>
            <a:lvl8pPr marL="3305213"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8pPr>
            <a:lvl9pPr marL="3745908" indent="-220348" defTabSz="440695" eaLnBrk="0" fontAlgn="base" hangingPunct="0">
              <a:spcBef>
                <a:spcPct val="30000"/>
              </a:spcBef>
              <a:spcAft>
                <a:spcPct val="0"/>
              </a:spcAft>
              <a:buClr>
                <a:srgbClr val="000000"/>
              </a:buClr>
              <a:buSzPct val="100000"/>
              <a:buFont typeface="Times New Roman" panose="02020603050405020304" pitchFamily="18" charset="0"/>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FA10DCA-C03E-4B3D-9E78-CC4B40F599E3}" type="slidenum">
              <a:rPr lang="en-US" altLang="en-US">
                <a:latin typeface="Arial" panose="020B0604020202020204" pitchFamily="34" charset="0"/>
              </a:rPr>
              <a:pPr>
                <a:spcBef>
                  <a:spcPct val="0"/>
                </a:spcBef>
                <a:buClrTx/>
                <a:buFontTx/>
                <a:buNone/>
              </a:pPr>
              <a:t>6</a:t>
            </a:fld>
            <a:endParaRPr lang="en-US" altLang="en-US" dirty="0">
              <a:latin typeface="Arial" panose="020B0604020202020204" pitchFamily="34" charset="0"/>
            </a:endParaRPr>
          </a:p>
        </p:txBody>
      </p:sp>
      <p:sp>
        <p:nvSpPr>
          <p:cNvPr id="19460" name="Text Box 1"/>
          <p:cNvSpPr>
            <a:spLocks noGrp="1" noRot="1" noChangeAspect="1" noChangeArrowheads="1" noTextEdit="1"/>
          </p:cNvSpPr>
          <p:nvPr>
            <p:ph type="sldImg"/>
          </p:nvPr>
        </p:nvSpPr>
        <p:spPr>
          <a:xfrm>
            <a:off x="360363" y="674688"/>
            <a:ext cx="5997575" cy="3375025"/>
          </a:xfrm>
          <a:solidFill>
            <a:srgbClr val="FFFFFF"/>
          </a:solidFill>
          <a:ln/>
        </p:spPr>
      </p:sp>
      <p:sp>
        <p:nvSpPr>
          <p:cNvPr id="19461" name="Text Box 2"/>
          <p:cNvSpPr>
            <a:spLocks noGrp="1" noChangeArrowheads="1"/>
          </p:cNvSpPr>
          <p:nvPr>
            <p:ph type="body" idx="1"/>
          </p:nvPr>
        </p:nvSpPr>
        <p:spPr>
          <a:xfrm>
            <a:off x="896078" y="4276222"/>
            <a:ext cx="4926145" cy="4050267"/>
          </a:xfrm>
          <a:solidFill>
            <a:srgbClr val="FFFFFF"/>
          </a:solidFill>
          <a:ln w="9360">
            <a:solidFill>
              <a:srgbClr val="000000"/>
            </a:solidFill>
            <a:miter lim="800000"/>
          </a:ln>
        </p:spPr>
        <p:txBody>
          <a:bodyPr wrap="none" anchor="ctr"/>
          <a:lstStyle/>
          <a:p>
            <a:pPr>
              <a:spcBef>
                <a:spcPts val="446"/>
              </a:spcBef>
              <a:tabLst>
                <a:tab pos="0" algn="l"/>
                <a:tab pos="448347" algn="l"/>
                <a:tab pos="896692" algn="l"/>
                <a:tab pos="1346568" algn="l"/>
                <a:tab pos="1794915" algn="l"/>
                <a:tab pos="2244791" algn="l"/>
                <a:tab pos="2693137" algn="l"/>
                <a:tab pos="3143013" algn="l"/>
                <a:tab pos="3591359" algn="l"/>
                <a:tab pos="4041236" algn="l"/>
                <a:tab pos="4489581" algn="l"/>
                <a:tab pos="4939457" algn="l"/>
                <a:tab pos="5387804" algn="l"/>
                <a:tab pos="5837680" algn="l"/>
                <a:tab pos="6286026" algn="l"/>
                <a:tab pos="6735902" algn="l"/>
                <a:tab pos="7184248" algn="l"/>
                <a:tab pos="7634125" algn="l"/>
                <a:tab pos="8082470" algn="l"/>
                <a:tab pos="8530817" algn="l"/>
                <a:tab pos="8980693" algn="l"/>
              </a:tabLst>
            </a:pPr>
            <a:endParaRPr lang="en-US" alt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89313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8</a:t>
            </a:fld>
            <a:endParaRPr lang="en-US" dirty="0"/>
          </a:p>
        </p:txBody>
      </p:sp>
    </p:spTree>
    <p:extLst>
      <p:ext uri="{BB962C8B-B14F-4D97-AF65-F5344CB8AC3E}">
        <p14:creationId xmlns:p14="http://schemas.microsoft.com/office/powerpoint/2010/main" val="201292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9</a:t>
            </a:fld>
            <a:endParaRPr lang="en-US" dirty="0"/>
          </a:p>
        </p:txBody>
      </p:sp>
    </p:spTree>
    <p:extLst>
      <p:ext uri="{BB962C8B-B14F-4D97-AF65-F5344CB8AC3E}">
        <p14:creationId xmlns:p14="http://schemas.microsoft.com/office/powerpoint/2010/main" val="363783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10</a:t>
            </a:fld>
            <a:endParaRPr lang="en-US" dirty="0"/>
          </a:p>
        </p:txBody>
      </p:sp>
    </p:spTree>
    <p:extLst>
      <p:ext uri="{BB962C8B-B14F-4D97-AF65-F5344CB8AC3E}">
        <p14:creationId xmlns:p14="http://schemas.microsoft.com/office/powerpoint/2010/main" val="87513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23589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28650"/>
            <a:ext cx="73152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solidFill>
                  <a:schemeClr val="tx1">
                    <a:tint val="75000"/>
                  </a:schemeClr>
                </a:solidFill>
                <a:cs typeface="Arial" charset="0"/>
              </a:defRPr>
            </a:lvl1pPr>
          </a:lstStyle>
          <a:p>
            <a:pPr>
              <a:defRPr/>
            </a:pPr>
            <a:endParaRPr lang="en-US" dirty="0"/>
          </a:p>
        </p:txBody>
      </p:sp>
      <p:sp>
        <p:nvSpPr>
          <p:cNvPr id="4" name="Footer Placeholder 4"/>
          <p:cNvSpPr>
            <a:spLocks noGrp="1"/>
          </p:cNvSpPr>
          <p:nvPr>
            <p:ph type="ftr" sz="quarter" idx="11"/>
          </p:nvPr>
        </p:nvSpPr>
        <p:spPr/>
        <p:txBody>
          <a:bodyPr/>
          <a:lstStyle>
            <a:lvl1pPr>
              <a:defRPr>
                <a:solidFill>
                  <a:schemeClr val="tx1">
                    <a:tint val="75000"/>
                  </a:schemeClr>
                </a:solidFill>
                <a:cs typeface="Arial" charset="0"/>
              </a:defRPr>
            </a:lvl1pPr>
          </a:lstStyle>
          <a:p>
            <a:pPr>
              <a:defRPr/>
            </a:pPr>
            <a:r>
              <a:rPr lang="en-US" dirty="0"/>
              <a:t>CPW Water/Sewer Division</a:t>
            </a:r>
          </a:p>
        </p:txBody>
      </p:sp>
      <p:sp>
        <p:nvSpPr>
          <p:cNvPr id="5" name="Slide Number Placeholder 5"/>
          <p:cNvSpPr>
            <a:spLocks noGrp="1"/>
          </p:cNvSpPr>
          <p:nvPr>
            <p:ph type="sldNum" sz="quarter" idx="12"/>
          </p:nvPr>
        </p:nvSpPr>
        <p:spPr/>
        <p:txBody>
          <a:bodyPr/>
          <a:lstStyle>
            <a:lvl1pPr>
              <a:defRPr/>
            </a:lvl1pPr>
          </a:lstStyle>
          <a:p>
            <a:fld id="{C7D97E05-A003-4BC8-8FF1-B587573BCC95}" type="slidenum">
              <a:rPr lang="en-US" altLang="en-US"/>
              <a:pPr/>
              <a:t>‹#›</a:t>
            </a:fld>
            <a:endParaRPr lang="en-US" altLang="en-US" dirty="0"/>
          </a:p>
        </p:txBody>
      </p:sp>
    </p:spTree>
    <p:extLst>
      <p:ext uri="{BB962C8B-B14F-4D97-AF65-F5344CB8AC3E}">
        <p14:creationId xmlns:p14="http://schemas.microsoft.com/office/powerpoint/2010/main" val="144266189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a:t>CPW Water/Sewer Division</a:t>
            </a:r>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3" descr="Town Seal"/>
          <p:cNvPicPr>
            <a:picLocks noChangeAspect="1" noChangeArrowheads="1"/>
          </p:cNvPicPr>
          <p:nvPr userDrawn="1"/>
        </p:nvPicPr>
        <p:blipFill>
          <a:blip r:embed="rId1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402895"/>
            <a:ext cx="1066800" cy="105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2.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291" y="892493"/>
            <a:ext cx="8382000" cy="762000"/>
          </a:xfrm>
        </p:spPr>
        <p:txBody>
          <a:bodyPr anchor="t">
            <a:noAutofit/>
          </a:bodyPr>
          <a:lstStyle/>
          <a:p>
            <a:r>
              <a:rPr lang="en-US" sz="3600" b="1" dirty="0">
                <a:latin typeface="+mn-lt"/>
                <a:cs typeface="Arial" panose="020B0604020202020204" pitchFamily="34" charset="0"/>
              </a:rPr>
              <a:t>Article 41: </a:t>
            </a:r>
            <a:br>
              <a:rPr lang="en-US" sz="3600" b="1" dirty="0">
                <a:latin typeface="+mn-lt"/>
                <a:cs typeface="Arial" panose="020B0604020202020204" pitchFamily="34" charset="0"/>
              </a:rPr>
            </a:br>
            <a:r>
              <a:rPr lang="en-US" sz="3600" b="1" dirty="0">
                <a:latin typeface="+mn-lt"/>
                <a:cs typeface="Arial" panose="020B0604020202020204" pitchFamily="34" charset="0"/>
              </a:rPr>
              <a:t>Water System Expenditures</a:t>
            </a:r>
            <a:br>
              <a:rPr lang="en-US" sz="3600" b="1" dirty="0">
                <a:latin typeface="+mn-lt"/>
                <a:cs typeface="Arial" panose="020B0604020202020204" pitchFamily="34" charset="0"/>
              </a:rPr>
            </a:br>
            <a:br>
              <a:rPr lang="en-US" sz="3600" dirty="0">
                <a:latin typeface="+mn-lt"/>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Content Placeholder 8"/>
          <p:cNvSpPr txBox="1">
            <a:spLocks/>
          </p:cNvSpPr>
          <p:nvPr/>
        </p:nvSpPr>
        <p:spPr>
          <a:xfrm>
            <a:off x="457200" y="1485900"/>
            <a:ext cx="8305800" cy="30861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097" algn="just">
              <a:defRPr/>
            </a:pPr>
            <a:r>
              <a:rPr lang="en-US" sz="2000" b="1" dirty="0"/>
              <a:t>To determine whether the Town will vote that the income from user fees, special service fees, and jobbing services by the Water and Sewer Division of Concord Public Works during the ensuing fiscal year, together with the balance of operating cash in the Water Fund, be expended without further appropriation under the direction and control of the Town Manager in accordance with the Motion passed under Article 38 of the 1974 Annual Town Meeting, or take any other action relative thereto.</a:t>
            </a:r>
            <a:endParaRPr lang="en-US" sz="6000" b="1" dirty="0"/>
          </a:p>
        </p:txBody>
      </p:sp>
      <p:sp>
        <p:nvSpPr>
          <p:cNvPr id="7" name="Slide Number Placeholder 6"/>
          <p:cNvSpPr>
            <a:spLocks noGrp="1"/>
          </p:cNvSpPr>
          <p:nvPr>
            <p:ph type="sldNum" sz="quarter" idx="12"/>
          </p:nvPr>
        </p:nvSpPr>
        <p:spPr/>
        <p:txBody>
          <a:bodyPr/>
          <a:lstStyle/>
          <a:p>
            <a:fld id="{18362CF7-34D8-4635-A9AE-FBAFA8966551}" type="slidenum">
              <a:rPr lang="en-US" smtClean="0"/>
              <a:t>1</a:t>
            </a:fld>
            <a:endParaRPr lang="en-US" dirty="0"/>
          </a:p>
        </p:txBody>
      </p:sp>
    </p:spTree>
    <p:extLst>
      <p:ext uri="{BB962C8B-B14F-4D97-AF65-F5344CB8AC3E}">
        <p14:creationId xmlns:p14="http://schemas.microsoft.com/office/powerpoint/2010/main" val="110518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923923"/>
            <a:ext cx="8229600" cy="857250"/>
          </a:xfrm>
        </p:spPr>
        <p:txBody>
          <a:bodyPr>
            <a:normAutofit/>
          </a:bodyPr>
          <a:lstStyle/>
          <a:p>
            <a:pPr algn="r"/>
            <a:r>
              <a:rPr lang="en-US" sz="2000" b="1" dirty="0"/>
              <a:t>10 Year Capital Plan</a:t>
            </a:r>
          </a:p>
        </p:txBody>
      </p:sp>
      <p:sp>
        <p:nvSpPr>
          <p:cNvPr id="4" name="Slide Number Placeholder 3"/>
          <p:cNvSpPr>
            <a:spLocks noGrp="1"/>
          </p:cNvSpPr>
          <p:nvPr>
            <p:ph type="sldNum" sz="quarter" idx="12"/>
          </p:nvPr>
        </p:nvSpPr>
        <p:spPr/>
        <p:txBody>
          <a:bodyPr/>
          <a:lstStyle/>
          <a:p>
            <a:fld id="{18362CF7-34D8-4635-A9AE-FBAFA8966551}" type="slidenum">
              <a:rPr lang="en-US" smtClean="0"/>
              <a:t>10</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graphicFrame>
        <p:nvGraphicFramePr>
          <p:cNvPr id="3" name="Chart 2">
            <a:extLst>
              <a:ext uri="{FF2B5EF4-FFF2-40B4-BE49-F238E27FC236}">
                <a16:creationId xmlns:a16="http://schemas.microsoft.com/office/drawing/2014/main" id="{CDE2F6DF-0A80-490F-9AA9-A8415552B7B9}"/>
              </a:ext>
            </a:extLst>
          </p:cNvPr>
          <p:cNvGraphicFramePr>
            <a:graphicFrameLocks/>
          </p:cNvGraphicFramePr>
          <p:nvPr>
            <p:extLst>
              <p:ext uri="{D42A27DB-BD31-4B8C-83A1-F6EECF244321}">
                <p14:modId xmlns:p14="http://schemas.microsoft.com/office/powerpoint/2010/main" val="1594411247"/>
              </p:ext>
            </p:extLst>
          </p:nvPr>
        </p:nvGraphicFramePr>
        <p:xfrm>
          <a:off x="381000" y="1504950"/>
          <a:ext cx="8305800" cy="3457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28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FF0B3-193C-534E-9BE1-972281A04B90}"/>
              </a:ext>
            </a:extLst>
          </p:cNvPr>
          <p:cNvSpPr>
            <a:spLocks noGrp="1"/>
          </p:cNvSpPr>
          <p:nvPr>
            <p:ph type="sldNum" sz="quarter" idx="12"/>
          </p:nvPr>
        </p:nvSpPr>
        <p:spPr/>
        <p:txBody>
          <a:bodyPr/>
          <a:lstStyle/>
          <a:p>
            <a:fld id="{18362CF7-34D8-4635-A9AE-FBAFA8966551}" type="slidenum">
              <a:rPr lang="en-US" smtClean="0"/>
              <a:t>11</a:t>
            </a:fld>
            <a:endParaRPr lang="en-US" dirty="0"/>
          </a:p>
        </p:txBody>
      </p:sp>
      <p:graphicFrame>
        <p:nvGraphicFramePr>
          <p:cNvPr id="6" name="Table 5">
            <a:extLst>
              <a:ext uri="{FF2B5EF4-FFF2-40B4-BE49-F238E27FC236}">
                <a16:creationId xmlns:a16="http://schemas.microsoft.com/office/drawing/2014/main" id="{E593EFB5-9EDC-57A5-3DB1-7650F82DDEBA}"/>
              </a:ext>
            </a:extLst>
          </p:cNvPr>
          <p:cNvGraphicFramePr>
            <a:graphicFrameLocks noGrp="1"/>
          </p:cNvGraphicFramePr>
          <p:nvPr>
            <p:extLst>
              <p:ext uri="{D42A27DB-BD31-4B8C-83A1-F6EECF244321}">
                <p14:modId xmlns:p14="http://schemas.microsoft.com/office/powerpoint/2010/main" val="3803835583"/>
              </p:ext>
            </p:extLst>
          </p:nvPr>
        </p:nvGraphicFramePr>
        <p:xfrm>
          <a:off x="533400" y="57150"/>
          <a:ext cx="8229600" cy="4708953"/>
        </p:xfrm>
        <a:graphic>
          <a:graphicData uri="http://schemas.openxmlformats.org/drawingml/2006/table">
            <a:tbl>
              <a:tblPr/>
              <a:tblGrid>
                <a:gridCol w="1440389">
                  <a:extLst>
                    <a:ext uri="{9D8B030D-6E8A-4147-A177-3AD203B41FA5}">
                      <a16:colId xmlns:a16="http://schemas.microsoft.com/office/drawing/2014/main" val="4079050138"/>
                    </a:ext>
                  </a:extLst>
                </a:gridCol>
                <a:gridCol w="522247">
                  <a:extLst>
                    <a:ext uri="{9D8B030D-6E8A-4147-A177-3AD203B41FA5}">
                      <a16:colId xmlns:a16="http://schemas.microsoft.com/office/drawing/2014/main" val="3006745340"/>
                    </a:ext>
                  </a:extLst>
                </a:gridCol>
                <a:gridCol w="522247">
                  <a:extLst>
                    <a:ext uri="{9D8B030D-6E8A-4147-A177-3AD203B41FA5}">
                      <a16:colId xmlns:a16="http://schemas.microsoft.com/office/drawing/2014/main" val="1535447619"/>
                    </a:ext>
                  </a:extLst>
                </a:gridCol>
                <a:gridCol w="522247">
                  <a:extLst>
                    <a:ext uri="{9D8B030D-6E8A-4147-A177-3AD203B41FA5}">
                      <a16:colId xmlns:a16="http://schemas.microsoft.com/office/drawing/2014/main" val="906346361"/>
                    </a:ext>
                  </a:extLst>
                </a:gridCol>
                <a:gridCol w="522247">
                  <a:extLst>
                    <a:ext uri="{9D8B030D-6E8A-4147-A177-3AD203B41FA5}">
                      <a16:colId xmlns:a16="http://schemas.microsoft.com/office/drawing/2014/main" val="2065215806"/>
                    </a:ext>
                  </a:extLst>
                </a:gridCol>
                <a:gridCol w="522247">
                  <a:extLst>
                    <a:ext uri="{9D8B030D-6E8A-4147-A177-3AD203B41FA5}">
                      <a16:colId xmlns:a16="http://schemas.microsoft.com/office/drawing/2014/main" val="3328136976"/>
                    </a:ext>
                  </a:extLst>
                </a:gridCol>
                <a:gridCol w="522247">
                  <a:extLst>
                    <a:ext uri="{9D8B030D-6E8A-4147-A177-3AD203B41FA5}">
                      <a16:colId xmlns:a16="http://schemas.microsoft.com/office/drawing/2014/main" val="2220197612"/>
                    </a:ext>
                  </a:extLst>
                </a:gridCol>
                <a:gridCol w="522247">
                  <a:extLst>
                    <a:ext uri="{9D8B030D-6E8A-4147-A177-3AD203B41FA5}">
                      <a16:colId xmlns:a16="http://schemas.microsoft.com/office/drawing/2014/main" val="1553531993"/>
                    </a:ext>
                  </a:extLst>
                </a:gridCol>
                <a:gridCol w="522247">
                  <a:extLst>
                    <a:ext uri="{9D8B030D-6E8A-4147-A177-3AD203B41FA5}">
                      <a16:colId xmlns:a16="http://schemas.microsoft.com/office/drawing/2014/main" val="2333410693"/>
                    </a:ext>
                  </a:extLst>
                </a:gridCol>
                <a:gridCol w="522247">
                  <a:extLst>
                    <a:ext uri="{9D8B030D-6E8A-4147-A177-3AD203B41FA5}">
                      <a16:colId xmlns:a16="http://schemas.microsoft.com/office/drawing/2014/main" val="218110092"/>
                    </a:ext>
                  </a:extLst>
                </a:gridCol>
                <a:gridCol w="522247">
                  <a:extLst>
                    <a:ext uri="{9D8B030D-6E8A-4147-A177-3AD203B41FA5}">
                      <a16:colId xmlns:a16="http://schemas.microsoft.com/office/drawing/2014/main" val="288109523"/>
                    </a:ext>
                  </a:extLst>
                </a:gridCol>
                <a:gridCol w="522247">
                  <a:extLst>
                    <a:ext uri="{9D8B030D-6E8A-4147-A177-3AD203B41FA5}">
                      <a16:colId xmlns:a16="http://schemas.microsoft.com/office/drawing/2014/main" val="891423589"/>
                    </a:ext>
                  </a:extLst>
                </a:gridCol>
                <a:gridCol w="522247">
                  <a:extLst>
                    <a:ext uri="{9D8B030D-6E8A-4147-A177-3AD203B41FA5}">
                      <a16:colId xmlns:a16="http://schemas.microsoft.com/office/drawing/2014/main" val="1287426305"/>
                    </a:ext>
                  </a:extLst>
                </a:gridCol>
                <a:gridCol w="522247">
                  <a:extLst>
                    <a:ext uri="{9D8B030D-6E8A-4147-A177-3AD203B41FA5}">
                      <a16:colId xmlns:a16="http://schemas.microsoft.com/office/drawing/2014/main" val="323298308"/>
                    </a:ext>
                  </a:extLst>
                </a:gridCol>
              </a:tblGrid>
              <a:tr h="70925">
                <a:tc>
                  <a:txBody>
                    <a:bodyPr/>
                    <a:lstStyle/>
                    <a:p>
                      <a:pPr algn="l" fontAlgn="b"/>
                      <a:r>
                        <a:rPr lang="en-US" sz="600" b="1" i="0" u="none" strike="noStrike" dirty="0">
                          <a:effectLst/>
                          <a:latin typeface="+mn-lt"/>
                        </a:rPr>
                        <a:t>Water Fund: Plan and Projection</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dirty="0">
                          <a:solidFill>
                            <a:schemeClr val="bg1"/>
                          </a:solidFill>
                          <a:effectLst/>
                          <a:latin typeface="+mn-lt"/>
                        </a:rPr>
                        <a:t>Actual</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10 years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931221"/>
                  </a:ext>
                </a:extLst>
              </a:tr>
              <a:tr h="136953">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dirty="0">
                          <a:solidFill>
                            <a:schemeClr val="bg1"/>
                          </a:solidFill>
                          <a:effectLst/>
                          <a:latin typeface="+mn-lt"/>
                        </a:rPr>
                        <a:t>FY 2022</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E4BC"/>
                    </a:solidFill>
                  </a:tcPr>
                </a:tc>
                <a:tc>
                  <a:txBody>
                    <a:bodyPr/>
                    <a:lstStyle/>
                    <a:p>
                      <a:pPr algn="ctr" fontAlgn="b"/>
                      <a:r>
                        <a:rPr lang="en-US" sz="600" b="0" i="0" u="none" strike="noStrike" dirty="0">
                          <a:solidFill>
                            <a:schemeClr val="bg1"/>
                          </a:solidFill>
                          <a:effectLst/>
                          <a:latin typeface="+mn-lt"/>
                        </a:rPr>
                        <a:t>FY 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fontAlgn="b"/>
                      <a:r>
                        <a:rPr lang="en-US" sz="600" b="0" i="0" u="none" strike="noStrike" dirty="0">
                          <a:solidFill>
                            <a:schemeClr val="bg1"/>
                          </a:solidFill>
                          <a:effectLst/>
                          <a:latin typeface="+mn-lt"/>
                        </a:rPr>
                        <a:t>FY 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DE9D9"/>
                    </a:solidFill>
                  </a:tcPr>
                </a:tc>
                <a:tc>
                  <a:txBody>
                    <a:bodyPr/>
                    <a:lstStyle/>
                    <a:p>
                      <a:pPr algn="ctr" fontAlgn="b"/>
                      <a:r>
                        <a:rPr lang="en-US" sz="600" b="1" i="0" u="none" strike="noStrike" dirty="0">
                          <a:effectLst/>
                          <a:latin typeface="+mn-lt"/>
                        </a:rPr>
                        <a:t>FY 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mn-lt"/>
                        </a:rPr>
                        <a:t>FY 24-33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02452616"/>
                  </a:ext>
                </a:extLst>
              </a:tr>
              <a:tr h="91233">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11153961"/>
                  </a:ext>
                </a:extLst>
              </a:tr>
              <a:tr h="86165">
                <a:tc>
                  <a:txBody>
                    <a:bodyPr/>
                    <a:lstStyle/>
                    <a:p>
                      <a:pPr algn="l" fontAlgn="b"/>
                      <a:r>
                        <a:rPr lang="en-US" sz="600" b="1" i="0" u="none" strike="noStrike" dirty="0">
                          <a:effectLst/>
                          <a:latin typeface="+mn-lt"/>
                        </a:rPr>
                        <a:t>Operating Revenue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2485585"/>
                  </a:ext>
                </a:extLst>
              </a:tr>
              <a:tr h="86165">
                <a:tc>
                  <a:txBody>
                    <a:bodyPr/>
                    <a:lstStyle/>
                    <a:p>
                      <a:pPr algn="l" fontAlgn="b"/>
                      <a:r>
                        <a:rPr lang="en-US" sz="600" b="0" i="0" u="none" strike="noStrike" dirty="0">
                          <a:effectLst/>
                          <a:latin typeface="+mn-lt"/>
                        </a:rPr>
                        <a:t>User Fees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5,694,545</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6,667,038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7,464,038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7,811,038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8,166,038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8,538,038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8,933,038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9,346,038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9,775,038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10,229,038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10,701,038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11,197,038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92,160,384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5355374"/>
                  </a:ext>
                </a:extLst>
              </a:tr>
              <a:tr h="86165">
                <a:tc>
                  <a:txBody>
                    <a:bodyPr/>
                    <a:lstStyle/>
                    <a:p>
                      <a:pPr algn="l" fontAlgn="b"/>
                      <a:r>
                        <a:rPr lang="en-US" sz="600" b="0" i="0" u="none" strike="noStrike" dirty="0">
                          <a:effectLst/>
                          <a:latin typeface="+mn-lt"/>
                        </a:rPr>
                        <a:t>Other</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solidFill>
                            <a:schemeClr val="bg1"/>
                          </a:solidFill>
                          <a:effectLst/>
                          <a:latin typeface="+mn-lt"/>
                        </a:rPr>
                        <a:t>134,931</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sng" strike="noStrike" dirty="0">
                          <a:solidFill>
                            <a:schemeClr val="bg1"/>
                          </a:solidFill>
                          <a:effectLst/>
                          <a:latin typeface="+mn-lt"/>
                        </a:rPr>
                        <a:t>135,931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sng" strike="noStrike" dirty="0">
                          <a:solidFill>
                            <a:schemeClr val="bg1"/>
                          </a:solidFill>
                          <a:effectLst/>
                          <a:latin typeface="+mn-lt"/>
                        </a:rPr>
                        <a:t>136,931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sng" strike="noStrike" dirty="0">
                          <a:effectLst/>
                          <a:latin typeface="+mn-lt"/>
                        </a:rPr>
                        <a:t>137,931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138,931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139,931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140,931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141,931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142,931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143,931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144,931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145,931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1,414,315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150125"/>
                  </a:ext>
                </a:extLst>
              </a:tr>
              <a:tr h="55685">
                <a:tc>
                  <a:txBody>
                    <a:bodyPr/>
                    <a:lstStyle/>
                    <a:p>
                      <a:pPr algn="l" fontAlgn="b"/>
                      <a:r>
                        <a:rPr lang="en-US" sz="600" b="0" i="0" u="none" strike="noStrike" dirty="0">
                          <a:effectLst/>
                          <a:latin typeface="+mn-lt"/>
                        </a:rPr>
                        <a:t>Subtotal</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5,829,477</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6,802,970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7,600,970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7,948,970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8,304,970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8,677,970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9,073,970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9,487,970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9,917,970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10,372,970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10,845,970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11,342,970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93,574,699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5230249"/>
                  </a:ext>
                </a:extLst>
              </a:tr>
              <a:tr h="86165">
                <a:tc>
                  <a:txBody>
                    <a:bodyPr/>
                    <a:lstStyle/>
                    <a:p>
                      <a:pPr algn="l" fontAlgn="b"/>
                      <a:r>
                        <a:rPr lang="en-US" sz="600" b="1" i="0" u="none" strike="noStrike" dirty="0">
                          <a:effectLst/>
                          <a:latin typeface="+mn-lt"/>
                        </a:rPr>
                        <a:t>Operating Expense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1730024"/>
                  </a:ext>
                </a:extLst>
              </a:tr>
              <a:tr h="86165">
                <a:tc>
                  <a:txBody>
                    <a:bodyPr/>
                    <a:lstStyle/>
                    <a:p>
                      <a:pPr algn="l" fontAlgn="b"/>
                      <a:r>
                        <a:rPr lang="en-US" sz="600" b="0" i="0" u="none" strike="noStrike" dirty="0">
                          <a:effectLst/>
                          <a:latin typeface="+mn-lt"/>
                        </a:rPr>
                        <a:t>O &amp; M</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3,360,658</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3,687,850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4,048,924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4,312,173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4,443,443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4,578,785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4,718,329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4,862,213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5,010,577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5,163,566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5,321,332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5,484,031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47,943,372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9804062"/>
                  </a:ext>
                </a:extLst>
              </a:tr>
              <a:tr h="86165">
                <a:tc>
                  <a:txBody>
                    <a:bodyPr/>
                    <a:lstStyle/>
                    <a:p>
                      <a:pPr algn="l" fontAlgn="b"/>
                      <a:r>
                        <a:rPr lang="en-US" sz="600" b="0" i="0" u="none" strike="noStrike" dirty="0">
                          <a:effectLst/>
                          <a:latin typeface="+mn-lt"/>
                        </a:rPr>
                        <a:t>Depreciation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solidFill>
                            <a:schemeClr val="bg1"/>
                          </a:solidFill>
                          <a:effectLst/>
                          <a:latin typeface="+mn-lt"/>
                        </a:rPr>
                        <a:t>1,352,891</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sng" strike="noStrike" dirty="0">
                          <a:solidFill>
                            <a:schemeClr val="bg1"/>
                          </a:solidFill>
                          <a:effectLst/>
                          <a:latin typeface="+mn-lt"/>
                        </a:rPr>
                        <a:t>1,385,043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sng" strike="noStrike" dirty="0">
                          <a:solidFill>
                            <a:schemeClr val="bg1"/>
                          </a:solidFill>
                          <a:effectLst/>
                          <a:latin typeface="+mn-lt"/>
                        </a:rPr>
                        <a:t>1,454,274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sng" strike="noStrike" dirty="0">
                          <a:effectLst/>
                          <a:latin typeface="+mn-lt"/>
                        </a:rPr>
                        <a:t>1,870,881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2,507,692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2,837,795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2,857,885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2,887,702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2,923,102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2,965,590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3,034,149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3,086,707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26,425,777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9400047"/>
                  </a:ext>
                </a:extLst>
              </a:tr>
              <a:tr h="86165">
                <a:tc>
                  <a:txBody>
                    <a:bodyPr/>
                    <a:lstStyle/>
                    <a:p>
                      <a:pPr algn="l" fontAlgn="b"/>
                      <a:r>
                        <a:rPr lang="en-US" sz="600" b="0" i="0" u="none" strike="noStrike" dirty="0">
                          <a:effectLst/>
                          <a:latin typeface="+mn-lt"/>
                        </a:rPr>
                        <a:t>Subtotal</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4,713,549</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5,072,893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5,503,198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6,183,054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6,951,135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7,416,579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7,576,214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7,749,915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7,933,678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8,129,156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8,355,481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8,570,738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74,369,149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18381412"/>
                  </a:ext>
                </a:extLst>
              </a:tr>
              <a:tr h="86165">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5190005"/>
                  </a:ext>
                </a:extLst>
              </a:tr>
              <a:tr h="86165">
                <a:tc>
                  <a:txBody>
                    <a:bodyPr/>
                    <a:lstStyle/>
                    <a:p>
                      <a:pPr algn="l" fontAlgn="b"/>
                      <a:r>
                        <a:rPr lang="en-US" sz="600" b="1" i="0" u="none" strike="noStrike" dirty="0">
                          <a:effectLst/>
                          <a:latin typeface="+mn-lt"/>
                        </a:rPr>
                        <a:t>Operating Income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1,115,928</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1,730,076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2,097,772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1,765,916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1,353,835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1,261,391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1,497,756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1,738,055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1,984,292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2,243,814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2,490,489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2,772,232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19,205,550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9332100"/>
                  </a:ext>
                </a:extLst>
              </a:tr>
              <a:tr h="86165">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3822596"/>
                  </a:ext>
                </a:extLst>
              </a:tr>
              <a:tr h="86165">
                <a:tc>
                  <a:txBody>
                    <a:bodyPr/>
                    <a:lstStyle/>
                    <a:p>
                      <a:pPr algn="l" fontAlgn="b"/>
                      <a:r>
                        <a:rPr lang="en-US" sz="600" b="0" i="0" u="none" strike="noStrike" dirty="0">
                          <a:effectLst/>
                          <a:latin typeface="+mn-lt"/>
                        </a:rPr>
                        <a:t>ADD: Interest Income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13,733</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144,583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104,450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85,999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73,200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64,357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60,438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58,582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58,367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58,367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58,367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58,368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680,496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7366596"/>
                  </a:ext>
                </a:extLst>
              </a:tr>
              <a:tr h="86165">
                <a:tc>
                  <a:txBody>
                    <a:bodyPr/>
                    <a:lstStyle/>
                    <a:p>
                      <a:pPr algn="l" fontAlgn="b"/>
                      <a:r>
                        <a:rPr lang="en-US" sz="600" b="0" i="0" u="none" strike="noStrike" dirty="0">
                          <a:effectLst/>
                          <a:latin typeface="+mn-lt"/>
                        </a:rPr>
                        <a:t>Other Non-Operating Income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2222378"/>
                  </a:ext>
                </a:extLst>
              </a:tr>
              <a:tr h="0">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4162524"/>
                  </a:ext>
                </a:extLst>
              </a:tr>
              <a:tr h="86165">
                <a:tc>
                  <a:txBody>
                    <a:bodyPr/>
                    <a:lstStyle/>
                    <a:p>
                      <a:pPr algn="l" fontAlgn="b"/>
                      <a:r>
                        <a:rPr lang="en-US" sz="600" b="0" i="0" u="none" strike="noStrike" dirty="0">
                          <a:effectLst/>
                          <a:latin typeface="+mn-lt"/>
                        </a:rPr>
                        <a:t>LESS: Interest Expense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823795"/>
                  </a:ext>
                </a:extLst>
              </a:tr>
              <a:tr h="86165">
                <a:tc>
                  <a:txBody>
                    <a:bodyPr/>
                    <a:lstStyle/>
                    <a:p>
                      <a:pPr algn="l" fontAlgn="b"/>
                      <a:r>
                        <a:rPr lang="en-US" sz="600" b="0" i="0" u="none" strike="noStrike" dirty="0">
                          <a:effectLst/>
                          <a:latin typeface="+mn-lt"/>
                        </a:rPr>
                        <a:t>          Existing Debt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136,299</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156,115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130,565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106,995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85,050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344,811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9675680"/>
                  </a:ext>
                </a:extLst>
              </a:tr>
              <a:tr h="86165">
                <a:tc>
                  <a:txBody>
                    <a:bodyPr/>
                    <a:lstStyle/>
                    <a:p>
                      <a:pPr algn="l" fontAlgn="b"/>
                      <a:r>
                        <a:rPr lang="en-US" sz="600" b="0" i="0" u="none" strike="noStrike" dirty="0">
                          <a:effectLst/>
                          <a:latin typeface="+mn-lt"/>
                        </a:rPr>
                        <a:t>          Future Debt</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105,742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204,208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293,475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1,077,741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1,822,008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1,726,274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1,630,541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1,534,807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1,439,074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1,343,340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1,247,607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12,319,075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8469019"/>
                  </a:ext>
                </a:extLst>
              </a:tr>
              <a:tr h="86165">
                <a:tc>
                  <a:txBody>
                    <a:bodyPr/>
                    <a:lstStyle/>
                    <a:p>
                      <a:pPr algn="l" fontAlgn="b"/>
                      <a:r>
                        <a:rPr lang="en-US" sz="600" b="0" i="0" u="none" strike="noStrike" dirty="0">
                          <a:effectLst/>
                          <a:latin typeface="+mn-lt"/>
                        </a:rPr>
                        <a:t>          Bond Anticipation Notes (BANs)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3,526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26,000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451,000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79504"/>
                  </a:ext>
                </a:extLst>
              </a:tr>
              <a:tr h="86165">
                <a:tc>
                  <a:txBody>
                    <a:bodyPr/>
                    <a:lstStyle/>
                    <a:p>
                      <a:pPr algn="l" fontAlgn="b"/>
                      <a:r>
                        <a:rPr lang="en-US" sz="600" b="0" i="0" u="none" strike="noStrike" dirty="0">
                          <a:effectLst/>
                          <a:latin typeface="+mn-lt"/>
                        </a:rPr>
                        <a:t>          Issuance expense (Premium)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353</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5,126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28,500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45,000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493,500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4982853"/>
                  </a:ext>
                </a:extLst>
              </a:tr>
              <a:tr h="86165">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3317302"/>
                  </a:ext>
                </a:extLst>
              </a:tr>
              <a:tr h="86165">
                <a:tc>
                  <a:txBody>
                    <a:bodyPr/>
                    <a:lstStyle/>
                    <a:p>
                      <a:pPr algn="l" fontAlgn="b"/>
                      <a:r>
                        <a:rPr lang="en-US" sz="600" b="1" i="0" u="none" strike="noStrike" dirty="0">
                          <a:effectLst/>
                          <a:latin typeface="+mn-lt"/>
                        </a:rPr>
                        <a:t>Net Income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993,009</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1,604,150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1,812,948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1,381,445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-155,757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-902,460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-184,081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166,096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507,852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863,108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1,205,516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1,582,993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6,277,661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9880079"/>
                  </a:ext>
                </a:extLst>
              </a:tr>
              <a:tr h="91233">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421397"/>
                  </a:ext>
                </a:extLst>
              </a:tr>
              <a:tr h="86165">
                <a:tc>
                  <a:txBody>
                    <a:bodyPr/>
                    <a:lstStyle/>
                    <a:p>
                      <a:pPr algn="l" fontAlgn="b"/>
                      <a:r>
                        <a:rPr lang="en-US" sz="600" b="1" i="0" u="none" strike="noStrike" dirty="0">
                          <a:effectLst/>
                          <a:latin typeface="+mn-lt"/>
                        </a:rPr>
                        <a:t>Available Resources from:</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27102782"/>
                  </a:ext>
                </a:extLst>
              </a:tr>
              <a:tr h="86165">
                <a:tc>
                  <a:txBody>
                    <a:bodyPr/>
                    <a:lstStyle/>
                    <a:p>
                      <a:pPr algn="l" fontAlgn="b"/>
                      <a:r>
                        <a:rPr lang="en-US" sz="600" b="0" i="0" u="none" strike="noStrike" dirty="0">
                          <a:effectLst/>
                          <a:latin typeface="+mn-lt"/>
                        </a:rPr>
                        <a:t>Net income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993,009</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1,604,150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1,812,948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1,381,445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-155,757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-902,460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-184,081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166,096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507,852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863,108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1,205,516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1,582,993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6,277,661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8242855"/>
                  </a:ext>
                </a:extLst>
              </a:tr>
              <a:tr h="86165">
                <a:tc>
                  <a:txBody>
                    <a:bodyPr/>
                    <a:lstStyle/>
                    <a:p>
                      <a:pPr algn="l" fontAlgn="b"/>
                      <a:r>
                        <a:rPr lang="en-US" sz="600" b="0" i="0" u="none" strike="noStrike" dirty="0">
                          <a:effectLst/>
                          <a:latin typeface="+mn-lt"/>
                        </a:rPr>
                        <a:t>Depreciation expense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solidFill>
                            <a:schemeClr val="bg1"/>
                          </a:solidFill>
                          <a:effectLst/>
                          <a:latin typeface="+mn-lt"/>
                        </a:rPr>
                        <a:t>1,352,891</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sng" strike="noStrike" dirty="0">
                          <a:solidFill>
                            <a:schemeClr val="bg1"/>
                          </a:solidFill>
                          <a:effectLst/>
                          <a:latin typeface="+mn-lt"/>
                        </a:rPr>
                        <a:t>1,385,043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sng" strike="noStrike" dirty="0">
                          <a:solidFill>
                            <a:schemeClr val="bg1"/>
                          </a:solidFill>
                          <a:effectLst/>
                          <a:latin typeface="+mn-lt"/>
                        </a:rPr>
                        <a:t>1,454,274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sng" strike="noStrike" dirty="0">
                          <a:effectLst/>
                          <a:latin typeface="+mn-lt"/>
                        </a:rPr>
                        <a:t>1,870,881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2,507,692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2,837,795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2,857,885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2,887,702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2,923,102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2,965,590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3,034,149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sng" strike="noStrike" dirty="0">
                          <a:effectLst/>
                          <a:latin typeface="+mn-lt"/>
                        </a:rPr>
                        <a:t>3,086,707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26,425,777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8947050"/>
                  </a:ext>
                </a:extLst>
              </a:tr>
              <a:tr h="86165">
                <a:tc>
                  <a:txBody>
                    <a:bodyPr/>
                    <a:lstStyle/>
                    <a:p>
                      <a:pPr algn="l" fontAlgn="b"/>
                      <a:r>
                        <a:rPr lang="en-US" sz="600" b="0" i="0" u="none" strike="noStrike" dirty="0">
                          <a:effectLst/>
                          <a:latin typeface="+mn-lt"/>
                        </a:rPr>
                        <a:t>     subtotal</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2,345,900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2,989,193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3,267,222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3,252,326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2,351,936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1,935,335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2,673,804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3,053,798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3,430,953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3,828,698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4,239,665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4,669,699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32,703,437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3449343"/>
                  </a:ext>
                </a:extLst>
              </a:tr>
              <a:tr h="86165">
                <a:tc>
                  <a:txBody>
                    <a:bodyPr/>
                    <a:lstStyle/>
                    <a:p>
                      <a:pPr algn="l" fontAlgn="b"/>
                      <a:r>
                        <a:rPr lang="en-US" sz="600" b="0" i="0" u="none" strike="noStrike" dirty="0">
                          <a:effectLst/>
                          <a:latin typeface="+mn-lt"/>
                        </a:rPr>
                        <a:t>Bond proceeds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352,630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2,600,000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45,100,000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426556"/>
                  </a:ext>
                </a:extLst>
              </a:tr>
              <a:tr h="86165">
                <a:tc>
                  <a:txBody>
                    <a:bodyPr/>
                    <a:lstStyle/>
                    <a:p>
                      <a:pPr algn="l" fontAlgn="b"/>
                      <a:r>
                        <a:rPr lang="en-US" sz="600" b="0" i="0" u="none" strike="noStrike" dirty="0">
                          <a:effectLst/>
                          <a:latin typeface="+mn-lt"/>
                        </a:rPr>
                        <a:t>Loan proceeds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352,630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2,600,000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24480996"/>
                  </a:ext>
                </a:extLst>
              </a:tr>
              <a:tr h="86165">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55165649"/>
                  </a:ext>
                </a:extLst>
              </a:tr>
              <a:tr h="86165">
                <a:tc>
                  <a:txBody>
                    <a:bodyPr/>
                    <a:lstStyle/>
                    <a:p>
                      <a:pPr algn="l" fontAlgn="b"/>
                      <a:r>
                        <a:rPr lang="en-US" sz="600" b="0" i="0" u="none" strike="noStrike" dirty="0">
                          <a:effectLst/>
                          <a:latin typeface="+mn-lt"/>
                        </a:rPr>
                        <a:t>LESS: Principal repayments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182739"/>
                  </a:ext>
                </a:extLst>
              </a:tr>
              <a:tr h="86165">
                <a:tc>
                  <a:txBody>
                    <a:bodyPr/>
                    <a:lstStyle/>
                    <a:p>
                      <a:pPr algn="l" fontAlgn="b"/>
                      <a:r>
                        <a:rPr lang="en-US" sz="600" b="0" i="0" u="none" strike="noStrike" dirty="0">
                          <a:effectLst/>
                          <a:latin typeface="+mn-lt"/>
                        </a:rPr>
                        <a:t>          Existing Debt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714,500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570,000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557,000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522,000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155,000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80,000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1,994,000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2706993"/>
                  </a:ext>
                </a:extLst>
              </a:tr>
              <a:tr h="86165">
                <a:tc>
                  <a:txBody>
                    <a:bodyPr/>
                    <a:lstStyle/>
                    <a:p>
                      <a:pPr algn="l" fontAlgn="b"/>
                      <a:r>
                        <a:rPr lang="en-US" sz="600" b="0" i="0" u="none" strike="noStrike" dirty="0">
                          <a:effectLst/>
                          <a:latin typeface="+mn-lt"/>
                        </a:rPr>
                        <a:t>          New Debt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120,705</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138,337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268,337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2,393,337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18,808,368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43271042"/>
                  </a:ext>
                </a:extLst>
              </a:tr>
              <a:tr h="86165">
                <a:tc>
                  <a:txBody>
                    <a:bodyPr/>
                    <a:lstStyle/>
                    <a:p>
                      <a:pPr algn="l" fontAlgn="b"/>
                      <a:r>
                        <a:rPr lang="en-US" sz="600" b="0" i="0" u="none" strike="noStrike" dirty="0">
                          <a:effectLst/>
                          <a:latin typeface="+mn-lt"/>
                        </a:rPr>
                        <a:t>          BAN Repayment</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352,630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2,600,000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45,100,000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26393643"/>
                  </a:ext>
                </a:extLst>
              </a:tr>
              <a:tr h="86165">
                <a:tc>
                  <a:txBody>
                    <a:bodyPr/>
                    <a:lstStyle/>
                    <a:p>
                      <a:pPr algn="l" fontAlgn="b"/>
                      <a:r>
                        <a:rPr lang="en-US" sz="600" b="0" i="0" u="none" strike="noStrike" dirty="0">
                          <a:effectLst/>
                          <a:latin typeface="+mn-lt"/>
                        </a:rPr>
                        <a:t>         Amort of bond premium</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5998907"/>
                  </a:ext>
                </a:extLst>
              </a:tr>
              <a:tr h="86165">
                <a:tc>
                  <a:txBody>
                    <a:bodyPr/>
                    <a:lstStyle/>
                    <a:p>
                      <a:pPr algn="l" fontAlgn="b"/>
                      <a:r>
                        <a:rPr lang="en-US" sz="600" b="1" i="0" u="none" strike="noStrike" dirty="0">
                          <a:effectLst/>
                          <a:latin typeface="+mn-lt"/>
                        </a:rPr>
                        <a:t>Net Available for Capital Purposes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1,863,325</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4,880,856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4,941,885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22,336,989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20,438,599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-613,002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200,467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580,461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957,617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1,435,361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1,846,328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2,276,362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54,401,069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00058719"/>
                  </a:ext>
                </a:extLst>
              </a:tr>
              <a:tr h="81096">
                <a:tc>
                  <a:txBody>
                    <a:bodyPr/>
                    <a:lstStyle/>
                    <a:p>
                      <a:pPr algn="l" fontAlgn="b"/>
                      <a:r>
                        <a:rPr lang="en-US" sz="600" b="1"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3563562"/>
                  </a:ext>
                </a:extLst>
              </a:tr>
              <a:tr h="86165">
                <a:tc>
                  <a:txBody>
                    <a:bodyPr/>
                    <a:lstStyle/>
                    <a:p>
                      <a:pPr algn="l" fontAlgn="b"/>
                      <a:r>
                        <a:rPr lang="en-US" sz="600" b="1" i="0" u="none" strike="noStrike" dirty="0">
                          <a:effectLst/>
                          <a:latin typeface="+mn-lt"/>
                        </a:rPr>
                        <a:t>Capital Plan</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1,790,735</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5,499,100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5,593,500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21,875,250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21,484,750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1,685,500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1,741,800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1,868,800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1,943,500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2,055,800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2,168,200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2,280,800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62,697,900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76826435"/>
                  </a:ext>
                </a:extLst>
              </a:tr>
              <a:tr h="91233">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162977"/>
                  </a:ext>
                </a:extLst>
              </a:tr>
              <a:tr h="86165">
                <a:tc>
                  <a:txBody>
                    <a:bodyPr/>
                    <a:lstStyle/>
                    <a:p>
                      <a:pPr algn="l" fontAlgn="b"/>
                      <a:r>
                        <a:rPr lang="en-US" sz="600" b="1" i="0" u="none" strike="noStrike" dirty="0">
                          <a:effectLst/>
                          <a:latin typeface="+mn-lt"/>
                        </a:rPr>
                        <a:t>Cash Position</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3144376"/>
                  </a:ext>
                </a:extLst>
              </a:tr>
              <a:tr h="86165">
                <a:tc>
                  <a:txBody>
                    <a:bodyPr/>
                    <a:lstStyle/>
                    <a:p>
                      <a:pPr algn="l" fontAlgn="b"/>
                      <a:r>
                        <a:rPr lang="en-US" sz="600" b="0" i="0" u="none" strike="noStrike" dirty="0">
                          <a:effectLst/>
                          <a:latin typeface="+mn-lt"/>
                        </a:rPr>
                        <a:t>Beginning balance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12,236,977</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12,262,671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10,736,033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10,084,419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10,546,158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9,500,007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7,201,505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5,660,173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4,371,834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3,385,951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2,765,512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2,443,640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66,695,233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988286"/>
                  </a:ext>
                </a:extLst>
              </a:tr>
              <a:tr h="86165">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0341970"/>
                  </a:ext>
                </a:extLst>
              </a:tr>
              <a:tr h="86165">
                <a:tc>
                  <a:txBody>
                    <a:bodyPr/>
                    <a:lstStyle/>
                    <a:p>
                      <a:pPr algn="l" fontAlgn="b"/>
                      <a:r>
                        <a:rPr lang="en-US" sz="600" b="0" i="0" u="none" strike="noStrike" dirty="0">
                          <a:effectLst/>
                          <a:latin typeface="+mn-lt"/>
                        </a:rPr>
                        <a:t>ADD: Net available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1,863,325</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4,880,856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4,941,885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22,336,989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20,438,599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-613,002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200,467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580,461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957,617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1,435,361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1,846,328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2,276,362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54,401,069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3762631"/>
                  </a:ext>
                </a:extLst>
              </a:tr>
              <a:tr h="86165">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chemeClr val="bg1"/>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4988683"/>
                  </a:ext>
                </a:extLst>
              </a:tr>
              <a:tr h="86165">
                <a:tc>
                  <a:txBody>
                    <a:bodyPr/>
                    <a:lstStyle/>
                    <a:p>
                      <a:pPr algn="l" fontAlgn="b"/>
                      <a:r>
                        <a:rPr lang="en-US" sz="600" b="0" i="0" u="none" strike="noStrike" dirty="0">
                          <a:effectLst/>
                          <a:latin typeface="+mn-lt"/>
                        </a:rPr>
                        <a:t>LESS: Planned Capital</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1,790,735</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5,499,100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5,593,500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21,875,250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21,484,750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1,685,500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1,741,800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1,868,800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1,943,500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2,055,800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2,168,200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2,280,800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62,697,900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3785644"/>
                  </a:ext>
                </a:extLst>
              </a:tr>
              <a:tr h="86165">
                <a:tc>
                  <a:txBody>
                    <a:bodyPr/>
                    <a:lstStyle/>
                    <a:p>
                      <a:pPr algn="l" fontAlgn="b"/>
                      <a:r>
                        <a:rPr lang="en-US" sz="600" b="0" i="0" u="none" strike="noStrike" dirty="0">
                          <a:effectLst/>
                          <a:latin typeface="+mn-lt"/>
                        </a:rPr>
                        <a:t>Changes in assets &amp; liabilities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-46,895</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-908,394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84762004"/>
                  </a:ext>
                </a:extLst>
              </a:tr>
              <a:tr h="86165">
                <a:tc>
                  <a:txBody>
                    <a:bodyPr/>
                    <a:lstStyle/>
                    <a:p>
                      <a:pPr algn="l" fontAlgn="b"/>
                      <a:r>
                        <a:rPr lang="en-US" sz="600" b="0" i="0" u="none" strike="noStrike" dirty="0">
                          <a:effectLst/>
                          <a:latin typeface="+mn-lt"/>
                        </a:rPr>
                        <a:t>Ending balance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chemeClr val="bg1"/>
                          </a:solidFill>
                          <a:effectLst/>
                          <a:latin typeface="+mn-lt"/>
                        </a:rPr>
                        <a:t>12,262,671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r" fontAlgn="b"/>
                      <a:r>
                        <a:rPr lang="en-US" sz="600" b="0" i="0" u="none" strike="noStrike" dirty="0">
                          <a:solidFill>
                            <a:schemeClr val="bg1"/>
                          </a:solidFill>
                          <a:effectLst/>
                          <a:latin typeface="+mn-lt"/>
                        </a:rPr>
                        <a:t>10,736,033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0" i="0" u="none" strike="noStrike" dirty="0">
                          <a:solidFill>
                            <a:schemeClr val="bg1"/>
                          </a:solidFill>
                          <a:effectLst/>
                          <a:latin typeface="+mn-lt"/>
                        </a:rPr>
                        <a:t>10,084,419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600" b="0" i="0" u="none" strike="noStrike" dirty="0">
                          <a:effectLst/>
                          <a:latin typeface="+mn-lt"/>
                        </a:rPr>
                        <a:t>10,546,158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9,500,007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7,201,505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5,660,173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4,371,834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3,385,951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2,765,512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2,443,640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2,439,202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effectLst/>
                          <a:latin typeface="+mn-lt"/>
                        </a:rPr>
                        <a:t>58,398,402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5726813"/>
                  </a:ext>
                </a:extLst>
              </a:tr>
              <a:tr h="86165">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dirty="0">
                          <a:solidFill>
                            <a:schemeClr val="bg1"/>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8646906"/>
                  </a:ext>
                </a:extLst>
              </a:tr>
              <a:tr h="86165">
                <a:tc>
                  <a:txBody>
                    <a:bodyPr/>
                    <a:lstStyle/>
                    <a:p>
                      <a:pPr algn="l" fontAlgn="b"/>
                      <a:r>
                        <a:rPr lang="en-US" sz="600" b="0" i="0" u="none" strike="noStrike" dirty="0">
                          <a:effectLst/>
                          <a:latin typeface="+mn-lt"/>
                        </a:rPr>
                        <a:t>ending cash balance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mn-lt"/>
                        </a:rPr>
                        <a:t>12,262,671</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600" b="0" i="0" u="none" strike="noStrike" dirty="0">
                          <a:solidFill>
                            <a:schemeClr val="bg1"/>
                          </a:solidFill>
                          <a:effectLst/>
                          <a:latin typeface="+mn-lt"/>
                        </a:rPr>
                        <a:t>10,736,033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0" i="0" u="none" strike="noStrike" dirty="0">
                          <a:solidFill>
                            <a:schemeClr val="bg1"/>
                          </a:solidFill>
                          <a:effectLst/>
                          <a:latin typeface="+mn-lt"/>
                        </a:rPr>
                        <a:t>10,084,419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600" b="0" i="0" u="none" strike="noStrike" dirty="0">
                          <a:effectLst/>
                          <a:latin typeface="+mn-lt"/>
                        </a:rPr>
                        <a:t>10,546,158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9,500,007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7,201,505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5,660,173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4,371,834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3,385,951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2,765,512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2,443,640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2,439,202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effectLst/>
                          <a:latin typeface="+mn-lt"/>
                        </a:rPr>
                        <a:t>58,398,402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926587"/>
                  </a:ext>
                </a:extLst>
              </a:tr>
            </a:tbl>
          </a:graphicData>
        </a:graphic>
      </p:graphicFrame>
    </p:spTree>
    <p:extLst>
      <p:ext uri="{BB962C8B-B14F-4D97-AF65-F5344CB8AC3E}">
        <p14:creationId xmlns:p14="http://schemas.microsoft.com/office/powerpoint/2010/main" val="286108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5C369-FDFC-A296-4616-DB215BD5D110}"/>
              </a:ext>
            </a:extLst>
          </p:cNvPr>
          <p:cNvSpPr>
            <a:spLocks noGrp="1"/>
          </p:cNvSpPr>
          <p:nvPr>
            <p:ph type="sldNum" sz="quarter" idx="12"/>
          </p:nvPr>
        </p:nvSpPr>
        <p:spPr/>
        <p:txBody>
          <a:bodyPr/>
          <a:lstStyle/>
          <a:p>
            <a:fld id="{18362CF7-34D8-4635-A9AE-FBAFA8966551}" type="slidenum">
              <a:rPr lang="en-US" smtClean="0"/>
              <a:t>12</a:t>
            </a:fld>
            <a:endParaRPr lang="en-US" dirty="0"/>
          </a:p>
        </p:txBody>
      </p:sp>
      <p:sp>
        <p:nvSpPr>
          <p:cNvPr id="3" name="TextBox 2">
            <a:extLst>
              <a:ext uri="{FF2B5EF4-FFF2-40B4-BE49-F238E27FC236}">
                <a16:creationId xmlns:a16="http://schemas.microsoft.com/office/drawing/2014/main" id="{5EE59D10-811C-69BE-8580-767350A4D68C}"/>
              </a:ext>
            </a:extLst>
          </p:cNvPr>
          <p:cNvSpPr txBox="1"/>
          <p:nvPr/>
        </p:nvSpPr>
        <p:spPr>
          <a:xfrm>
            <a:off x="321020" y="1461695"/>
            <a:ext cx="4305830" cy="677108"/>
          </a:xfrm>
          <a:prstGeom prst="rect">
            <a:avLst/>
          </a:prstGeom>
          <a:noFill/>
        </p:spPr>
        <p:txBody>
          <a:bodyPr wrap="square" rtlCol="0">
            <a:spAutoFit/>
          </a:bodyPr>
          <a:lstStyle/>
          <a:p>
            <a:r>
              <a:rPr lang="en-US" sz="2000" b="1" dirty="0"/>
              <a:t>PFAS - EPA Proposed MCL</a:t>
            </a:r>
          </a:p>
          <a:p>
            <a:endParaRPr lang="en-US" dirty="0"/>
          </a:p>
        </p:txBody>
      </p:sp>
      <p:pic>
        <p:nvPicPr>
          <p:cNvPr id="7" name="Picture 6" descr="Table&#10;&#10;Description automatically generated">
            <a:extLst>
              <a:ext uri="{FF2B5EF4-FFF2-40B4-BE49-F238E27FC236}">
                <a16:creationId xmlns:a16="http://schemas.microsoft.com/office/drawing/2014/main" id="{6F141384-ACC5-F8C0-2085-3A9F3019A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962" y="1143054"/>
            <a:ext cx="4877395" cy="1213905"/>
          </a:xfrm>
          <a:prstGeom prst="rect">
            <a:avLst/>
          </a:prstGeom>
        </p:spPr>
      </p:pic>
      <p:pic>
        <p:nvPicPr>
          <p:cNvPr id="4" name="Picture 3">
            <a:extLst>
              <a:ext uri="{FF2B5EF4-FFF2-40B4-BE49-F238E27FC236}">
                <a16:creationId xmlns:a16="http://schemas.microsoft.com/office/drawing/2014/main" id="{33A784B7-D142-E22E-04FF-5218554B4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6" name="Rectangle 2">
            <a:extLst>
              <a:ext uri="{FF2B5EF4-FFF2-40B4-BE49-F238E27FC236}">
                <a16:creationId xmlns:a16="http://schemas.microsoft.com/office/drawing/2014/main" id="{DC4B4A05-A5C9-5E77-9758-CB04CC8F50D9}"/>
              </a:ext>
            </a:extLst>
          </p:cNvPr>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pic>
        <p:nvPicPr>
          <p:cNvPr id="8" name="Picture 7">
            <a:extLst>
              <a:ext uri="{FF2B5EF4-FFF2-40B4-BE49-F238E27FC236}">
                <a16:creationId xmlns:a16="http://schemas.microsoft.com/office/drawing/2014/main" id="{0C1BE462-B766-0DA3-E30C-A19ADF8EE0E4}"/>
              </a:ext>
            </a:extLst>
          </p:cNvPr>
          <p:cNvPicPr>
            <a:picLocks noChangeAspect="1"/>
          </p:cNvPicPr>
          <p:nvPr/>
        </p:nvPicPr>
        <p:blipFill>
          <a:blip r:embed="rId5"/>
          <a:stretch>
            <a:fillRect/>
          </a:stretch>
        </p:blipFill>
        <p:spPr>
          <a:xfrm>
            <a:off x="439271" y="2438567"/>
            <a:ext cx="8415086" cy="2522053"/>
          </a:xfrm>
          <a:prstGeom prst="rect">
            <a:avLst/>
          </a:prstGeom>
        </p:spPr>
      </p:pic>
    </p:spTree>
    <p:extLst>
      <p:ext uri="{BB962C8B-B14F-4D97-AF65-F5344CB8AC3E}">
        <p14:creationId xmlns:p14="http://schemas.microsoft.com/office/powerpoint/2010/main" val="229180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5C369-FDFC-A296-4616-DB215BD5D110}"/>
              </a:ext>
            </a:extLst>
          </p:cNvPr>
          <p:cNvSpPr>
            <a:spLocks noGrp="1"/>
          </p:cNvSpPr>
          <p:nvPr>
            <p:ph type="sldNum" sz="quarter" idx="12"/>
          </p:nvPr>
        </p:nvSpPr>
        <p:spPr/>
        <p:txBody>
          <a:bodyPr/>
          <a:lstStyle/>
          <a:p>
            <a:endParaRPr lang="en-US" dirty="0"/>
          </a:p>
        </p:txBody>
      </p:sp>
      <p:sp>
        <p:nvSpPr>
          <p:cNvPr id="3" name="TextBox 2">
            <a:extLst>
              <a:ext uri="{FF2B5EF4-FFF2-40B4-BE49-F238E27FC236}">
                <a16:creationId xmlns:a16="http://schemas.microsoft.com/office/drawing/2014/main" id="{5EE59D10-811C-69BE-8580-767350A4D68C}"/>
              </a:ext>
            </a:extLst>
          </p:cNvPr>
          <p:cNvSpPr txBox="1"/>
          <p:nvPr/>
        </p:nvSpPr>
        <p:spPr>
          <a:xfrm>
            <a:off x="321020" y="1461695"/>
            <a:ext cx="4305830" cy="4031873"/>
          </a:xfrm>
          <a:prstGeom prst="rect">
            <a:avLst/>
          </a:prstGeom>
          <a:noFill/>
        </p:spPr>
        <p:txBody>
          <a:bodyPr wrap="square" rtlCol="0">
            <a:spAutoFit/>
          </a:bodyPr>
          <a:lstStyle/>
          <a:p>
            <a:r>
              <a:rPr lang="en-US" sz="2000" b="1" dirty="0"/>
              <a:t>PFAS - EPA Proposed MCL</a:t>
            </a:r>
          </a:p>
          <a:p>
            <a:r>
              <a:rPr lang="en-US" sz="2000" dirty="0"/>
              <a:t>National Primary Drinking Water Regulation</a:t>
            </a:r>
          </a:p>
          <a:p>
            <a:endParaRPr lang="en-US" sz="800" dirty="0"/>
          </a:p>
          <a:p>
            <a:r>
              <a:rPr lang="en-US" sz="2000" dirty="0"/>
              <a:t>March 14, 2023 – Public Notice Issued</a:t>
            </a:r>
          </a:p>
          <a:p>
            <a:pPr marL="285750" indent="-285750">
              <a:buFont typeface="Arial" panose="020B0604020202020204" pitchFamily="34" charset="0"/>
              <a:buChar char="•"/>
            </a:pPr>
            <a:r>
              <a:rPr lang="en-US" sz="2000" dirty="0"/>
              <a:t>60 days to provide comments</a:t>
            </a:r>
          </a:p>
          <a:p>
            <a:r>
              <a:rPr lang="en-US" sz="2000" dirty="0"/>
              <a:t>May 4, 2023 – EPA Public Hearing</a:t>
            </a:r>
          </a:p>
          <a:p>
            <a:r>
              <a:rPr lang="en-US" sz="2000" dirty="0"/>
              <a:t>Late 2023 – Rule Finalized </a:t>
            </a:r>
          </a:p>
          <a:p>
            <a:pPr marL="285750" indent="-285750">
              <a:buFont typeface="Arial" panose="020B0604020202020204" pitchFamily="34" charset="0"/>
              <a:buChar char="•"/>
            </a:pPr>
            <a:r>
              <a:rPr lang="en-US" sz="2000" dirty="0"/>
              <a:t>Initial Monitoring</a:t>
            </a:r>
          </a:p>
          <a:p>
            <a:pPr marL="285750" indent="-285750">
              <a:buFont typeface="Arial" panose="020B0604020202020204" pitchFamily="34" charset="0"/>
              <a:buChar char="•"/>
            </a:pPr>
            <a:r>
              <a:rPr lang="en-US" sz="2000" dirty="0"/>
              <a:t>Compliance Monitoring</a:t>
            </a:r>
          </a:p>
          <a:p>
            <a:pPr marL="285750" indent="-285750">
              <a:buFont typeface="Arial" panose="020B0604020202020204" pitchFamily="34" charset="0"/>
              <a:buChar char="•"/>
            </a:pPr>
            <a:r>
              <a:rPr lang="en-US" sz="2000" dirty="0"/>
              <a:t>Public Notice</a:t>
            </a:r>
          </a:p>
          <a:p>
            <a:pPr marL="285750" indent="-285750">
              <a:buFont typeface="Arial" panose="020B0604020202020204" pitchFamily="34" charset="0"/>
              <a:buChar char="•"/>
            </a:pPr>
            <a:r>
              <a:rPr lang="en-US" sz="2000" dirty="0"/>
              <a:t>Compliance</a:t>
            </a:r>
          </a:p>
          <a:p>
            <a:endParaRPr lang="en-US" dirty="0"/>
          </a:p>
        </p:txBody>
      </p:sp>
      <p:pic>
        <p:nvPicPr>
          <p:cNvPr id="4" name="Picture 3">
            <a:extLst>
              <a:ext uri="{FF2B5EF4-FFF2-40B4-BE49-F238E27FC236}">
                <a16:creationId xmlns:a16="http://schemas.microsoft.com/office/drawing/2014/main" id="{33A784B7-D142-E22E-04FF-5218554B4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6" name="Rectangle 2">
            <a:extLst>
              <a:ext uri="{FF2B5EF4-FFF2-40B4-BE49-F238E27FC236}">
                <a16:creationId xmlns:a16="http://schemas.microsoft.com/office/drawing/2014/main" id="{DC4B4A05-A5C9-5E77-9758-CB04CC8F50D9}"/>
              </a:ext>
            </a:extLst>
          </p:cNvPr>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pic>
        <p:nvPicPr>
          <p:cNvPr id="9" name="Picture 8">
            <a:extLst>
              <a:ext uri="{FF2B5EF4-FFF2-40B4-BE49-F238E27FC236}">
                <a16:creationId xmlns:a16="http://schemas.microsoft.com/office/drawing/2014/main" id="{C4EA0724-662B-2890-8F77-D9CC790E94FD}"/>
              </a:ext>
            </a:extLst>
          </p:cNvPr>
          <p:cNvPicPr>
            <a:picLocks noChangeAspect="1"/>
          </p:cNvPicPr>
          <p:nvPr/>
        </p:nvPicPr>
        <p:blipFill>
          <a:blip r:embed="rId4"/>
          <a:stretch>
            <a:fillRect/>
          </a:stretch>
        </p:blipFill>
        <p:spPr>
          <a:xfrm>
            <a:off x="4490868" y="1158003"/>
            <a:ext cx="4129593" cy="2462688"/>
          </a:xfrm>
          <a:prstGeom prst="rect">
            <a:avLst/>
          </a:prstGeom>
        </p:spPr>
      </p:pic>
      <p:pic>
        <p:nvPicPr>
          <p:cNvPr id="10" name="Picture 9" descr="Table&#10;&#10;Description automatically generated">
            <a:extLst>
              <a:ext uri="{FF2B5EF4-FFF2-40B4-BE49-F238E27FC236}">
                <a16:creationId xmlns:a16="http://schemas.microsoft.com/office/drawing/2014/main" id="{180AA4B9-E22D-FB03-F849-1F795B2E7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3066" y="3699356"/>
            <a:ext cx="4877395" cy="1213905"/>
          </a:xfrm>
          <a:prstGeom prst="rect">
            <a:avLst/>
          </a:prstGeom>
        </p:spPr>
      </p:pic>
    </p:spTree>
    <p:extLst>
      <p:ext uri="{BB962C8B-B14F-4D97-AF65-F5344CB8AC3E}">
        <p14:creationId xmlns:p14="http://schemas.microsoft.com/office/powerpoint/2010/main" val="138832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0" y="285750"/>
            <a:ext cx="4343400" cy="3943350"/>
          </a:xfrm>
          <a:prstGeom prst="rect">
            <a:avLst/>
          </a:prstGeom>
          <a:noFill/>
          <a:ln>
            <a:noFill/>
          </a:ln>
        </p:spPr>
        <p:txBody>
          <a:bodyPr lIns="136890" tIns="34560" rIns="136890" bIns="34560"/>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457200">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914400">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marL="214313">
              <a:spcBef>
                <a:spcPct val="0"/>
              </a:spcBef>
              <a:buClrTx/>
              <a:buNone/>
              <a:defRPr/>
            </a:pPr>
            <a:r>
              <a:rPr lang="en-US" altLang="en-US" sz="2000" b="1" dirty="0">
                <a:solidFill>
                  <a:srgbClr val="FFFFFF"/>
                </a:solidFill>
                <a:latin typeface="+mn-lt"/>
              </a:rPr>
              <a:t>PFAS treatment upgrades</a:t>
            </a:r>
          </a:p>
          <a:p>
            <a:pPr marL="214313">
              <a:spcBef>
                <a:spcPct val="0"/>
              </a:spcBef>
              <a:buClrTx/>
              <a:buNone/>
              <a:defRPr/>
            </a:pPr>
            <a:endParaRPr lang="en-US" altLang="en-US" sz="2000" b="1" dirty="0">
              <a:solidFill>
                <a:srgbClr val="FFFFFF"/>
              </a:solidFill>
              <a:latin typeface="+mn-lt"/>
            </a:endParaRPr>
          </a:p>
          <a:p>
            <a:pPr marL="627063" lvl="1" indent="-342900">
              <a:spcBef>
                <a:spcPct val="0"/>
              </a:spcBef>
              <a:buClr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Ayer (Grove Pond Source) $3.6 M </a:t>
            </a:r>
          </a:p>
          <a:p>
            <a:pPr marL="627063" lvl="1" indent="-342900">
              <a:spcBef>
                <a:spcPct val="0"/>
              </a:spcBef>
              <a:buClr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Hudson (Chestnut St. Source) $4.3M</a:t>
            </a:r>
          </a:p>
          <a:p>
            <a:pPr marL="627063" lvl="1" indent="-342900">
              <a:spcBef>
                <a:spcPct val="0"/>
              </a:spcBef>
              <a:buClr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Mansfield (Cate Spring Source) $4.2M</a:t>
            </a:r>
          </a:p>
          <a:p>
            <a:pPr marL="627063" lvl="1" indent="-342900">
              <a:spcBef>
                <a:spcPct val="0"/>
              </a:spcBef>
              <a:buClr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Acton Water District (North Acton Treatment Plant) $6.9M</a:t>
            </a:r>
          </a:p>
          <a:p>
            <a:pPr marL="627063" lvl="1" indent="-342900">
              <a:spcBef>
                <a:spcPct val="0"/>
              </a:spcBef>
              <a:buClrTx/>
              <a:buFont typeface="Arial" panose="020B0604020202020204" pitchFamily="34" charset="0"/>
              <a:buChar char="•"/>
              <a:defRPr/>
            </a:pPr>
            <a:r>
              <a:rPr lang="en-US" altLang="en-US" sz="2000" dirty="0">
                <a:solidFill>
                  <a:schemeClr val="tx1"/>
                </a:solidFill>
                <a:latin typeface="+mn-lt"/>
                <a:cs typeface="Times New Roman" panose="02020603050405020304" pitchFamily="18" charset="0"/>
              </a:rPr>
              <a:t>Westfield (Dry Bridge Rd. Treatment Plant ) $12.2M</a:t>
            </a:r>
            <a:endParaRPr lang="en-US" altLang="en-US" sz="1050" b="1" u="sng"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1050" b="1" u="sng" dirty="0">
              <a:solidFill>
                <a:schemeClr val="bg1"/>
              </a:solidFill>
              <a:latin typeface="Arial" panose="020B0604020202020204" pitchFamily="34" charset="0"/>
              <a:cs typeface="Times New Roman" panose="02020603050405020304" pitchFamily="18" charset="0"/>
            </a:endParaRPr>
          </a:p>
          <a:p>
            <a:pPr marL="814388" lvl="1" indent="-257175">
              <a:spcBef>
                <a:spcPct val="0"/>
              </a:spcBef>
              <a:buClrTx/>
              <a:buFont typeface="Wingdings" panose="05000000000000000000" pitchFamily="2" charset="2"/>
              <a:buChar char=""/>
              <a:defRPr/>
            </a:pPr>
            <a:endParaRPr lang="en-US" altLang="en-US" sz="1050" b="1" u="sng"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1050" b="1" u="sng" dirty="0">
              <a:solidFill>
                <a:schemeClr val="bg1"/>
              </a:solidFill>
              <a:latin typeface="Arial" panose="020B0604020202020204" pitchFamily="34" charset="0"/>
              <a:cs typeface="Times New Roman" panose="02020603050405020304" pitchFamily="18" charset="0"/>
            </a:endParaRPr>
          </a:p>
          <a:p>
            <a:pPr marL="471488" indent="-257175">
              <a:spcBef>
                <a:spcPct val="0"/>
              </a:spcBef>
              <a:buClrTx/>
              <a:buFont typeface="Wingdings" panose="05000000000000000000" pitchFamily="2" charset="2"/>
              <a:buChar char=""/>
              <a:defRPr/>
            </a:pPr>
            <a:endParaRPr lang="en-US" altLang="en-US" sz="9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marL="557213" lvl="1">
              <a:spcBef>
                <a:spcPct val="0"/>
              </a:spcBef>
              <a:buClrTx/>
              <a:buNone/>
              <a:defRPr/>
            </a:pPr>
            <a:endParaRPr lang="en-US" altLang="en-US" sz="900" dirty="0">
              <a:solidFill>
                <a:schemeClr val="bg1"/>
              </a:solidFill>
              <a:latin typeface="Arial" panose="020B0604020202020204" pitchFamily="34" charset="0"/>
              <a:cs typeface="Times New Roman" panose="02020603050405020304" pitchFamily="18" charset="0"/>
            </a:endParaRPr>
          </a:p>
          <a:p>
            <a:pPr lvl="1">
              <a:spcBef>
                <a:spcPct val="0"/>
              </a:spcBef>
              <a:buClrTx/>
              <a:buNone/>
              <a:defRPr/>
            </a:pPr>
            <a:endParaRPr lang="en-US" altLang="en-US" sz="900" dirty="0">
              <a:latin typeface="Arial" panose="020B0604020202020204" pitchFamily="34" charset="0"/>
              <a:cs typeface="Times New Roman" panose="02020603050405020304" pitchFamily="18" charset="0"/>
            </a:endParaRPr>
          </a:p>
          <a:p>
            <a:pPr eaLnBrk="1" hangingPunct="1">
              <a:spcBef>
                <a:spcPct val="0"/>
              </a:spcBef>
              <a:buClr>
                <a:srgbClr val="C6D9F1"/>
              </a:buClr>
              <a:buSzPct val="75000"/>
              <a:buFont typeface="Wingdings" panose="05000000000000000000" pitchFamily="2" charset="2"/>
              <a:buNone/>
              <a:defRPr/>
            </a:pPr>
            <a:endParaRPr lang="en-US" altLang="en-US" sz="9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Tx/>
              <a:buSzPct val="75000"/>
              <a:buFontTx/>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lnSpc>
                <a:spcPct val="80000"/>
              </a:lnSpc>
              <a:spcBef>
                <a:spcPct val="0"/>
              </a:spcBef>
              <a:buClr>
                <a:srgbClr val="C6D9F1"/>
              </a:buClr>
              <a:buFont typeface="Lucida Grande" charset="0"/>
              <a:buNone/>
              <a:defRPr/>
            </a:pPr>
            <a:endParaRPr lang="en-US" altLang="en-US" sz="1200" b="1" dirty="0">
              <a:solidFill>
                <a:srgbClr val="FFFFFF"/>
              </a:solidFill>
              <a:latin typeface="Arial" panose="020B0604020202020204" pitchFamily="34" charset="0"/>
            </a:endParaRPr>
          </a:p>
          <a:p>
            <a:pPr lvl="1">
              <a:lnSpc>
                <a:spcPct val="70000"/>
              </a:lnSpc>
              <a:spcBef>
                <a:spcPct val="0"/>
              </a:spcBef>
              <a:buClrTx/>
              <a:buNone/>
              <a:defRPr/>
            </a:pPr>
            <a:endParaRPr lang="en-US" altLang="en-US" sz="10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lvl="1">
              <a:lnSpc>
                <a:spcPct val="80000"/>
              </a:lnSpc>
              <a:spcBef>
                <a:spcPct val="0"/>
              </a:spcBef>
              <a:buClrTx/>
              <a:buNone/>
              <a:defRPr/>
            </a:pPr>
            <a:endParaRPr lang="en-US" altLang="en-US" sz="900" dirty="0">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Tx/>
              <a:buNone/>
              <a:defRPr/>
            </a:pPr>
            <a:endParaRPr lang="en-US" altLang="en-US" sz="900" dirty="0">
              <a:solidFill>
                <a:srgbClr val="EEECE1"/>
              </a:solidFill>
              <a:latin typeface="Arial" panose="020B0604020202020204" pitchFamily="34" charset="0"/>
            </a:endParaRPr>
          </a:p>
          <a:p>
            <a:pPr lvl="1">
              <a:lnSpc>
                <a:spcPct val="80000"/>
              </a:lnSpc>
              <a:spcBef>
                <a:spcPct val="0"/>
              </a:spcBef>
              <a:buClr>
                <a:srgbClr val="C6D9F1"/>
              </a:buClr>
              <a:buNone/>
              <a:defRPr/>
            </a:pPr>
            <a:endParaRPr lang="en-US" altLang="en-US" sz="1200" dirty="0">
              <a:latin typeface="Arial" panose="020B0604020202020204" pitchFamily="34" charset="0"/>
            </a:endParaRPr>
          </a:p>
          <a:p>
            <a:pPr lvl="1">
              <a:lnSpc>
                <a:spcPct val="80000"/>
              </a:lnSpc>
              <a:spcBef>
                <a:spcPct val="0"/>
              </a:spcBef>
              <a:buClr>
                <a:srgbClr val="C6D9F1"/>
              </a:buClr>
              <a:buNone/>
              <a:defRPr/>
            </a:pPr>
            <a:endParaRPr lang="en-US" altLang="en-US" sz="1200" dirty="0">
              <a:solidFill>
                <a:srgbClr val="FFFFFF"/>
              </a:solidFill>
              <a:latin typeface="Arial" panose="020B0604020202020204" pitchFamily="34" charset="0"/>
            </a:endParaRPr>
          </a:p>
          <a:p>
            <a:pPr lvl="1">
              <a:spcBef>
                <a:spcPts val="225"/>
              </a:spcBef>
              <a:buClrTx/>
              <a:buNone/>
              <a:defRPr/>
            </a:pPr>
            <a:r>
              <a:rPr lang="en-US" altLang="en-US" sz="900" dirty="0">
                <a:solidFill>
                  <a:srgbClr val="FFFFFF"/>
                </a:solidFill>
                <a:latin typeface="Arial" panose="020B0604020202020204" pitchFamily="34" charset="0"/>
              </a:rPr>
              <a:t> </a:t>
            </a:r>
          </a:p>
          <a:p>
            <a:pPr lvl="1">
              <a:lnSpc>
                <a:spcPct val="80000"/>
              </a:lnSpc>
              <a:spcBef>
                <a:spcPct val="0"/>
              </a:spcBef>
              <a:buClr>
                <a:srgbClr val="C6D9F1"/>
              </a:buClr>
              <a:buNone/>
              <a:defRPr/>
            </a:pPr>
            <a:endParaRPr lang="en-US" altLang="en-US" sz="1200" dirty="0">
              <a:solidFill>
                <a:srgbClr val="FFFFFF"/>
              </a:solidFill>
              <a:latin typeface="Arial" panose="020B0604020202020204" pitchFamily="34" charset="0"/>
            </a:endParaRPr>
          </a:p>
          <a:p>
            <a:pPr lvl="1">
              <a:lnSpc>
                <a:spcPct val="80000"/>
              </a:lnSpc>
              <a:spcBef>
                <a:spcPct val="0"/>
              </a:spcBef>
              <a:buClr>
                <a:srgbClr val="C6D9F1"/>
              </a:buClr>
              <a:buNone/>
              <a:defRPr/>
            </a:pPr>
            <a:endParaRPr lang="en-US" altLang="en-US" sz="1200" dirty="0">
              <a:latin typeface="Arial" panose="020B0604020202020204" pitchFamily="34" charset="0"/>
            </a:endParaRPr>
          </a:p>
          <a:p>
            <a:pPr lvl="1">
              <a:lnSpc>
                <a:spcPct val="80000"/>
              </a:lnSpc>
              <a:spcBef>
                <a:spcPct val="0"/>
              </a:spcBef>
              <a:buClr>
                <a:srgbClr val="C6D9F1"/>
              </a:buClr>
              <a:buNone/>
              <a:defRPr/>
            </a:pPr>
            <a:endParaRPr lang="en-US" altLang="en-US" sz="75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
                <a:srgbClr val="C6D9F1"/>
              </a:buClr>
              <a:buSzPct val="75000"/>
              <a:buFont typeface="Wingdings" panose="05000000000000000000" pitchFamily="2" charset="2"/>
              <a:buNone/>
              <a:defRPr/>
            </a:pPr>
            <a:endParaRPr lang="en-US" altLang="en-US" sz="1500" dirty="0">
              <a:solidFill>
                <a:srgbClr val="FFFFFF"/>
              </a:solidFill>
              <a:latin typeface="Arial" panose="020B0604020202020204" pitchFamily="34" charset="0"/>
            </a:endParaRPr>
          </a:p>
          <a:p>
            <a:pPr eaLnBrk="1" hangingPunct="1">
              <a:spcBef>
                <a:spcPct val="0"/>
              </a:spcBef>
              <a:buClrTx/>
              <a:buFontTx/>
              <a:buNone/>
              <a:defRPr/>
            </a:pPr>
            <a:endParaRPr lang="en-US" altLang="en-US" sz="900" dirty="0">
              <a:solidFill>
                <a:srgbClr val="FFFFFF"/>
              </a:solidFill>
              <a:latin typeface="Arial" panose="020B0604020202020204" pitchFamily="34" charset="0"/>
            </a:endParaRPr>
          </a:p>
          <a:p>
            <a:pPr eaLnBrk="1" hangingPunct="1">
              <a:spcBef>
                <a:spcPct val="0"/>
              </a:spcBef>
              <a:buClrTx/>
              <a:buSzPct val="75000"/>
              <a:buFontTx/>
              <a:buNone/>
              <a:defRPr/>
            </a:pPr>
            <a:endParaRPr lang="en-US" altLang="en-US" sz="1050" dirty="0">
              <a:solidFill>
                <a:srgbClr val="FFFFFF"/>
              </a:solidFill>
              <a:latin typeface="Arial" panose="020B0604020202020204" pitchFamily="34" charset="0"/>
            </a:endParaRPr>
          </a:p>
          <a:p>
            <a:pPr lvl="1">
              <a:spcBef>
                <a:spcPct val="0"/>
              </a:spcBef>
              <a:buClr>
                <a:srgbClr val="C6D9F1"/>
              </a:buClr>
              <a:buSzPct val="75000"/>
              <a:buNone/>
              <a:defRPr/>
            </a:pPr>
            <a:endParaRPr lang="en-US" altLang="en-US" sz="1050" dirty="0">
              <a:solidFill>
                <a:srgbClr val="FFFFFF"/>
              </a:solidFill>
              <a:latin typeface="Arial" panose="020B0604020202020204" pitchFamily="34" charset="0"/>
            </a:endParaRPr>
          </a:p>
          <a:p>
            <a:pPr lvl="2">
              <a:spcBef>
                <a:spcPct val="0"/>
              </a:spcBef>
              <a:buClrTx/>
              <a:buNone/>
              <a:defRPr/>
            </a:pPr>
            <a:endParaRPr lang="en-US" altLang="en-US" sz="1050" dirty="0">
              <a:latin typeface="Arial" panose="020B0604020202020204" pitchFamily="34" charset="0"/>
            </a:endParaRPr>
          </a:p>
          <a:p>
            <a:pPr lvl="2">
              <a:spcBef>
                <a:spcPct val="0"/>
              </a:spcBef>
              <a:buClrTx/>
              <a:buNone/>
              <a:defRPr/>
            </a:pPr>
            <a:endParaRPr lang="en-US" altLang="en-US" sz="1050" dirty="0">
              <a:latin typeface="Arial" panose="020B0604020202020204" pitchFamily="34" charset="0"/>
            </a:endParaRPr>
          </a:p>
          <a:p>
            <a:pPr lvl="1">
              <a:spcBef>
                <a:spcPct val="0"/>
              </a:spcBef>
              <a:buClrTx/>
              <a:buSzPct val="75000"/>
              <a:buNone/>
              <a:defRPr/>
            </a:pPr>
            <a:endParaRPr lang="en-US" altLang="en-US" sz="1200" dirty="0">
              <a:latin typeface="Arial" panose="020B0604020202020204" pitchFamily="34" charset="0"/>
            </a:endParaRPr>
          </a:p>
          <a:p>
            <a:pPr lvl="1">
              <a:spcBef>
                <a:spcPct val="0"/>
              </a:spcBef>
              <a:buClr>
                <a:srgbClr val="C6D9F1"/>
              </a:buClr>
              <a:buSzPct val="75000"/>
              <a:buNone/>
              <a:defRPr/>
            </a:pPr>
            <a:endParaRPr lang="en-US" altLang="en-US" sz="1050" b="1" dirty="0">
              <a:solidFill>
                <a:srgbClr val="FFFFFF"/>
              </a:solidFill>
              <a:latin typeface="Arial" panose="020B0604020202020204" pitchFamily="34" charset="0"/>
            </a:endParaRPr>
          </a:p>
          <a:p>
            <a:pPr eaLnBrk="1" hangingPunct="1">
              <a:lnSpc>
                <a:spcPct val="80000"/>
              </a:lnSpc>
              <a:spcBef>
                <a:spcPct val="0"/>
              </a:spcBef>
              <a:buClrTx/>
              <a:buFontTx/>
              <a:buNone/>
              <a:defRPr/>
            </a:pPr>
            <a:endParaRPr lang="en-US" altLang="en-US" sz="1050" b="1" dirty="0">
              <a:solidFill>
                <a:srgbClr val="FFFFFF"/>
              </a:solidFill>
              <a:latin typeface="Arial" panose="020B0604020202020204" pitchFamily="34" charset="0"/>
            </a:endParaRPr>
          </a:p>
          <a:p>
            <a:pPr lvl="1">
              <a:lnSpc>
                <a:spcPct val="80000"/>
              </a:lnSpc>
              <a:spcBef>
                <a:spcPts val="169"/>
              </a:spcBef>
              <a:buClr>
                <a:srgbClr val="FFFFFF"/>
              </a:buClr>
              <a:buNone/>
              <a:defRPr/>
            </a:pPr>
            <a:endParaRPr lang="en-US" altLang="en-US" sz="675" dirty="0">
              <a:solidFill>
                <a:srgbClr val="FFFFFF"/>
              </a:solidFill>
              <a:latin typeface="Times New Roman" panose="02020603050405020304" pitchFamily="18" charset="0"/>
            </a:endParaRPr>
          </a:p>
          <a:p>
            <a:pPr lvl="1">
              <a:lnSpc>
                <a:spcPct val="80000"/>
              </a:lnSpc>
              <a:spcBef>
                <a:spcPts val="263"/>
              </a:spcBef>
              <a:buNone/>
              <a:defRPr/>
            </a:pPr>
            <a:endParaRPr lang="en-US" altLang="en-US" sz="1050" dirty="0">
              <a:latin typeface="Arial" panose="020B0604020202020204" pitchFamily="34" charset="0"/>
            </a:endParaRPr>
          </a:p>
          <a:p>
            <a:pPr lvl="1">
              <a:lnSpc>
                <a:spcPct val="80000"/>
              </a:lnSpc>
              <a:spcBef>
                <a:spcPts val="263"/>
              </a:spcBef>
              <a:buNone/>
              <a:defRPr/>
            </a:pPr>
            <a:endParaRPr lang="en-US" altLang="en-US" sz="1050" dirty="0">
              <a:latin typeface="Arial" panose="020B0604020202020204" pitchFamily="34" charset="0"/>
            </a:endParaRPr>
          </a:p>
          <a:p>
            <a:pPr lvl="1">
              <a:lnSpc>
                <a:spcPct val="80000"/>
              </a:lnSpc>
              <a:spcBef>
                <a:spcPts val="169"/>
              </a:spcBef>
              <a:buClrTx/>
              <a:buNone/>
              <a:defRPr/>
            </a:pPr>
            <a:endParaRPr lang="en-US" altLang="en-US" sz="675" b="1" dirty="0">
              <a:latin typeface="Arial" panose="020B0604020202020204" pitchFamily="34" charset="0"/>
            </a:endParaRPr>
          </a:p>
          <a:p>
            <a:pPr lvl="1">
              <a:lnSpc>
                <a:spcPct val="60000"/>
              </a:lnSpc>
              <a:spcBef>
                <a:spcPts val="169"/>
              </a:spcBef>
              <a:buClrTx/>
              <a:buNone/>
              <a:defRPr/>
            </a:pPr>
            <a:r>
              <a:rPr lang="en-US" altLang="en-US" sz="675" dirty="0">
                <a:latin typeface="Arial" panose="020B0604020202020204" pitchFamily="34" charset="0"/>
              </a:rPr>
              <a:t> </a:t>
            </a:r>
          </a:p>
          <a:p>
            <a:pPr lvl="1">
              <a:lnSpc>
                <a:spcPct val="80000"/>
              </a:lnSpc>
              <a:spcBef>
                <a:spcPts val="300"/>
              </a:spcBef>
              <a:buClrTx/>
              <a:buNone/>
              <a:defRPr/>
            </a:pPr>
            <a:r>
              <a:rPr lang="en-US" altLang="en-US" sz="1200" dirty="0">
                <a:latin typeface="Arial" panose="020B0604020202020204" pitchFamily="34" charset="0"/>
              </a:rPr>
              <a:t> </a:t>
            </a:r>
          </a:p>
          <a:p>
            <a:pPr eaLnBrk="1" hangingPunct="1">
              <a:lnSpc>
                <a:spcPct val="80000"/>
              </a:lnSpc>
              <a:spcBef>
                <a:spcPct val="0"/>
              </a:spcBef>
              <a:buClrTx/>
              <a:buFontTx/>
              <a:buNone/>
              <a:defRPr/>
            </a:pPr>
            <a:endParaRPr lang="en-US" altLang="en-US" sz="1200" dirty="0">
              <a:latin typeface="Arial" panose="020B0604020202020204" pitchFamily="34" charset="0"/>
            </a:endParaRPr>
          </a:p>
          <a:p>
            <a:pPr eaLnBrk="1" hangingPunct="1">
              <a:lnSpc>
                <a:spcPct val="80000"/>
              </a:lnSpc>
              <a:spcBef>
                <a:spcPct val="0"/>
              </a:spcBef>
              <a:buClrTx/>
              <a:buFontTx/>
              <a:buNone/>
              <a:defRPr/>
            </a:pPr>
            <a:r>
              <a:rPr lang="en-US" altLang="en-US" sz="1200" dirty="0">
                <a:latin typeface="Arial" panose="020B0604020202020204" pitchFamily="34" charset="0"/>
              </a:rPr>
              <a:t>     </a:t>
            </a:r>
          </a:p>
          <a:p>
            <a:pPr lvl="1">
              <a:spcBef>
                <a:spcPct val="0"/>
              </a:spcBef>
              <a:buClrTx/>
              <a:buNone/>
              <a:defRPr/>
            </a:pPr>
            <a:endParaRPr lang="en-US" altLang="en-US" sz="1500" dirty="0">
              <a:latin typeface="Arial" panose="020B0604020202020204" pitchFamily="34" charset="0"/>
            </a:endParaRPr>
          </a:p>
          <a:p>
            <a:pPr eaLnBrk="1" hangingPunct="1">
              <a:spcBef>
                <a:spcPct val="0"/>
              </a:spcBef>
              <a:buClrTx/>
              <a:buFontTx/>
              <a:buNone/>
              <a:defRPr/>
            </a:pPr>
            <a:endParaRPr lang="en-US" altLang="en-US" sz="1500" dirty="0">
              <a:latin typeface="Arial" panose="020B0604020202020204" pitchFamily="34" charset="0"/>
            </a:endParaRPr>
          </a:p>
          <a:p>
            <a:pPr eaLnBrk="1" hangingPunct="1">
              <a:spcBef>
                <a:spcPct val="0"/>
              </a:spcBef>
              <a:buClrTx/>
              <a:buFontTx/>
              <a:buNone/>
              <a:defRPr/>
            </a:pPr>
            <a:endParaRPr lang="en-US" altLang="en-US" sz="1500" dirty="0">
              <a:latin typeface="Arial" panose="020B0604020202020204" pitchFamily="34" charset="0"/>
            </a:endParaRPr>
          </a:p>
          <a:p>
            <a:pPr>
              <a:lnSpc>
                <a:spcPct val="90000"/>
              </a:lnSpc>
              <a:spcBef>
                <a:spcPts val="375"/>
              </a:spcBef>
              <a:buClr>
                <a:srgbClr val="1F497D"/>
              </a:buClr>
              <a:buSzPct val="75000"/>
              <a:buNone/>
              <a:defRPr/>
            </a:pPr>
            <a:endParaRPr lang="en-US" altLang="en-US" sz="1500" dirty="0">
              <a:latin typeface="Arial" panose="020B0604020202020204" pitchFamily="34" charset="0"/>
              <a:cs typeface="Arial" panose="020B0604020202020204" pitchFamily="34" charset="0"/>
            </a:endParaRPr>
          </a:p>
          <a:p>
            <a:pPr>
              <a:lnSpc>
                <a:spcPct val="90000"/>
              </a:lnSpc>
              <a:spcBef>
                <a:spcPts val="375"/>
              </a:spcBef>
              <a:buClrTx/>
              <a:buSzPct val="75000"/>
              <a:buNone/>
              <a:defRPr/>
            </a:pPr>
            <a:endParaRPr lang="en-US" altLang="en-US" sz="1500" dirty="0">
              <a:latin typeface="Arial" panose="020B0604020202020204" pitchFamily="34" charset="0"/>
              <a:cs typeface="Arial" panose="020B0604020202020204" pitchFamily="34" charset="0"/>
            </a:endParaRPr>
          </a:p>
        </p:txBody>
      </p:sp>
      <p:pic>
        <p:nvPicPr>
          <p:cNvPr id="22532" name="Picture 2" descr="A picture containing tree, outdoor, ground, trailer&#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572" y="381761"/>
            <a:ext cx="3251596" cy="216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A picture containing indoor&#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572" y="2571750"/>
            <a:ext cx="3273028" cy="245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341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15</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647704884"/>
              </p:ext>
            </p:extLst>
          </p:nvPr>
        </p:nvGraphicFramePr>
        <p:xfrm>
          <a:off x="-304800" y="-585232"/>
          <a:ext cx="9820671" cy="6357382"/>
        </p:xfrm>
        <a:graphic>
          <a:graphicData uri="http://schemas.openxmlformats.org/presentationml/2006/ole">
            <mc:AlternateContent xmlns:mc="http://schemas.openxmlformats.org/markup-compatibility/2006">
              <mc:Choice xmlns:v="urn:schemas-microsoft-com:vml" Requires="v">
                <p:oleObj name="Acrobat Document" r:id="rId3" imgW="9326811" imgH="6034855" progId="Acrobat.Document.2017">
                  <p:embed/>
                </p:oleObj>
              </mc:Choice>
              <mc:Fallback>
                <p:oleObj name="Acrobat Document" r:id="rId3" imgW="9326811" imgH="6034855" progId="Acrobat.Document.2017">
                  <p:embed/>
                  <p:pic>
                    <p:nvPicPr>
                      <p:cNvPr id="0" name=""/>
                      <p:cNvPicPr/>
                      <p:nvPr/>
                    </p:nvPicPr>
                    <p:blipFill>
                      <a:blip r:embed="rId4"/>
                      <a:stretch>
                        <a:fillRect/>
                      </a:stretch>
                    </p:blipFill>
                    <p:spPr>
                      <a:xfrm>
                        <a:off x="-304800" y="-585232"/>
                        <a:ext cx="9820671" cy="6357382"/>
                      </a:xfrm>
                      <a:prstGeom prst="rect">
                        <a:avLst/>
                      </a:prstGeom>
                    </p:spPr>
                  </p:pic>
                </p:oleObj>
              </mc:Fallback>
            </mc:AlternateContent>
          </a:graphicData>
        </a:graphic>
      </p:graphicFrame>
    </p:spTree>
    <p:extLst>
      <p:ext uri="{BB962C8B-B14F-4D97-AF65-F5344CB8AC3E}">
        <p14:creationId xmlns:p14="http://schemas.microsoft.com/office/powerpoint/2010/main" val="74474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541696473"/>
              </p:ext>
            </p:extLst>
          </p:nvPr>
        </p:nvGraphicFramePr>
        <p:xfrm>
          <a:off x="1752600" y="1333699"/>
          <a:ext cx="5791200" cy="357384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16</a:t>
            </a:fld>
            <a:endParaRPr lang="en-US" alt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
        <p:nvSpPr>
          <p:cNvPr id="7" name="TextBox 6"/>
          <p:cNvSpPr txBox="1"/>
          <p:nvPr/>
        </p:nvSpPr>
        <p:spPr>
          <a:xfrm>
            <a:off x="5791200" y="1033903"/>
            <a:ext cx="2819400" cy="400110"/>
          </a:xfrm>
          <a:prstGeom prst="rect">
            <a:avLst/>
          </a:prstGeom>
          <a:noFill/>
        </p:spPr>
        <p:txBody>
          <a:bodyPr wrap="square" rtlCol="0">
            <a:spAutoFit/>
          </a:bodyPr>
          <a:lstStyle/>
          <a:p>
            <a:pPr algn="r"/>
            <a:r>
              <a:rPr lang="en-US" sz="2000" b="1" dirty="0"/>
              <a:t>Customer Class Profile</a:t>
            </a:r>
          </a:p>
        </p:txBody>
      </p:sp>
    </p:spTree>
    <p:extLst>
      <p:ext uri="{BB962C8B-B14F-4D97-AF65-F5344CB8AC3E}">
        <p14:creationId xmlns:p14="http://schemas.microsoft.com/office/powerpoint/2010/main" val="1539005162"/>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17</a:t>
            </a:fld>
            <a:endParaRPr lang="en-US" alt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
        <p:nvSpPr>
          <p:cNvPr id="11" name="TextBox 10"/>
          <p:cNvSpPr txBox="1"/>
          <p:nvPr/>
        </p:nvSpPr>
        <p:spPr>
          <a:xfrm>
            <a:off x="5410200" y="1033903"/>
            <a:ext cx="3200400" cy="400110"/>
          </a:xfrm>
          <a:prstGeom prst="rect">
            <a:avLst/>
          </a:prstGeom>
          <a:noFill/>
        </p:spPr>
        <p:txBody>
          <a:bodyPr wrap="square" rtlCol="0">
            <a:spAutoFit/>
          </a:bodyPr>
          <a:lstStyle/>
          <a:p>
            <a:pPr algn="r"/>
            <a:r>
              <a:rPr lang="en-US" sz="2000" b="1" dirty="0"/>
              <a:t>Annual Water Demand (MG)</a:t>
            </a:r>
          </a:p>
        </p:txBody>
      </p:sp>
      <p:graphicFrame>
        <p:nvGraphicFramePr>
          <p:cNvPr id="3" name="Chart 2">
            <a:extLst>
              <a:ext uri="{FF2B5EF4-FFF2-40B4-BE49-F238E27FC236}">
                <a16:creationId xmlns:a16="http://schemas.microsoft.com/office/drawing/2014/main" id="{A603FFA8-33DC-29F9-D03F-2608CD97BFB2}"/>
              </a:ext>
            </a:extLst>
          </p:cNvPr>
          <p:cNvGraphicFramePr>
            <a:graphicFrameLocks noGrp="1"/>
          </p:cNvGraphicFramePr>
          <p:nvPr/>
        </p:nvGraphicFramePr>
        <p:xfrm>
          <a:off x="289622" y="1459231"/>
          <a:ext cx="8564756" cy="333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1583705"/>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18</a:t>
            </a:fld>
            <a:endParaRPr lang="en-US" alt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
        <p:nvSpPr>
          <p:cNvPr id="11" name="TextBox 10"/>
          <p:cNvSpPr txBox="1"/>
          <p:nvPr/>
        </p:nvSpPr>
        <p:spPr>
          <a:xfrm>
            <a:off x="3657600" y="1033903"/>
            <a:ext cx="4953000" cy="400110"/>
          </a:xfrm>
          <a:prstGeom prst="rect">
            <a:avLst/>
          </a:prstGeom>
          <a:noFill/>
        </p:spPr>
        <p:txBody>
          <a:bodyPr wrap="square" rtlCol="0">
            <a:spAutoFit/>
          </a:bodyPr>
          <a:lstStyle/>
          <a:p>
            <a:pPr algn="r"/>
            <a:r>
              <a:rPr lang="en-US" sz="2000" b="1" dirty="0"/>
              <a:t>Residential Gallons Per Capita Day (RGPCD)</a:t>
            </a:r>
          </a:p>
        </p:txBody>
      </p:sp>
      <p:graphicFrame>
        <p:nvGraphicFramePr>
          <p:cNvPr id="3" name="Chart 2">
            <a:extLst>
              <a:ext uri="{FF2B5EF4-FFF2-40B4-BE49-F238E27FC236}">
                <a16:creationId xmlns:a16="http://schemas.microsoft.com/office/drawing/2014/main" id="{4EECDCC3-8734-A0C6-6697-06A1E53BDBF0}"/>
              </a:ext>
            </a:extLst>
          </p:cNvPr>
          <p:cNvGraphicFramePr>
            <a:graphicFrameLocks noGrp="1"/>
          </p:cNvGraphicFramePr>
          <p:nvPr/>
        </p:nvGraphicFramePr>
        <p:xfrm>
          <a:off x="-90714" y="1459230"/>
          <a:ext cx="8777514" cy="4008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4956397"/>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Slide Number Placeholder 4"/>
          <p:cNvSpPr>
            <a:spLocks noGrp="1"/>
          </p:cNvSpPr>
          <p:nvPr>
            <p:ph type="sldNum" sz="quarter" idx="12"/>
          </p:nvPr>
        </p:nvSpPr>
        <p:spPr/>
        <p:txBody>
          <a:bodyPr/>
          <a:lstStyle/>
          <a:p>
            <a:fld id="{C7D97E05-A003-4BC8-8FF1-B587573BCC95}" type="slidenum">
              <a:rPr lang="en-US" altLang="en-US" smtClean="0"/>
              <a:pPr/>
              <a:t>19</a:t>
            </a:fld>
            <a:endParaRPr lang="en-US" alt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
        <p:nvSpPr>
          <p:cNvPr id="11" name="TextBox 10"/>
          <p:cNvSpPr txBox="1"/>
          <p:nvPr/>
        </p:nvSpPr>
        <p:spPr>
          <a:xfrm>
            <a:off x="5410200" y="1033903"/>
            <a:ext cx="3200400" cy="400110"/>
          </a:xfrm>
          <a:prstGeom prst="rect">
            <a:avLst/>
          </a:prstGeom>
          <a:noFill/>
        </p:spPr>
        <p:txBody>
          <a:bodyPr wrap="square" rtlCol="0">
            <a:spAutoFit/>
          </a:bodyPr>
          <a:lstStyle/>
          <a:p>
            <a:pPr algn="r"/>
            <a:r>
              <a:rPr lang="en-US" sz="2000" b="1" dirty="0"/>
              <a:t>Seasonal Water Demand</a:t>
            </a:r>
          </a:p>
        </p:txBody>
      </p:sp>
      <p:graphicFrame>
        <p:nvGraphicFramePr>
          <p:cNvPr id="3" name="Shape">
            <a:extLst>
              <a:ext uri="{FF2B5EF4-FFF2-40B4-BE49-F238E27FC236}">
                <a16:creationId xmlns:a16="http://schemas.microsoft.com/office/drawing/2014/main" id="{00000000-0008-0000-0700-000002000000}"/>
              </a:ext>
            </a:extLst>
          </p:cNvPr>
          <p:cNvGraphicFramePr>
            <a:graphicFrameLocks noGrp="1"/>
          </p:cNvGraphicFramePr>
          <p:nvPr/>
        </p:nvGraphicFramePr>
        <p:xfrm>
          <a:off x="281081" y="1459229"/>
          <a:ext cx="8581838" cy="33842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9899169"/>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26106" y="1472837"/>
            <a:ext cx="5829300" cy="442038"/>
          </a:xfrm>
        </p:spPr>
        <p:txBody>
          <a:bodyPr anchor="t">
            <a:noAutofit/>
          </a:bodyPr>
          <a:lstStyle/>
          <a:p>
            <a:pPr algn="l">
              <a:defRPr/>
            </a:pPr>
            <a:r>
              <a:rPr lang="en-US" sz="2000" b="1" dirty="0"/>
              <a:t>Public Water System</a:t>
            </a:r>
            <a:br>
              <a:rPr lang="en-US" sz="2000" b="1" dirty="0"/>
            </a:br>
            <a:r>
              <a:rPr lang="en-US" sz="2000" dirty="0"/>
              <a:t>Infrastructure Assets =  $25.8 Million </a:t>
            </a:r>
          </a:p>
        </p:txBody>
      </p:sp>
      <p:sp>
        <p:nvSpPr>
          <p:cNvPr id="46083" name="Rectangle 3"/>
          <p:cNvSpPr>
            <a:spLocks noGrp="1" noChangeArrowheads="1"/>
          </p:cNvSpPr>
          <p:nvPr>
            <p:ph idx="1"/>
          </p:nvPr>
        </p:nvSpPr>
        <p:spPr>
          <a:xfrm>
            <a:off x="4378234" y="2317014"/>
            <a:ext cx="4613366" cy="2571750"/>
          </a:xfrm>
        </p:spPr>
        <p:txBody>
          <a:bodyPr>
            <a:noAutofit/>
          </a:bodyPr>
          <a:lstStyle/>
          <a:p>
            <a:pPr marL="273844" lvl="2" indent="0">
              <a:lnSpc>
                <a:spcPct val="110000"/>
              </a:lnSpc>
              <a:spcBef>
                <a:spcPct val="0"/>
              </a:spcBef>
              <a:buNone/>
            </a:pPr>
            <a:r>
              <a:rPr lang="en-US" altLang="en-US" sz="2000" dirty="0"/>
              <a:t>        1 - Surface Water</a:t>
            </a:r>
          </a:p>
          <a:p>
            <a:pPr marL="273844" lvl="2" indent="0">
              <a:lnSpc>
                <a:spcPct val="110000"/>
              </a:lnSpc>
              <a:spcBef>
                <a:spcPct val="0"/>
              </a:spcBef>
              <a:buNone/>
            </a:pPr>
            <a:r>
              <a:rPr lang="en-US" altLang="en-US" sz="2000" dirty="0"/>
              <a:t>       6 - Ground Water Supplies</a:t>
            </a:r>
          </a:p>
          <a:p>
            <a:pPr marL="273844" lvl="2" indent="0">
              <a:lnSpc>
                <a:spcPct val="110000"/>
              </a:lnSpc>
              <a:spcBef>
                <a:spcPct val="0"/>
              </a:spcBef>
              <a:buNone/>
            </a:pPr>
            <a:r>
              <a:rPr lang="en-US" altLang="en-US" sz="2000" dirty="0"/>
              <a:t>       7 - Pumping Stations </a:t>
            </a:r>
          </a:p>
          <a:p>
            <a:pPr marL="273844" lvl="2" indent="0">
              <a:lnSpc>
                <a:spcPct val="110000"/>
              </a:lnSpc>
              <a:spcBef>
                <a:spcPct val="0"/>
              </a:spcBef>
              <a:buNone/>
            </a:pPr>
            <a:r>
              <a:rPr lang="en-US" altLang="en-US" sz="2000" dirty="0"/>
              <a:t>       2 - Advanced Treatment Facilities </a:t>
            </a:r>
          </a:p>
          <a:p>
            <a:pPr marL="273844" lvl="2" indent="0">
              <a:lnSpc>
                <a:spcPct val="110000"/>
              </a:lnSpc>
              <a:spcBef>
                <a:spcPct val="0"/>
              </a:spcBef>
              <a:buNone/>
            </a:pPr>
            <a:r>
              <a:rPr lang="en-US" altLang="en-US" sz="2000" dirty="0"/>
              <a:t>       2 - Reservoirs (7.5 MG Storage) </a:t>
            </a:r>
          </a:p>
          <a:p>
            <a:pPr marL="273844" lvl="2" indent="0">
              <a:lnSpc>
                <a:spcPct val="110000"/>
              </a:lnSpc>
              <a:spcBef>
                <a:spcPct val="0"/>
              </a:spcBef>
              <a:buNone/>
            </a:pPr>
            <a:r>
              <a:rPr lang="en-US" altLang="en-US" sz="2000" dirty="0"/>
              <a:t>   134 - Miles of Distribution Mains</a:t>
            </a:r>
          </a:p>
          <a:p>
            <a:pPr marL="273844" lvl="2" indent="0">
              <a:lnSpc>
                <a:spcPct val="110000"/>
              </a:lnSpc>
              <a:spcBef>
                <a:spcPct val="0"/>
              </a:spcBef>
              <a:buNone/>
            </a:pPr>
            <a:r>
              <a:rPr lang="en-US" altLang="en-US" sz="2000" dirty="0"/>
              <a:t>1,339 - Hydrants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3" name="Slide Number Placeholder 2"/>
          <p:cNvSpPr>
            <a:spLocks noGrp="1"/>
          </p:cNvSpPr>
          <p:nvPr>
            <p:ph type="sldNum" sz="quarter" idx="12"/>
          </p:nvPr>
        </p:nvSpPr>
        <p:spPr/>
        <p:txBody>
          <a:bodyPr/>
          <a:lstStyle/>
          <a:p>
            <a:fld id="{18362CF7-34D8-4635-A9AE-FBAFA8966551}" type="slidenum">
              <a:rPr lang="en-US" smtClean="0"/>
              <a:t>2</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31235"/>
            <a:ext cx="4225834" cy="3404700"/>
          </a:xfrm>
          <a:prstGeom prst="rect">
            <a:avLst/>
          </a:prstGeom>
        </p:spPr>
      </p:pic>
      <p:sp>
        <p:nvSpPr>
          <p:cNvPr id="2" name="Rectangle 2">
            <a:extLst>
              <a:ext uri="{FF2B5EF4-FFF2-40B4-BE49-F238E27FC236}">
                <a16:creationId xmlns:a16="http://schemas.microsoft.com/office/drawing/2014/main" id="{4C1ECC27-0345-9A92-87C6-A85E2E81AE75}"/>
              </a:ext>
            </a:extLst>
          </p:cNvPr>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Tree>
    <p:extLst>
      <p:ext uri="{BB962C8B-B14F-4D97-AF65-F5344CB8AC3E}">
        <p14:creationId xmlns:p14="http://schemas.microsoft.com/office/powerpoint/2010/main" val="1959063098"/>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6"/>
          <p:cNvGraphicFramePr>
            <a:graphicFrameLocks/>
          </p:cNvGraphicFramePr>
          <p:nvPr>
            <p:extLst>
              <p:ext uri="{D42A27DB-BD31-4B8C-83A1-F6EECF244321}">
                <p14:modId xmlns:p14="http://schemas.microsoft.com/office/powerpoint/2010/main" val="578623333"/>
              </p:ext>
            </p:extLst>
          </p:nvPr>
        </p:nvGraphicFramePr>
        <p:xfrm>
          <a:off x="381000" y="1047750"/>
          <a:ext cx="8382000" cy="362585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3" name="Slide Number Placeholder 2"/>
          <p:cNvSpPr>
            <a:spLocks noGrp="1"/>
          </p:cNvSpPr>
          <p:nvPr>
            <p:ph type="sldNum" sz="quarter" idx="12"/>
          </p:nvPr>
        </p:nvSpPr>
        <p:spPr/>
        <p:txBody>
          <a:bodyPr/>
          <a:lstStyle/>
          <a:p>
            <a:fld id="{18362CF7-34D8-4635-A9AE-FBAFA8966551}" type="slidenum">
              <a:rPr lang="en-US" smtClean="0"/>
              <a:t>20</a:t>
            </a:fld>
            <a:endParaRPr 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Tree>
    <p:extLst>
      <p:ext uri="{BB962C8B-B14F-4D97-AF65-F5344CB8AC3E}">
        <p14:creationId xmlns:p14="http://schemas.microsoft.com/office/powerpoint/2010/main" val="1144191337"/>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6"/>
          <p:cNvGraphicFramePr>
            <a:graphicFrameLocks/>
          </p:cNvGraphicFramePr>
          <p:nvPr>
            <p:extLst>
              <p:ext uri="{D42A27DB-BD31-4B8C-83A1-F6EECF244321}">
                <p14:modId xmlns:p14="http://schemas.microsoft.com/office/powerpoint/2010/main" val="242402858"/>
              </p:ext>
            </p:extLst>
          </p:nvPr>
        </p:nvGraphicFramePr>
        <p:xfrm>
          <a:off x="533400" y="1047750"/>
          <a:ext cx="8255000" cy="35814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3" name="Slide Number Placeholder 2"/>
          <p:cNvSpPr>
            <a:spLocks noGrp="1"/>
          </p:cNvSpPr>
          <p:nvPr>
            <p:ph type="sldNum" sz="quarter" idx="12"/>
          </p:nvPr>
        </p:nvSpPr>
        <p:spPr/>
        <p:txBody>
          <a:bodyPr/>
          <a:lstStyle/>
          <a:p>
            <a:fld id="{18362CF7-34D8-4635-A9AE-FBAFA8966551}" type="slidenum">
              <a:rPr lang="en-US" smtClean="0"/>
              <a:t>21</a:t>
            </a:fld>
            <a:endParaRPr lang="en-US" dirty="0"/>
          </a:p>
        </p:txBody>
      </p:sp>
      <p:sp>
        <p:nvSpPr>
          <p:cNvPr id="9"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Tree>
    <p:extLst>
      <p:ext uri="{BB962C8B-B14F-4D97-AF65-F5344CB8AC3E}">
        <p14:creationId xmlns:p14="http://schemas.microsoft.com/office/powerpoint/2010/main" val="3210710772"/>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Slide Number Placeholder 6"/>
          <p:cNvSpPr>
            <a:spLocks noGrp="1"/>
          </p:cNvSpPr>
          <p:nvPr>
            <p:ph type="sldNum" sz="quarter" idx="12"/>
          </p:nvPr>
        </p:nvSpPr>
        <p:spPr/>
        <p:txBody>
          <a:bodyPr/>
          <a:lstStyle/>
          <a:p>
            <a:fld id="{C7D97E05-A003-4BC8-8FF1-B587573BCC95}" type="slidenum">
              <a:rPr lang="en-US" altLang="en-US" smtClean="0"/>
              <a:pPr/>
              <a:t>22</a:t>
            </a:fld>
            <a:endParaRPr lang="en-US" altLang="en-US" dirty="0"/>
          </a:p>
        </p:txBody>
      </p:sp>
      <p:sp>
        <p:nvSpPr>
          <p:cNvPr id="10"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graphicFrame>
        <p:nvGraphicFramePr>
          <p:cNvPr id="4" name="Chart 3">
            <a:extLst>
              <a:ext uri="{FF2B5EF4-FFF2-40B4-BE49-F238E27FC236}">
                <a16:creationId xmlns:a16="http://schemas.microsoft.com/office/drawing/2014/main" id="{B02FA0EE-956B-B976-8B3D-535797E01A11}"/>
              </a:ext>
            </a:extLst>
          </p:cNvPr>
          <p:cNvGraphicFramePr>
            <a:graphicFrameLocks/>
          </p:cNvGraphicFramePr>
          <p:nvPr>
            <p:extLst>
              <p:ext uri="{D42A27DB-BD31-4B8C-83A1-F6EECF244321}">
                <p14:modId xmlns:p14="http://schemas.microsoft.com/office/powerpoint/2010/main" val="1878204254"/>
              </p:ext>
            </p:extLst>
          </p:nvPr>
        </p:nvGraphicFramePr>
        <p:xfrm>
          <a:off x="457200" y="1200150"/>
          <a:ext cx="81534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12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86200" y="1203143"/>
            <a:ext cx="5029200" cy="628650"/>
          </a:xfrm>
        </p:spPr>
        <p:txBody>
          <a:bodyPr>
            <a:normAutofit/>
          </a:bodyPr>
          <a:lstStyle/>
          <a:p>
            <a:pPr eaLnBrk="1" hangingPunct="1"/>
            <a:r>
              <a:rPr lang="en-US" altLang="en-US" sz="2000" b="1" dirty="0"/>
              <a:t>FY24 </a:t>
            </a:r>
            <a:r>
              <a:rPr lang="en-US" altLang="en-US" sz="2000" b="1" dirty="0">
                <a:solidFill>
                  <a:schemeClr val="tx2"/>
                </a:solidFill>
                <a:sym typeface="Wingdings" panose="05000000000000000000" pitchFamily="2" charset="2"/>
              </a:rPr>
              <a:t>–</a:t>
            </a:r>
            <a:r>
              <a:rPr lang="en-US" altLang="en-US" sz="2000" b="1" dirty="0"/>
              <a:t> Operations &amp; Maintenance </a:t>
            </a:r>
          </a:p>
        </p:txBody>
      </p:sp>
      <p:sp>
        <p:nvSpPr>
          <p:cNvPr id="6147" name="Rectangle 3"/>
          <p:cNvSpPr>
            <a:spLocks noGrp="1" noChangeArrowheads="1"/>
          </p:cNvSpPr>
          <p:nvPr>
            <p:ph idx="1"/>
          </p:nvPr>
        </p:nvSpPr>
        <p:spPr>
          <a:xfrm>
            <a:off x="4419600" y="1966913"/>
            <a:ext cx="4236720" cy="2800350"/>
          </a:xfrm>
        </p:spPr>
        <p:txBody>
          <a:bodyPr>
            <a:normAutofit/>
          </a:bodyPr>
          <a:lstStyle/>
          <a:p>
            <a:pPr marL="0" lvl="1" indent="-914400">
              <a:spcBef>
                <a:spcPts val="0"/>
              </a:spcBef>
              <a:buSzPct val="60000"/>
              <a:buNone/>
              <a:tabLst>
                <a:tab pos="2014538" algn="l"/>
              </a:tabLst>
              <a:defRPr/>
            </a:pPr>
            <a:r>
              <a:rPr lang="en-US" sz="2000" b="1" dirty="0">
                <a:effectLst>
                  <a:outerShdw blurRad="38100" dist="38100" dir="2700000" algn="tl">
                    <a:srgbClr val="000000">
                      <a:alpha val="43137"/>
                    </a:srgbClr>
                  </a:outerShdw>
                </a:effectLst>
                <a:cs typeface="Arial" charset="0"/>
              </a:rPr>
              <a:t>Proposed Expenditures </a:t>
            </a:r>
            <a:r>
              <a:rPr lang="en-US" sz="2000" b="1" dirty="0">
                <a:effectLst>
                  <a:outerShdw blurRad="38100" dist="38100" dir="2700000" algn="tl">
                    <a:srgbClr val="000000">
                      <a:alpha val="43137"/>
                    </a:srgbClr>
                  </a:outerShdw>
                </a:effectLst>
                <a:cs typeface="Arial" charset="0"/>
                <a:sym typeface="Wingdings" pitchFamily="2" charset="2"/>
              </a:rPr>
              <a:t>– </a:t>
            </a:r>
            <a:r>
              <a:rPr lang="en-US" sz="2000" b="1" dirty="0">
                <a:effectLst>
                  <a:outerShdw blurRad="38100" dist="38100" dir="2700000" algn="tl">
                    <a:srgbClr val="000000">
                      <a:alpha val="43137"/>
                    </a:srgbClr>
                  </a:outerShdw>
                </a:effectLst>
                <a:cs typeface="Arial" charset="0"/>
              </a:rPr>
              <a:t>$ 5,503,198</a:t>
            </a:r>
          </a:p>
          <a:p>
            <a:pPr marL="0" lvl="1" indent="-914400">
              <a:spcBef>
                <a:spcPts val="0"/>
              </a:spcBef>
              <a:buSzPct val="60000"/>
              <a:buNone/>
              <a:tabLst>
                <a:tab pos="2014538" algn="l"/>
              </a:tabLst>
              <a:defRPr/>
            </a:pPr>
            <a:endParaRPr lang="en-US" sz="2000" dirty="0">
              <a:effectLst>
                <a:outerShdw blurRad="38100" dist="38100" dir="2700000" algn="tl">
                  <a:srgbClr val="000000">
                    <a:alpha val="43137"/>
                  </a:srgbClr>
                </a:outerShdw>
              </a:effectLst>
              <a:cs typeface="Arial" charset="0"/>
            </a:endParaRP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$ 3,277,582   –   Pumping, Treatment,          </a:t>
            </a: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Distribution &amp; Storage</a:t>
            </a: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$ 1,454,274   –   Depreciation</a:t>
            </a: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771,342   –    General Fund    </a:t>
            </a: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Services</a:t>
            </a:r>
          </a:p>
          <a:p>
            <a:pPr marL="0" lvl="1" indent="-914400">
              <a:spcBef>
                <a:spcPts val="0"/>
              </a:spcBef>
              <a:buSzPct val="60000"/>
              <a:buNone/>
              <a:tabLst>
                <a:tab pos="2014538" algn="l"/>
              </a:tabLst>
              <a:defRPr/>
            </a:pPr>
            <a:r>
              <a:rPr lang="en-US" sz="2000" dirty="0">
                <a:effectLst>
                  <a:outerShdw blurRad="38100" dist="38100" dir="2700000" algn="tl">
                    <a:srgbClr val="000000">
                      <a:alpha val="43137"/>
                    </a:srgbClr>
                  </a:outerShdw>
                </a:effectLst>
                <a:cs typeface="Arial" charset="0"/>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6" name="Slide Number Placeholder 5"/>
          <p:cNvSpPr>
            <a:spLocks noGrp="1"/>
          </p:cNvSpPr>
          <p:nvPr>
            <p:ph type="sldNum" sz="quarter" idx="12"/>
          </p:nvPr>
        </p:nvSpPr>
        <p:spPr/>
        <p:txBody>
          <a:bodyPr/>
          <a:lstStyle/>
          <a:p>
            <a:fld id="{18362CF7-34D8-4635-A9AE-FBAFA8966551}" type="slidenum">
              <a:rPr lang="en-US" smtClean="0"/>
              <a:t>3</a:t>
            </a:fld>
            <a:endParaRPr lang="en-US" dirty="0"/>
          </a:p>
        </p:txBody>
      </p:sp>
      <p:graphicFrame>
        <p:nvGraphicFramePr>
          <p:cNvPr id="2" name="Chart 1">
            <a:extLst>
              <a:ext uri="{FF2B5EF4-FFF2-40B4-BE49-F238E27FC236}">
                <a16:creationId xmlns:a16="http://schemas.microsoft.com/office/drawing/2014/main" id="{B8A73581-4063-409E-AA7F-662F8160A206}"/>
              </a:ext>
            </a:extLst>
          </p:cNvPr>
          <p:cNvGraphicFramePr>
            <a:graphicFrameLocks/>
          </p:cNvGraphicFramePr>
          <p:nvPr>
            <p:extLst>
              <p:ext uri="{D42A27DB-BD31-4B8C-83A1-F6EECF244321}">
                <p14:modId xmlns:p14="http://schemas.microsoft.com/office/powerpoint/2010/main" val="140142741"/>
              </p:ext>
            </p:extLst>
          </p:nvPr>
        </p:nvGraphicFramePr>
        <p:xfrm>
          <a:off x="228600" y="1200150"/>
          <a:ext cx="4343400" cy="394335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B96BEDE6-F0F9-A035-FBA9-D1F5A43AB186}"/>
              </a:ext>
            </a:extLst>
          </p:cNvPr>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Tree>
    <p:extLst>
      <p:ext uri="{BB962C8B-B14F-4D97-AF65-F5344CB8AC3E}">
        <p14:creationId xmlns:p14="http://schemas.microsoft.com/office/powerpoint/2010/main" val="33924939"/>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a:xfrm>
            <a:off x="1371600" y="1328311"/>
            <a:ext cx="5943600" cy="304800"/>
          </a:xfrm>
          <a:prstGeom prst="rect">
            <a:avLst/>
          </a:prstGeom>
        </p:spPr>
        <p:txBody>
          <a:bodyPr anchor="b"/>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u="sng" dirty="0"/>
              <a:t>FY24 – Capital Improvement Plan</a:t>
            </a:r>
            <a:endParaRPr lang="en-US" sz="2000" u="sng"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4" name="Slide Number Placeholder 3"/>
          <p:cNvSpPr>
            <a:spLocks noGrp="1"/>
          </p:cNvSpPr>
          <p:nvPr>
            <p:ph type="sldNum" sz="quarter" idx="12"/>
          </p:nvPr>
        </p:nvSpPr>
        <p:spPr/>
        <p:txBody>
          <a:bodyPr/>
          <a:lstStyle/>
          <a:p>
            <a:fld id="{18362CF7-34D8-4635-A9AE-FBAFA8966551}" type="slidenum">
              <a:rPr lang="en-US" smtClean="0"/>
              <a:t>4</a:t>
            </a:fld>
            <a:endParaRPr lang="en-US" dirty="0"/>
          </a:p>
        </p:txBody>
      </p:sp>
      <p:graphicFrame>
        <p:nvGraphicFramePr>
          <p:cNvPr id="2" name="Table 1">
            <a:extLst>
              <a:ext uri="{FF2B5EF4-FFF2-40B4-BE49-F238E27FC236}">
                <a16:creationId xmlns:a16="http://schemas.microsoft.com/office/drawing/2014/main" id="{3B0457A2-4204-A7B2-148A-5D14842961E3}"/>
              </a:ext>
            </a:extLst>
          </p:cNvPr>
          <p:cNvGraphicFramePr>
            <a:graphicFrameLocks noGrp="1"/>
          </p:cNvGraphicFramePr>
          <p:nvPr>
            <p:extLst>
              <p:ext uri="{D42A27DB-BD31-4B8C-83A1-F6EECF244321}">
                <p14:modId xmlns:p14="http://schemas.microsoft.com/office/powerpoint/2010/main" val="3724875511"/>
              </p:ext>
            </p:extLst>
          </p:nvPr>
        </p:nvGraphicFramePr>
        <p:xfrm>
          <a:off x="1481949" y="1584506"/>
          <a:ext cx="6477000" cy="3200406"/>
        </p:xfrm>
        <a:graphic>
          <a:graphicData uri="http://schemas.openxmlformats.org/drawingml/2006/table">
            <a:tbl>
              <a:tblPr/>
              <a:tblGrid>
                <a:gridCol w="4953000">
                  <a:extLst>
                    <a:ext uri="{9D8B030D-6E8A-4147-A177-3AD203B41FA5}">
                      <a16:colId xmlns:a16="http://schemas.microsoft.com/office/drawing/2014/main" val="2131841536"/>
                    </a:ext>
                  </a:extLst>
                </a:gridCol>
                <a:gridCol w="1524000">
                  <a:extLst>
                    <a:ext uri="{9D8B030D-6E8A-4147-A177-3AD203B41FA5}">
                      <a16:colId xmlns:a16="http://schemas.microsoft.com/office/drawing/2014/main" val="2721434633"/>
                    </a:ext>
                  </a:extLst>
                </a:gridCol>
              </a:tblGrid>
              <a:tr h="290946">
                <a:tc>
                  <a:txBody>
                    <a:bodyPr/>
                    <a:lstStyle/>
                    <a:p>
                      <a:pPr algn="l" rtl="0" fontAlgn="b"/>
                      <a:r>
                        <a:rPr lang="en-US" sz="1800" b="1" i="0" u="none" strike="noStrike" dirty="0">
                          <a:effectLst/>
                          <a:latin typeface="Calibri" panose="020F0502020204030204" pitchFamily="34" charset="0"/>
                        </a:rPr>
                        <a:t>Total Proposed Expenditures</a:t>
                      </a:r>
                    </a:p>
                  </a:txBody>
                  <a:tcPr marL="0" marR="0" marT="0" marB="0" anchor="b">
                    <a:lnL>
                      <a:noFill/>
                    </a:lnL>
                    <a:lnR>
                      <a:noFill/>
                    </a:lnR>
                    <a:lnT>
                      <a:noFill/>
                    </a:lnT>
                    <a:lnB>
                      <a:noFill/>
                    </a:lnB>
                  </a:tcPr>
                </a:tc>
                <a:tc>
                  <a:txBody>
                    <a:bodyPr/>
                    <a:lstStyle/>
                    <a:p>
                      <a:pPr algn="r" rtl="0" fontAlgn="b"/>
                      <a:r>
                        <a:rPr lang="en-US" sz="1800" b="1" i="0" u="sng" strike="noStrike" dirty="0">
                          <a:effectLst/>
                          <a:latin typeface="Calibri" panose="020F0502020204030204" pitchFamily="34" charset="0"/>
                        </a:rPr>
                        <a:t>$5,593,500 </a:t>
                      </a:r>
                    </a:p>
                  </a:txBody>
                  <a:tcPr marL="0" marR="0" marT="0" marB="0" anchor="b">
                    <a:lnL>
                      <a:noFill/>
                    </a:lnL>
                    <a:lnR>
                      <a:noFill/>
                    </a:lnR>
                    <a:lnT>
                      <a:noFill/>
                    </a:lnT>
                    <a:lnB>
                      <a:noFill/>
                    </a:lnB>
                  </a:tcPr>
                </a:tc>
                <a:extLst>
                  <a:ext uri="{0D108BD9-81ED-4DB2-BD59-A6C34878D82A}">
                    <a16:rowId xmlns:a16="http://schemas.microsoft.com/office/drawing/2014/main" val="3123792630"/>
                  </a:ext>
                </a:extLst>
              </a:tr>
              <a:tr h="290946">
                <a:tc>
                  <a:txBody>
                    <a:bodyPr/>
                    <a:lstStyle/>
                    <a:p>
                      <a:pPr algn="l" rtl="0" fontAlgn="b"/>
                      <a:r>
                        <a:rPr lang="en-US" sz="1600" b="0" i="0" u="none" strike="noStrike" dirty="0">
                          <a:effectLst/>
                          <a:latin typeface="Calibri" panose="020F0502020204030204" pitchFamily="34" charset="0"/>
                        </a:rPr>
                        <a:t>Water Main Replacement</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$1,900,000 </a:t>
                      </a:r>
                    </a:p>
                  </a:txBody>
                  <a:tcPr marL="0" marR="0" marT="0" marB="0" anchor="b">
                    <a:lnL>
                      <a:noFill/>
                    </a:lnL>
                    <a:lnR>
                      <a:noFill/>
                    </a:lnR>
                    <a:lnT>
                      <a:noFill/>
                    </a:lnT>
                    <a:lnB>
                      <a:noFill/>
                    </a:lnB>
                  </a:tcPr>
                </a:tc>
                <a:extLst>
                  <a:ext uri="{0D108BD9-81ED-4DB2-BD59-A6C34878D82A}">
                    <a16:rowId xmlns:a16="http://schemas.microsoft.com/office/drawing/2014/main" val="1678190479"/>
                  </a:ext>
                </a:extLst>
              </a:tr>
              <a:tr h="290946">
                <a:tc>
                  <a:txBody>
                    <a:bodyPr/>
                    <a:lstStyle/>
                    <a:p>
                      <a:pPr algn="l" rtl="0" fontAlgn="b"/>
                      <a:r>
                        <a:rPr lang="en-US" sz="1600" b="0" i="0" u="none" strike="noStrike" dirty="0">
                          <a:effectLst/>
                          <a:latin typeface="Calibri" panose="020F0502020204030204" pitchFamily="34" charset="0"/>
                        </a:rPr>
                        <a:t>Nagog Filtration Improvements</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$1,660,000 </a:t>
                      </a:r>
                    </a:p>
                  </a:txBody>
                  <a:tcPr marL="0" marR="0" marT="0" marB="0" anchor="b">
                    <a:lnL>
                      <a:noFill/>
                    </a:lnL>
                    <a:lnR>
                      <a:noFill/>
                    </a:lnR>
                    <a:lnT>
                      <a:noFill/>
                    </a:lnT>
                    <a:lnB>
                      <a:noFill/>
                    </a:lnB>
                  </a:tcPr>
                </a:tc>
                <a:extLst>
                  <a:ext uri="{0D108BD9-81ED-4DB2-BD59-A6C34878D82A}">
                    <a16:rowId xmlns:a16="http://schemas.microsoft.com/office/drawing/2014/main" val="3775923871"/>
                  </a:ext>
                </a:extLst>
              </a:tr>
              <a:tr h="290946">
                <a:tc>
                  <a:txBody>
                    <a:bodyPr/>
                    <a:lstStyle/>
                    <a:p>
                      <a:pPr algn="l" rtl="0" fontAlgn="b"/>
                      <a:r>
                        <a:rPr lang="en-US" sz="1600" b="0" i="0" u="none" strike="noStrike" dirty="0">
                          <a:effectLst/>
                          <a:latin typeface="Calibri" panose="020F0502020204030204" pitchFamily="34" charset="0"/>
                        </a:rPr>
                        <a:t>Water System Improvements</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$1,000,000 </a:t>
                      </a:r>
                    </a:p>
                  </a:txBody>
                  <a:tcPr marL="0" marR="0" marT="0" marB="0" anchor="b">
                    <a:lnL>
                      <a:noFill/>
                    </a:lnL>
                    <a:lnR>
                      <a:noFill/>
                    </a:lnR>
                    <a:lnT>
                      <a:noFill/>
                    </a:lnT>
                    <a:lnB>
                      <a:noFill/>
                    </a:lnB>
                  </a:tcPr>
                </a:tc>
                <a:extLst>
                  <a:ext uri="{0D108BD9-81ED-4DB2-BD59-A6C34878D82A}">
                    <a16:rowId xmlns:a16="http://schemas.microsoft.com/office/drawing/2014/main" val="1370139425"/>
                  </a:ext>
                </a:extLst>
              </a:tr>
              <a:tr h="290946">
                <a:tc>
                  <a:txBody>
                    <a:bodyPr/>
                    <a:lstStyle/>
                    <a:p>
                      <a:pPr algn="l" rtl="0" fontAlgn="b"/>
                      <a:r>
                        <a:rPr lang="en-US" sz="1600" b="0" i="0" u="none" strike="noStrike" dirty="0">
                          <a:effectLst/>
                          <a:latin typeface="Calibri" panose="020F0502020204030204" pitchFamily="34" charset="0"/>
                        </a:rPr>
                        <a:t>Meter Reading/Billing Upgrade </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$250,000 </a:t>
                      </a:r>
                    </a:p>
                  </a:txBody>
                  <a:tcPr marL="0" marR="0" marT="0" marB="0" anchor="b">
                    <a:lnL>
                      <a:noFill/>
                    </a:lnL>
                    <a:lnR>
                      <a:noFill/>
                    </a:lnR>
                    <a:lnT>
                      <a:noFill/>
                    </a:lnT>
                    <a:lnB>
                      <a:noFill/>
                    </a:lnB>
                  </a:tcPr>
                </a:tc>
                <a:extLst>
                  <a:ext uri="{0D108BD9-81ED-4DB2-BD59-A6C34878D82A}">
                    <a16:rowId xmlns:a16="http://schemas.microsoft.com/office/drawing/2014/main" val="512311837"/>
                  </a:ext>
                </a:extLst>
              </a:tr>
              <a:tr h="290946">
                <a:tc>
                  <a:txBody>
                    <a:bodyPr/>
                    <a:lstStyle/>
                    <a:p>
                      <a:pPr algn="l" rtl="0" fontAlgn="b"/>
                      <a:r>
                        <a:rPr lang="en-US" sz="1600" b="0" i="0" u="none" strike="noStrike" dirty="0">
                          <a:effectLst/>
                          <a:latin typeface="Calibri" panose="020F0502020204030204" pitchFamily="34" charset="0"/>
                        </a:rPr>
                        <a:t>Source Protection Integrated Water Resources Plan</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$250,000 </a:t>
                      </a:r>
                    </a:p>
                  </a:txBody>
                  <a:tcPr marL="0" marR="0" marT="0" marB="0" anchor="b">
                    <a:lnL>
                      <a:noFill/>
                    </a:lnL>
                    <a:lnR>
                      <a:noFill/>
                    </a:lnR>
                    <a:lnT>
                      <a:noFill/>
                    </a:lnT>
                    <a:lnB>
                      <a:noFill/>
                    </a:lnB>
                  </a:tcPr>
                </a:tc>
                <a:extLst>
                  <a:ext uri="{0D108BD9-81ED-4DB2-BD59-A6C34878D82A}">
                    <a16:rowId xmlns:a16="http://schemas.microsoft.com/office/drawing/2014/main" val="2926371210"/>
                  </a:ext>
                </a:extLst>
              </a:tr>
              <a:tr h="290946">
                <a:tc>
                  <a:txBody>
                    <a:bodyPr/>
                    <a:lstStyle/>
                    <a:p>
                      <a:pPr algn="l" rtl="0" fontAlgn="b"/>
                      <a:r>
                        <a:rPr lang="en-US" sz="1600" b="0" i="0" u="none" strike="noStrike" dirty="0">
                          <a:effectLst/>
                          <a:latin typeface="Calibri" panose="020F0502020204030204" pitchFamily="34" charset="0"/>
                        </a:rPr>
                        <a:t>Vehicle Replacement</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$217,500 </a:t>
                      </a:r>
                    </a:p>
                  </a:txBody>
                  <a:tcPr marL="0" marR="0" marT="0" marB="0" anchor="b">
                    <a:lnL>
                      <a:noFill/>
                    </a:lnL>
                    <a:lnR>
                      <a:noFill/>
                    </a:lnR>
                    <a:lnT>
                      <a:noFill/>
                    </a:lnT>
                    <a:lnB>
                      <a:noFill/>
                    </a:lnB>
                  </a:tcPr>
                </a:tc>
                <a:extLst>
                  <a:ext uri="{0D108BD9-81ED-4DB2-BD59-A6C34878D82A}">
                    <a16:rowId xmlns:a16="http://schemas.microsoft.com/office/drawing/2014/main" val="581409245"/>
                  </a:ext>
                </a:extLst>
              </a:tr>
              <a:tr h="290946">
                <a:tc>
                  <a:txBody>
                    <a:bodyPr/>
                    <a:lstStyle/>
                    <a:p>
                      <a:pPr algn="l" rtl="0" fontAlgn="b"/>
                      <a:r>
                        <a:rPr lang="en-US" sz="1600" b="0" i="0" u="none" strike="noStrike" dirty="0">
                          <a:effectLst/>
                          <a:latin typeface="Calibri" panose="020F0502020204030204" pitchFamily="34" charset="0"/>
                        </a:rPr>
                        <a:t>Station Structures &amp; Equipment</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$125,000 </a:t>
                      </a:r>
                    </a:p>
                  </a:txBody>
                  <a:tcPr marL="0" marR="0" marT="0" marB="0" anchor="b">
                    <a:lnL>
                      <a:noFill/>
                    </a:lnL>
                    <a:lnR>
                      <a:noFill/>
                    </a:lnR>
                    <a:lnT>
                      <a:noFill/>
                    </a:lnT>
                    <a:lnB>
                      <a:noFill/>
                    </a:lnB>
                  </a:tcPr>
                </a:tc>
                <a:extLst>
                  <a:ext uri="{0D108BD9-81ED-4DB2-BD59-A6C34878D82A}">
                    <a16:rowId xmlns:a16="http://schemas.microsoft.com/office/drawing/2014/main" val="2379946791"/>
                  </a:ext>
                </a:extLst>
              </a:tr>
              <a:tr h="290946">
                <a:tc>
                  <a:txBody>
                    <a:bodyPr/>
                    <a:lstStyle/>
                    <a:p>
                      <a:pPr algn="l" rtl="0" fontAlgn="b"/>
                      <a:r>
                        <a:rPr lang="en-US" sz="1600" b="0" i="0" u="none" strike="noStrike" dirty="0">
                          <a:effectLst/>
                          <a:latin typeface="Calibri" panose="020F0502020204030204" pitchFamily="34" charset="0"/>
                        </a:rPr>
                        <a:t>Reservoir Improvements</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$100,000 </a:t>
                      </a:r>
                    </a:p>
                  </a:txBody>
                  <a:tcPr marL="0" marR="0" marT="0" marB="0" anchor="b">
                    <a:lnL>
                      <a:noFill/>
                    </a:lnL>
                    <a:lnR>
                      <a:noFill/>
                    </a:lnR>
                    <a:lnT>
                      <a:noFill/>
                    </a:lnT>
                    <a:lnB>
                      <a:noFill/>
                    </a:lnB>
                  </a:tcPr>
                </a:tc>
                <a:extLst>
                  <a:ext uri="{0D108BD9-81ED-4DB2-BD59-A6C34878D82A}">
                    <a16:rowId xmlns:a16="http://schemas.microsoft.com/office/drawing/2014/main" val="2896910949"/>
                  </a:ext>
                </a:extLst>
              </a:tr>
              <a:tr h="290946">
                <a:tc>
                  <a:txBody>
                    <a:bodyPr/>
                    <a:lstStyle/>
                    <a:p>
                      <a:pPr algn="l" rtl="0" fontAlgn="b"/>
                      <a:r>
                        <a:rPr lang="en-US" sz="1600" b="0" i="0" u="none" strike="noStrike" dirty="0">
                          <a:effectLst/>
                          <a:latin typeface="Calibri" panose="020F0502020204030204" pitchFamily="34" charset="0"/>
                        </a:rPr>
                        <a:t>Other Miscellaneous Equipment &amp; Improvements</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$60,000 </a:t>
                      </a:r>
                    </a:p>
                  </a:txBody>
                  <a:tcPr marL="0" marR="0" marT="0" marB="0" anchor="b">
                    <a:lnL>
                      <a:noFill/>
                    </a:lnL>
                    <a:lnR>
                      <a:noFill/>
                    </a:lnR>
                    <a:lnT>
                      <a:noFill/>
                    </a:lnT>
                    <a:lnB>
                      <a:noFill/>
                    </a:lnB>
                  </a:tcPr>
                </a:tc>
                <a:extLst>
                  <a:ext uri="{0D108BD9-81ED-4DB2-BD59-A6C34878D82A}">
                    <a16:rowId xmlns:a16="http://schemas.microsoft.com/office/drawing/2014/main" val="3857522824"/>
                  </a:ext>
                </a:extLst>
              </a:tr>
              <a:tr h="290946">
                <a:tc>
                  <a:txBody>
                    <a:bodyPr/>
                    <a:lstStyle/>
                    <a:p>
                      <a:pPr algn="l" rtl="0" fontAlgn="b"/>
                      <a:r>
                        <a:rPr lang="en-US" sz="1600" b="0" i="0" u="none" strike="noStrike" dirty="0">
                          <a:effectLst/>
                          <a:latin typeface="Calibri" panose="020F0502020204030204" pitchFamily="34" charset="0"/>
                        </a:rPr>
                        <a:t>Hydrant Replacement </a:t>
                      </a:r>
                    </a:p>
                  </a:txBody>
                  <a:tcPr marL="342900" marR="0" marT="0" marB="0" anchor="b">
                    <a:lnL>
                      <a:noFill/>
                    </a:lnL>
                    <a:lnR>
                      <a:noFill/>
                    </a:lnR>
                    <a:lnT>
                      <a:noFill/>
                    </a:lnT>
                    <a:lnB>
                      <a:noFill/>
                    </a:lnB>
                  </a:tcPr>
                </a:tc>
                <a:tc>
                  <a:txBody>
                    <a:bodyPr/>
                    <a:lstStyle/>
                    <a:p>
                      <a:pPr algn="r" rtl="0" fontAlgn="b"/>
                      <a:r>
                        <a:rPr lang="en-US" sz="1600" b="0" i="0" u="none" strike="noStrike" dirty="0">
                          <a:effectLst/>
                          <a:latin typeface="Calibri" panose="020F0502020204030204" pitchFamily="34" charset="0"/>
                        </a:rPr>
                        <a:t>$31,000 </a:t>
                      </a:r>
                    </a:p>
                  </a:txBody>
                  <a:tcPr marL="0" marR="0" marT="0" marB="0" anchor="b">
                    <a:lnL>
                      <a:noFill/>
                    </a:lnL>
                    <a:lnR>
                      <a:noFill/>
                    </a:lnR>
                    <a:lnT>
                      <a:noFill/>
                    </a:lnT>
                    <a:lnB>
                      <a:noFill/>
                    </a:lnB>
                  </a:tcPr>
                </a:tc>
                <a:extLst>
                  <a:ext uri="{0D108BD9-81ED-4DB2-BD59-A6C34878D82A}">
                    <a16:rowId xmlns:a16="http://schemas.microsoft.com/office/drawing/2014/main" val="23348585"/>
                  </a:ext>
                </a:extLst>
              </a:tr>
            </a:tbl>
          </a:graphicData>
        </a:graphic>
      </p:graphicFrame>
      <p:sp>
        <p:nvSpPr>
          <p:cNvPr id="3" name="Rectangle 2">
            <a:extLst>
              <a:ext uri="{FF2B5EF4-FFF2-40B4-BE49-F238E27FC236}">
                <a16:creationId xmlns:a16="http://schemas.microsoft.com/office/drawing/2014/main" id="{1EB5D8DE-763B-18F7-3916-92C012B91944}"/>
              </a:ext>
            </a:extLst>
          </p:cNvPr>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Tree>
    <p:extLst>
      <p:ext uri="{BB962C8B-B14F-4D97-AF65-F5344CB8AC3E}">
        <p14:creationId xmlns:p14="http://schemas.microsoft.com/office/powerpoint/2010/main" val="3392444322"/>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295400" y="1459230"/>
            <a:ext cx="6979920" cy="3077936"/>
          </a:xfrm>
        </p:spPr>
        <p:txBody>
          <a:bodyPr>
            <a:normAutofit lnSpcReduction="10000"/>
          </a:bodyPr>
          <a:lstStyle/>
          <a:p>
            <a:pPr marL="205740" indent="-192024">
              <a:lnSpc>
                <a:spcPct val="110000"/>
              </a:lnSpc>
              <a:spcBef>
                <a:spcPts val="0"/>
              </a:spcBef>
              <a:buClr>
                <a:schemeClr val="tx1"/>
              </a:buClr>
              <a:buNone/>
              <a:defRPr/>
            </a:pPr>
            <a:r>
              <a:rPr lang="en-US" sz="2000" b="1" dirty="0"/>
              <a:t>FY24 – Residential Rates</a:t>
            </a:r>
          </a:p>
          <a:p>
            <a:pPr marL="205740" indent="-192024">
              <a:lnSpc>
                <a:spcPct val="110000"/>
              </a:lnSpc>
              <a:spcBef>
                <a:spcPts val="0"/>
              </a:spcBef>
              <a:buClr>
                <a:schemeClr val="tx1"/>
              </a:buClr>
              <a:buNone/>
              <a:defRPr/>
            </a:pPr>
            <a:endParaRPr lang="en-US" sz="2000" dirty="0"/>
          </a:p>
          <a:p>
            <a:pPr marL="605790" lvl="1" indent="-192024">
              <a:lnSpc>
                <a:spcPct val="110000"/>
              </a:lnSpc>
              <a:spcBef>
                <a:spcPts val="0"/>
              </a:spcBef>
              <a:buClr>
                <a:schemeClr val="tx1"/>
              </a:buClr>
              <a:buNone/>
              <a:defRPr/>
            </a:pPr>
            <a:r>
              <a:rPr lang="en-US" sz="2000" dirty="0"/>
              <a:t>Proposed Adjustment  (FY 23 to FY 24):</a:t>
            </a:r>
          </a:p>
          <a:p>
            <a:pPr marL="721186" lvl="1" indent="0">
              <a:lnSpc>
                <a:spcPct val="110000"/>
              </a:lnSpc>
              <a:spcBef>
                <a:spcPts val="0"/>
              </a:spcBef>
              <a:buClr>
                <a:schemeClr val="tx1"/>
              </a:buClr>
              <a:buNone/>
              <a:tabLst>
                <a:tab pos="1828800" algn="l"/>
                <a:tab pos="2174875" algn="l"/>
                <a:tab pos="3200400" algn="l"/>
              </a:tabLst>
              <a:defRPr/>
            </a:pPr>
            <a:r>
              <a:rPr lang="en-US" sz="2000" dirty="0"/>
              <a:t>1</a:t>
            </a:r>
            <a:r>
              <a:rPr lang="en-US" sz="2000" baseline="30000" dirty="0"/>
              <a:t>st</a:t>
            </a:r>
            <a:r>
              <a:rPr lang="en-US" sz="2000" dirty="0"/>
              <a:t>  Step* 	- 	$0.0770/cubic foot  (+12.5 %)</a:t>
            </a:r>
          </a:p>
          <a:p>
            <a:pPr marL="721186" lvl="1" indent="0">
              <a:lnSpc>
                <a:spcPct val="110000"/>
              </a:lnSpc>
              <a:spcBef>
                <a:spcPts val="0"/>
              </a:spcBef>
              <a:buClr>
                <a:schemeClr val="tx1"/>
              </a:buClr>
              <a:buNone/>
              <a:tabLst>
                <a:tab pos="1828800" algn="l"/>
                <a:tab pos="2174875" algn="l"/>
                <a:tab pos="3200400" algn="l"/>
              </a:tabLst>
              <a:defRPr/>
            </a:pPr>
            <a:r>
              <a:rPr lang="en-US" sz="2000" dirty="0"/>
              <a:t>2</a:t>
            </a:r>
            <a:r>
              <a:rPr lang="en-US" sz="2000" baseline="30000" dirty="0"/>
              <a:t>nd</a:t>
            </a:r>
            <a:r>
              <a:rPr lang="en-US" sz="2000" dirty="0"/>
              <a:t> Step    	- 	$0.1617/cubic foot  (+12.5 %)</a:t>
            </a:r>
          </a:p>
          <a:p>
            <a:pPr marL="721186" lvl="1" indent="0">
              <a:lnSpc>
                <a:spcPct val="110000"/>
              </a:lnSpc>
              <a:spcBef>
                <a:spcPts val="0"/>
              </a:spcBef>
              <a:buClr>
                <a:schemeClr val="tx1"/>
              </a:buClr>
              <a:buNone/>
              <a:tabLst>
                <a:tab pos="1828800" algn="l"/>
                <a:tab pos="2174875" algn="l"/>
                <a:tab pos="3200400" algn="l"/>
              </a:tabLst>
              <a:defRPr/>
            </a:pPr>
            <a:r>
              <a:rPr lang="en-US" sz="2000" dirty="0"/>
              <a:t>3</a:t>
            </a:r>
            <a:r>
              <a:rPr lang="en-US" sz="2000" baseline="30000" dirty="0"/>
              <a:t>rd</a:t>
            </a:r>
            <a:r>
              <a:rPr lang="en-US" sz="2000" dirty="0"/>
              <a:t> Step    	- 	$0.2041/cubic foot  (+12.0 %) </a:t>
            </a:r>
          </a:p>
          <a:p>
            <a:pPr marL="721186" lvl="1" indent="0">
              <a:lnSpc>
                <a:spcPct val="110000"/>
              </a:lnSpc>
              <a:spcBef>
                <a:spcPts val="0"/>
              </a:spcBef>
              <a:buClr>
                <a:schemeClr val="tx1"/>
              </a:buClr>
              <a:buNone/>
              <a:tabLst>
                <a:tab pos="1828800" algn="l"/>
                <a:tab pos="2174875" algn="l"/>
                <a:tab pos="3200400" algn="l"/>
              </a:tabLst>
              <a:defRPr/>
            </a:pPr>
            <a:endParaRPr lang="en-US" sz="2000" dirty="0"/>
          </a:p>
          <a:p>
            <a:pPr marL="401241" lvl="1" indent="0">
              <a:lnSpc>
                <a:spcPct val="110000"/>
              </a:lnSpc>
              <a:spcBef>
                <a:spcPts val="0"/>
              </a:spcBef>
              <a:buClr>
                <a:schemeClr val="tx1"/>
              </a:buClr>
              <a:buNone/>
              <a:defRPr/>
            </a:pPr>
            <a:r>
              <a:rPr lang="en-US" sz="2000" dirty="0"/>
              <a:t>Impact on Avg. Residential Customer about $ 77.40/year</a:t>
            </a:r>
          </a:p>
          <a:p>
            <a:pPr marL="605790" lvl="1" indent="-192024" algn="r">
              <a:lnSpc>
                <a:spcPct val="110000"/>
              </a:lnSpc>
              <a:spcBef>
                <a:spcPts val="0"/>
              </a:spcBef>
              <a:buNone/>
              <a:defRPr/>
            </a:pPr>
            <a:r>
              <a:rPr lang="en-US" sz="2000" dirty="0"/>
              <a:t>* Discount Rate $.0385: Savings up to $277/Year</a:t>
            </a:r>
            <a:r>
              <a:rPr lang="en-US" sz="2300" dirty="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6" name="Slide Number Placeholder 5"/>
          <p:cNvSpPr>
            <a:spLocks noGrp="1"/>
          </p:cNvSpPr>
          <p:nvPr>
            <p:ph type="sldNum" sz="quarter" idx="12"/>
          </p:nvPr>
        </p:nvSpPr>
        <p:spPr/>
        <p:txBody>
          <a:bodyPr/>
          <a:lstStyle/>
          <a:p>
            <a:fld id="{18362CF7-34D8-4635-A9AE-FBAFA8966551}" type="slidenum">
              <a:rPr lang="en-US" smtClean="0"/>
              <a:t>5</a:t>
            </a:fld>
            <a:endParaRPr lang="en-US" dirty="0"/>
          </a:p>
        </p:txBody>
      </p:sp>
      <p:sp>
        <p:nvSpPr>
          <p:cNvPr id="10"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spTree>
    <p:extLst>
      <p:ext uri="{BB962C8B-B14F-4D97-AF65-F5344CB8AC3E}">
        <p14:creationId xmlns:p14="http://schemas.microsoft.com/office/powerpoint/2010/main" val="70037085"/>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6"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pic>
        <p:nvPicPr>
          <p:cNvPr id="2" name="Picture 1"/>
          <p:cNvPicPr>
            <a:picLocks noChangeAspect="1"/>
          </p:cNvPicPr>
          <p:nvPr/>
        </p:nvPicPr>
        <p:blipFill>
          <a:blip r:embed="rId4"/>
          <a:stretch>
            <a:fillRect/>
          </a:stretch>
        </p:blipFill>
        <p:spPr>
          <a:xfrm>
            <a:off x="5181600" y="1200150"/>
            <a:ext cx="2870387" cy="3668274"/>
          </a:xfrm>
          <a:prstGeom prst="rect">
            <a:avLst/>
          </a:prstGeom>
        </p:spPr>
      </p:pic>
      <p:sp>
        <p:nvSpPr>
          <p:cNvPr id="7" name="Text Placeholder 6"/>
          <p:cNvSpPr>
            <a:spLocks noGrp="1"/>
          </p:cNvSpPr>
          <p:nvPr>
            <p:ph type="body" idx="1"/>
          </p:nvPr>
        </p:nvSpPr>
        <p:spPr>
          <a:xfrm>
            <a:off x="457200" y="1631156"/>
            <a:ext cx="4040188" cy="479822"/>
          </a:xfrm>
        </p:spPr>
        <p:txBody>
          <a:bodyPr/>
          <a:lstStyle/>
          <a:p>
            <a:r>
              <a:rPr lang="en-US" dirty="0"/>
              <a:t>Regulatory Drivers/Challenges</a:t>
            </a:r>
          </a:p>
        </p:txBody>
      </p:sp>
      <p:sp>
        <p:nvSpPr>
          <p:cNvPr id="8" name="Content Placeholder 7"/>
          <p:cNvSpPr>
            <a:spLocks noGrp="1"/>
          </p:cNvSpPr>
          <p:nvPr>
            <p:ph sz="half" idx="2"/>
          </p:nvPr>
        </p:nvSpPr>
        <p:spPr>
          <a:xfrm>
            <a:off x="457200" y="2169807"/>
            <a:ext cx="4040188" cy="2535543"/>
          </a:xfrm>
        </p:spPr>
        <p:txBody>
          <a:bodyPr/>
          <a:lstStyle/>
          <a:p>
            <a:r>
              <a:rPr lang="en-US" dirty="0"/>
              <a:t>Safe Drinking Water Act</a:t>
            </a:r>
          </a:p>
          <a:p>
            <a:pPr lvl="1"/>
            <a:r>
              <a:rPr lang="en-US" dirty="0"/>
              <a:t>PFAS</a:t>
            </a:r>
          </a:p>
          <a:p>
            <a:pPr lvl="1"/>
            <a:r>
              <a:rPr lang="en-US" dirty="0"/>
              <a:t>Bromate</a:t>
            </a:r>
          </a:p>
          <a:p>
            <a:pPr lvl="1"/>
            <a:r>
              <a:rPr lang="en-US" dirty="0"/>
              <a:t>Revised Lead &amp; Copper Rule</a:t>
            </a:r>
          </a:p>
          <a:p>
            <a:r>
              <a:rPr lang="en-US" dirty="0"/>
              <a:t>Water Management Act</a:t>
            </a:r>
          </a:p>
          <a:p>
            <a:r>
              <a:rPr lang="en-US" dirty="0"/>
              <a:t>Cyber Security</a:t>
            </a:r>
          </a:p>
          <a:p>
            <a:endParaRPr lang="en-US" dirty="0"/>
          </a:p>
          <a:p>
            <a:endParaRPr lang="en-US" dirty="0"/>
          </a:p>
          <a:p>
            <a:endParaRPr lang="en-US" dirty="0"/>
          </a:p>
        </p:txBody>
      </p:sp>
    </p:spTree>
    <p:extLst>
      <p:ext uri="{BB962C8B-B14F-4D97-AF65-F5344CB8AC3E}">
        <p14:creationId xmlns:p14="http://schemas.microsoft.com/office/powerpoint/2010/main" val="2562637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291" y="892493"/>
            <a:ext cx="8382000" cy="762000"/>
          </a:xfrm>
        </p:spPr>
        <p:txBody>
          <a:bodyPr anchor="t">
            <a:noAutofit/>
          </a:bodyPr>
          <a:lstStyle/>
          <a:p>
            <a:r>
              <a:rPr lang="en-US" sz="3600" b="1" dirty="0">
                <a:latin typeface="+mn-lt"/>
                <a:cs typeface="Arial" panose="020B0604020202020204" pitchFamily="34" charset="0"/>
              </a:rPr>
              <a:t>Article 41: </a:t>
            </a:r>
            <a:br>
              <a:rPr lang="en-US" sz="3600" b="1" dirty="0">
                <a:latin typeface="+mn-lt"/>
                <a:cs typeface="Arial" panose="020B0604020202020204" pitchFamily="34" charset="0"/>
              </a:rPr>
            </a:br>
            <a:r>
              <a:rPr lang="en-US" sz="3600" b="1" dirty="0">
                <a:latin typeface="+mn-lt"/>
                <a:cs typeface="Arial" panose="020B0604020202020204" pitchFamily="34" charset="0"/>
              </a:rPr>
              <a:t>Water System Expenditures</a:t>
            </a:r>
            <a:br>
              <a:rPr lang="en-US" sz="3600" b="1" dirty="0">
                <a:latin typeface="+mn-lt"/>
                <a:cs typeface="Arial" panose="020B0604020202020204" pitchFamily="34" charset="0"/>
              </a:rPr>
            </a:br>
            <a:br>
              <a:rPr lang="en-US" sz="3600" dirty="0">
                <a:latin typeface="+mn-lt"/>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Content Placeholder 8"/>
          <p:cNvSpPr txBox="1">
            <a:spLocks/>
          </p:cNvSpPr>
          <p:nvPr/>
        </p:nvSpPr>
        <p:spPr>
          <a:xfrm>
            <a:off x="457200" y="1485900"/>
            <a:ext cx="8305800" cy="30861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097" algn="just">
              <a:defRPr/>
            </a:pPr>
            <a:r>
              <a:rPr lang="en-US" sz="2000" b="1" dirty="0"/>
              <a:t>To determine whether the Town will vote that the income from user fees, special service fees, and jobbing services by the Water and Sewer Division of Concord Public Works during the ensuing fiscal year, together with the balance of operating cash in the Water Fund, be expended without further appropriation under the direction and control of the Town Manager in accordance with the Motion passed under Article 38 of the 1974 Annual Town Meeting, or take any other action relative thereto.</a:t>
            </a:r>
            <a:endParaRPr lang="en-US" sz="6000" b="1" dirty="0"/>
          </a:p>
        </p:txBody>
      </p:sp>
      <p:sp>
        <p:nvSpPr>
          <p:cNvPr id="7" name="Slide Number Placeholder 6"/>
          <p:cNvSpPr>
            <a:spLocks noGrp="1"/>
          </p:cNvSpPr>
          <p:nvPr>
            <p:ph type="sldNum" sz="quarter" idx="12"/>
          </p:nvPr>
        </p:nvSpPr>
        <p:spPr/>
        <p:txBody>
          <a:bodyPr/>
          <a:lstStyle/>
          <a:p>
            <a:fld id="{18362CF7-34D8-4635-A9AE-FBAFA8966551}" type="slidenum">
              <a:rPr lang="en-US" smtClean="0"/>
              <a:t>7</a:t>
            </a:fld>
            <a:endParaRPr lang="en-US" dirty="0"/>
          </a:p>
        </p:txBody>
      </p:sp>
    </p:spTree>
    <p:extLst>
      <p:ext uri="{BB962C8B-B14F-4D97-AF65-F5344CB8AC3E}">
        <p14:creationId xmlns:p14="http://schemas.microsoft.com/office/powerpoint/2010/main" val="78357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590550"/>
            <a:ext cx="8382000" cy="762000"/>
          </a:xfrm>
        </p:spPr>
        <p:txBody>
          <a:bodyPr anchor="t">
            <a:noAutofit/>
          </a:bodyPr>
          <a:lstStyle/>
          <a:p>
            <a:r>
              <a:rPr lang="en-US" sz="3200" b="1" dirty="0">
                <a:latin typeface="+mn-lt"/>
                <a:cs typeface="Arial" panose="020B0604020202020204" pitchFamily="34" charset="0"/>
              </a:rPr>
              <a:t>Supplemental Information</a:t>
            </a:r>
            <a:br>
              <a:rPr lang="en-US" sz="3200" b="1" dirty="0"/>
            </a:br>
            <a:endParaRPr lang="en-US"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Slide Number Placeholder 6"/>
          <p:cNvSpPr>
            <a:spLocks noGrp="1"/>
          </p:cNvSpPr>
          <p:nvPr>
            <p:ph type="sldNum" sz="quarter" idx="12"/>
          </p:nvPr>
        </p:nvSpPr>
        <p:spPr/>
        <p:txBody>
          <a:bodyPr/>
          <a:lstStyle/>
          <a:p>
            <a:fld id="{18362CF7-34D8-4635-A9AE-FBAFA8966551}" type="slidenum">
              <a:rPr lang="en-US" smtClean="0"/>
              <a:t>8</a:t>
            </a:fld>
            <a:endParaRPr lang="en-US" dirty="0"/>
          </a:p>
        </p:txBody>
      </p:sp>
    </p:spTree>
    <p:extLst>
      <p:ext uri="{BB962C8B-B14F-4D97-AF65-F5344CB8AC3E}">
        <p14:creationId xmlns:p14="http://schemas.microsoft.com/office/powerpoint/2010/main" val="336013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42950"/>
            <a:ext cx="8229600" cy="857250"/>
          </a:xfrm>
        </p:spPr>
        <p:txBody>
          <a:bodyPr>
            <a:normAutofit/>
          </a:bodyPr>
          <a:lstStyle/>
          <a:p>
            <a:pPr algn="r"/>
            <a:r>
              <a:rPr lang="en-US" sz="2000" b="1" dirty="0"/>
              <a:t>10 Year Operating Projections</a:t>
            </a:r>
          </a:p>
        </p:txBody>
      </p:sp>
      <p:sp>
        <p:nvSpPr>
          <p:cNvPr id="4" name="Slide Number Placeholder 3"/>
          <p:cNvSpPr>
            <a:spLocks noGrp="1"/>
          </p:cNvSpPr>
          <p:nvPr>
            <p:ph type="sldNum" sz="quarter" idx="12"/>
          </p:nvPr>
        </p:nvSpPr>
        <p:spPr/>
        <p:txBody>
          <a:bodyPr/>
          <a:lstStyle/>
          <a:p>
            <a:fld id="{18362CF7-34D8-4635-A9AE-FBAFA8966551}" type="slidenum">
              <a:rPr lang="en-US" smtClean="0"/>
              <a:t>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2"/>
          <p:cNvSpPr txBox="1">
            <a:spLocks noChangeArrowheads="1"/>
          </p:cNvSpPr>
          <p:nvPr/>
        </p:nvSpPr>
        <p:spPr>
          <a:xfrm>
            <a:off x="3657600" y="438150"/>
            <a:ext cx="4998720" cy="944880"/>
          </a:xfrm>
          <a:prstGeom prst="rect">
            <a:avLst/>
          </a:prstGeom>
        </p:spPr>
        <p:txBody>
          <a:bodyPr anchor="ct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70000"/>
              </a:lnSpc>
              <a:spcBef>
                <a:spcPct val="20000"/>
              </a:spcBef>
              <a:buSzPct val="60000"/>
              <a:defRPr/>
            </a:pPr>
            <a:r>
              <a:rPr lang="en-US" sz="2400" b="1" dirty="0">
                <a:ea typeface="+mn-ea"/>
                <a:cs typeface="+mn-cs"/>
              </a:rPr>
              <a:t>Article 41: </a:t>
            </a:r>
            <a:r>
              <a:rPr lang="en-US" sz="2400" b="1" i="1" dirty="0">
                <a:ea typeface="+mn-ea"/>
                <a:cs typeface="+mn-cs"/>
              </a:rPr>
              <a:t>Water System Expenditures</a:t>
            </a:r>
          </a:p>
        </p:txBody>
      </p:sp>
      <p:graphicFrame>
        <p:nvGraphicFramePr>
          <p:cNvPr id="3" name="Chart 2">
            <a:extLst>
              <a:ext uri="{FF2B5EF4-FFF2-40B4-BE49-F238E27FC236}">
                <a16:creationId xmlns:a16="http://schemas.microsoft.com/office/drawing/2014/main" id="{BEB12853-CC7C-C646-EFE8-47C12B78B829}"/>
              </a:ext>
            </a:extLst>
          </p:cNvPr>
          <p:cNvGraphicFramePr>
            <a:graphicFrameLocks/>
          </p:cNvGraphicFramePr>
          <p:nvPr>
            <p:extLst>
              <p:ext uri="{D42A27DB-BD31-4B8C-83A1-F6EECF244321}">
                <p14:modId xmlns:p14="http://schemas.microsoft.com/office/powerpoint/2010/main" val="3483485329"/>
              </p:ext>
            </p:extLst>
          </p:nvPr>
        </p:nvGraphicFramePr>
        <p:xfrm>
          <a:off x="381000" y="1459231"/>
          <a:ext cx="8229600" cy="3581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295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96C0779B6944AB6CF6C4004068BD4" ma:contentTypeVersion="15" ma:contentTypeDescription="Create a new document." ma:contentTypeScope="" ma:versionID="b276a989f07f45c57316bc572fa26182">
  <xsd:schema xmlns:xsd="http://www.w3.org/2001/XMLSchema" xmlns:xs="http://www.w3.org/2001/XMLSchema" xmlns:p="http://schemas.microsoft.com/office/2006/metadata/properties" xmlns:ns1="http://schemas.microsoft.com/sharepoint/v3" xmlns:ns2="353e7e51-129d-4be4-a176-58312b68dea3" xmlns:ns3="f428b787-2277-4073-a7fe-e04eb808bb87" targetNamespace="http://schemas.microsoft.com/office/2006/metadata/properties" ma:root="true" ma:fieldsID="e3445f309d54ee30e6d48719bb7a727f" ns1:_="" ns2:_="" ns3:_="">
    <xsd:import namespace="http://schemas.microsoft.com/sharepoint/v3"/>
    <xsd:import namespace="353e7e51-129d-4be4-a176-58312b68dea3"/>
    <xsd:import namespace="f428b787-2277-4073-a7fe-e04eb808bb8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e7e51-129d-4be4-a176-58312b68d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8b787-2277-4073-a7fe-e04eb808bb8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afa956-1c28-42f7-a035-33042d6fc447}" ma:internalName="TaxCatchAll" ma:showField="CatchAllData" ma:web="f428b787-2277-4073-a7fe-e04eb808bb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82DCA6-687D-4002-B6C2-FCE149BABAFF}"/>
</file>

<file path=customXml/itemProps2.xml><?xml version="1.0" encoding="utf-8"?>
<ds:datastoreItem xmlns:ds="http://schemas.openxmlformats.org/officeDocument/2006/customXml" ds:itemID="{4F8CD339-D7DD-43E8-8A24-E8F862985CB5}"/>
</file>

<file path=docProps/app.xml><?xml version="1.0" encoding="utf-8"?>
<Properties xmlns="http://schemas.openxmlformats.org/officeDocument/2006/extended-properties" xmlns:vt="http://schemas.openxmlformats.org/officeDocument/2006/docPropsVTypes">
  <Template>Electronic Presentation Guidelines 2019</Template>
  <TotalTime>7538</TotalTime>
  <Words>1732</Words>
  <Application>Microsoft Office PowerPoint</Application>
  <PresentationFormat>On-screen Show (16:9)</PresentationFormat>
  <Paragraphs>963</Paragraphs>
  <Slides>22</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Lucida Grande</vt:lpstr>
      <vt:lpstr>Symbol</vt:lpstr>
      <vt:lpstr>Times New Roman</vt:lpstr>
      <vt:lpstr>Wingdings</vt:lpstr>
      <vt:lpstr>Office Theme</vt:lpstr>
      <vt:lpstr>Acrobat Document</vt:lpstr>
      <vt:lpstr>Article 41:  Water System Expenditures   </vt:lpstr>
      <vt:lpstr>Public Water System Infrastructure Assets =  $25.8 Million </vt:lpstr>
      <vt:lpstr>FY24 – Operations &amp; Maintenance </vt:lpstr>
      <vt:lpstr>PowerPoint Presentation</vt:lpstr>
      <vt:lpstr>PowerPoint Presentation</vt:lpstr>
      <vt:lpstr>PowerPoint Presentation</vt:lpstr>
      <vt:lpstr>Article 41:  Water System Expenditures   </vt:lpstr>
      <vt:lpstr>Supplemental Information </vt:lpstr>
      <vt:lpstr>10 Year Operating Projections</vt:lpstr>
      <vt:lpstr>10 Year Capital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Alan Cathcart</cp:lastModifiedBy>
  <cp:revision>212</cp:revision>
  <cp:lastPrinted>2021-05-10T21:15:02Z</cp:lastPrinted>
  <dcterms:created xsi:type="dcterms:W3CDTF">2018-11-06T01:42:37Z</dcterms:created>
  <dcterms:modified xsi:type="dcterms:W3CDTF">2023-03-15T20:33:51Z</dcterms:modified>
</cp:coreProperties>
</file>