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73" r:id="rId5"/>
    <p:sldId id="424" r:id="rId6"/>
    <p:sldId id="404" r:id="rId7"/>
    <p:sldId id="280" r:id="rId8"/>
    <p:sldId id="406" r:id="rId9"/>
    <p:sldId id="411" r:id="rId10"/>
    <p:sldId id="423" r:id="rId11"/>
    <p:sldId id="425" r:id="rId12"/>
    <p:sldId id="426" r:id="rId13"/>
    <p:sldId id="427" r:id="rId14"/>
    <p:sldId id="429" r:id="rId15"/>
    <p:sldId id="430" r:id="rId16"/>
    <p:sldId id="431" r:id="rId17"/>
    <p:sldId id="432" r:id="rId18"/>
    <p:sldId id="435" r:id="rId19"/>
    <p:sldId id="434" r:id="rId20"/>
    <p:sldId id="436" r:id="rId21"/>
    <p:sldId id="433" r:id="rId22"/>
    <p:sldId id="438" r:id="rId23"/>
    <p:sldId id="437" r:id="rId24"/>
    <p:sldId id="439" r:id="rId25"/>
    <p:sldId id="422" r:id="rId26"/>
    <p:sldId id="421" r:id="rId27"/>
    <p:sldId id="41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0754E4-651D-5399-40A6-1DC0B874191E}" name="Gabrielle Queenan" initials="GQ" userId="S::gqueenan@horsleywittengroup.com::eaf2be4b-d9ba-47ee-8e30-a5a2eaa713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1B0BC-F2CA-4F51-8C60-90A3B1285C06}" v="1" dt="2023-08-24T13:07:10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Hughes" userId="bd3fd5ae-ba29-40bb-b78a-5c2d9e338636" providerId="ADAL" clId="{0E51B0BC-F2CA-4F51-8C60-90A3B1285C06}"/>
    <pc:docChg chg="modSld">
      <pc:chgData name="Elizabeth Hughes" userId="bd3fd5ae-ba29-40bb-b78a-5c2d9e338636" providerId="ADAL" clId="{0E51B0BC-F2CA-4F51-8C60-90A3B1285C06}" dt="2023-08-24T13:07:10.169" v="0" actId="1076"/>
      <pc:docMkLst>
        <pc:docMk/>
      </pc:docMkLst>
      <pc:sldChg chg="modSp mod">
        <pc:chgData name="Elizabeth Hughes" userId="bd3fd5ae-ba29-40bb-b78a-5c2d9e338636" providerId="ADAL" clId="{0E51B0BC-F2CA-4F51-8C60-90A3B1285C06}" dt="2023-08-24T13:07:10.169" v="0" actId="1076"/>
        <pc:sldMkLst>
          <pc:docMk/>
          <pc:sldMk cId="3795461441" sldId="437"/>
        </pc:sldMkLst>
        <pc:spChg chg="mod">
          <ac:chgData name="Elizabeth Hughes" userId="bd3fd5ae-ba29-40bb-b78a-5c2d9e338636" providerId="ADAL" clId="{0E51B0BC-F2CA-4F51-8C60-90A3B1285C06}" dt="2023-08-24T13:07:10.169" v="0" actId="1076"/>
          <ac:spMkLst>
            <pc:docMk/>
            <pc:sldMk cId="3795461441" sldId="43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A203B-D093-4566-86A9-CCD2B00FB805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A54C90-F5DA-414C-ABBE-F05C25B97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3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38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8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85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8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2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91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2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5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3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0a37f1c67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30a37f1c67_1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Town has received a grant to have a consultant conduct a Economic Feasibility Analysis which will be done once the draft zoning bylaw has been developed.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3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0a37f1c67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30a37f1c67_1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4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4C90-F5DA-414C-ABBE-F05C25B977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114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6E29-2FE2-4E76-BE34-8FE84FC464DA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D853-7D45-4227-BFFE-E43E21B5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ma.gov/3292/MBTA-Communiti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Concord MBTA Communities Public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Zoning Standards</a:t>
            </a:r>
            <a:endParaRPr lang="en-US" sz="1100" b="1">
              <a:effectLst>
                <a:outerShdw blurRad="50800" dist="38100" dir="5400000" algn="t" rotWithShape="0">
                  <a:schemeClr val="bg1">
                    <a:lumMod val="95000"/>
                    <a:alpha val="40000"/>
                  </a:schemeClr>
                </a:outerShdw>
              </a:effectLst>
            </a:endParaRPr>
          </a:p>
          <a:p>
            <a:pPr algn="ctr">
              <a:buNone/>
            </a:pPr>
            <a:r>
              <a:rPr lang="en-US" sz="4000" b="1"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August 23,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What is Site Plan Review?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001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Concord considers the following matters in Site Plan Review</a:t>
            </a:r>
            <a:endParaRPr lang="en-US" sz="2400" b="1" i="1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 impacts on adjoining premises (drainage, noise, light, etc.)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 vehicular and pedestrian passage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 removal and management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Adequacy of parking and loading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Adequacy of lighting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 layout in relation to existing buildings and the natural landscape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on Town utilities and services (water, sewer, fire, streets, etc.)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and resiliency principles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i="1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4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Zoning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82000" cy="596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set standards for . . .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Height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Setbacks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Space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Parking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 up to 10%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en-US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 set standards for . . .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Size of units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bedrooms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Extensive design guidelines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Requiring mixed-use or ground floor commercial</a:t>
            </a:r>
          </a:p>
          <a:p>
            <a:pPr lvl="1">
              <a:spcBef>
                <a:spcPts val="200"/>
              </a:spcBef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But! A separate mixed-use district can be used to offset up to 25% of the MBTA Community district’s unit capacity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en-US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A365B4-1828-F776-F364-94FEE231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8179" y="1524000"/>
            <a:ext cx="3875821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0D801-4EB2-8027-3A98-0000FB3B41F3}"/>
              </a:ext>
            </a:extLst>
          </p:cNvPr>
          <p:cNvSpPr txBox="1"/>
          <p:nvPr/>
        </p:nvSpPr>
        <p:spPr>
          <a:xfrm>
            <a:off x="5334000" y="446829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Elsinore Street Apartments</a:t>
            </a:r>
          </a:p>
        </p:txBody>
      </p:sp>
    </p:spTree>
    <p:extLst>
      <p:ext uri="{BB962C8B-B14F-4D97-AF65-F5344CB8AC3E}">
        <p14:creationId xmlns:p14="http://schemas.microsoft.com/office/powerpoint/2010/main" val="118883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Zoning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building height should be allowed?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the Town use incentives to get developments that go beyond what is allowed by right?</a:t>
            </a:r>
          </a:p>
          <a:p>
            <a:pPr marL="800100" lvl="1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 If 2-story buildings are allowed by right, allow 3 stories with a special permit in exchange for providing . . . 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Ground floor commercial/mixed-use (if needed)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green space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realm improvements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 &gt; 10%, etc.</a:t>
            </a:r>
          </a:p>
          <a:p>
            <a:pPr marL="1257300" lvl="2" indent="-342900">
              <a:spcBef>
                <a:spcPts val="200"/>
              </a:spcBef>
              <a:buFontTx/>
              <a:buChar char="-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design aesthetics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thoughts/concerns?</a:t>
            </a:r>
          </a:p>
        </p:txBody>
      </p:sp>
      <p:pic>
        <p:nvPicPr>
          <p:cNvPr id="2050" name="Picture 2" descr="Warner Woods Apartments - Concord, MA | Trulia">
            <a:extLst>
              <a:ext uri="{FF2B5EF4-FFF2-40B4-BE49-F238E27FC236}">
                <a16:creationId xmlns:a16="http://schemas.microsoft.com/office/drawing/2014/main" id="{113C4A13-C0B4-55D3-B5C8-DD9A382E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E4E1E-040D-ABFD-CDEC-0D1E8FDCE3CC}"/>
              </a:ext>
            </a:extLst>
          </p:cNvPr>
          <p:cNvSpPr txBox="1"/>
          <p:nvPr/>
        </p:nvSpPr>
        <p:spPr>
          <a:xfrm>
            <a:off x="4191000" y="639869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Warner Woods</a:t>
            </a:r>
          </a:p>
        </p:txBody>
      </p:sp>
    </p:spTree>
    <p:extLst>
      <p:ext uri="{BB962C8B-B14F-4D97-AF65-F5344CB8AC3E}">
        <p14:creationId xmlns:p14="http://schemas.microsoft.com/office/powerpoint/2010/main" val="387243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Online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505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 b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Reminder!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 is not your only chance to provide feedback.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endParaRPr lang="en-US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take Concord’s MBTA Communities Survey, visit:</a:t>
            </a:r>
          </a:p>
          <a:p>
            <a:pPr>
              <a:spcBef>
                <a:spcPts val="200"/>
              </a:spcBef>
            </a:pPr>
            <a:endParaRPr lang="en-US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200"/>
              </a:spcBef>
              <a:spcAft>
                <a:spcPts val="0"/>
              </a:spcAft>
            </a:pP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https://concordma.gov/3292/MBTA-Communities</a:t>
            </a:r>
            <a:endParaRPr lang="en-US" sz="28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endParaRPr lang="en-US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includes questions on: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Preferred locations for multi-family residential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height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incentives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20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through September 4</a:t>
            </a:r>
          </a:p>
        </p:txBody>
      </p:sp>
    </p:spTree>
    <p:extLst>
      <p:ext uri="{BB962C8B-B14F-4D97-AF65-F5344CB8AC3E}">
        <p14:creationId xmlns:p14="http://schemas.microsoft.com/office/powerpoint/2010/main" val="53480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9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Online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829970"/>
            <a:ext cx="8382000" cy="551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0"/>
              </a:spcAft>
            </a:pPr>
            <a:r>
              <a:rPr lang="en-US" sz="1850">
                <a:latin typeface="Calibri" panose="020F0502020204030204" pitchFamily="34" charset="0"/>
                <a:cs typeface="Times New Roman" panose="02020603050405020304" pitchFamily="18" charset="0"/>
              </a:rPr>
              <a:t>As of 8/16/23, </a:t>
            </a:r>
            <a:r>
              <a:rPr lang="en-US" sz="185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116</a:t>
            </a:r>
            <a:r>
              <a:rPr lang="en-US" sz="1850">
                <a:latin typeface="Calibri" panose="020F0502020204030204" pitchFamily="34" charset="0"/>
                <a:cs typeface="Times New Roman" panose="02020603050405020304" pitchFamily="18" charset="0"/>
              </a:rPr>
              <a:t> individuals have completed the online survey</a:t>
            </a:r>
          </a:p>
          <a:p>
            <a:pPr marR="0" algn="ctr">
              <a:spcBef>
                <a:spcPts val="200"/>
              </a:spcBef>
              <a:spcAft>
                <a:spcPts val="0"/>
              </a:spcAft>
            </a:pPr>
            <a:endParaRPr lang="en-US" sz="1850" b="1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Emerging themes from respondents: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~65%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agreed/strongly agreed that the MBTA Communities district/s should be located as much as possible within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½ mile of an MBTA station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~54%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agreed/strongly agreed that the MBTA Communities district/s should be located approximately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evenly between West Concord and Concord Center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~64%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indicated that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incentives should be allowed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in the MBTA Communities district/s</a:t>
            </a:r>
          </a:p>
        </p:txBody>
      </p:sp>
    </p:spTree>
    <p:extLst>
      <p:ext uri="{BB962C8B-B14F-4D97-AF65-F5344CB8AC3E}">
        <p14:creationId xmlns:p14="http://schemas.microsoft.com/office/powerpoint/2010/main" val="16693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9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Online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829970"/>
            <a:ext cx="838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200"/>
              </a:spcBef>
              <a:spcAft>
                <a:spcPts val="0"/>
              </a:spcAft>
            </a:pPr>
            <a:endParaRPr lang="en-US" sz="12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Emerging themes from respondents, cont.: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~50%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adding mixed use/first floor commercial</a:t>
            </a:r>
            <a:r>
              <a:rPr lang="en-US" sz="2800" b="1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for a higher allowable height should be an incentive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~56%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disagreed/strongly disagreed that the MBTA Communities district/s should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avoid areas where ground floor commercial uses are desired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32%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unsure/need more information)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~65%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disagreed/strongly disagreed that the MBTA Communities district/s should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avoid areas where naturally affordable (i.e., not subsidized) housing exists today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, such as 2-family homes, rental units, etc.</a:t>
            </a:r>
          </a:p>
        </p:txBody>
      </p:sp>
    </p:spTree>
    <p:extLst>
      <p:ext uri="{BB962C8B-B14F-4D97-AF65-F5344CB8AC3E}">
        <p14:creationId xmlns:p14="http://schemas.microsoft.com/office/powerpoint/2010/main" val="42348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Online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705" y="1295400"/>
            <a:ext cx="8382000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Areas needing additional discussion: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Maximum building height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~15%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preference to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maintain current building height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~29%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preference to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align with height of adjacent structures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~3%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preference of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story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~16%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preference of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stories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~34%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preference of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stories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~28%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preference of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more than 3 stories</a:t>
            </a:r>
          </a:p>
        </p:txBody>
      </p:sp>
    </p:spTree>
    <p:extLst>
      <p:ext uri="{BB962C8B-B14F-4D97-AF65-F5344CB8AC3E}">
        <p14:creationId xmlns:p14="http://schemas.microsoft.com/office/powerpoint/2010/main" val="378581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Online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705" y="1295400"/>
            <a:ext cx="838200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Areas needing additional discussion: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Whether MBTA Communities district/s should </a:t>
            </a: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 located where multi-family housing exists today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~39%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agreed/strongly agreed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~39%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disagreed/strongly disagreed 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~22% </a:t>
            </a: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unsure/need more information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3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09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Online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532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sites/parcels</a:t>
            </a:r>
            <a:r>
              <a:rPr lang="en-US" sz="2800" b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respondents thought might be appropriate for multi-family housing by right…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individuals provided written suggestions in the online survey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1,749</a:t>
            </a: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“pins” dropped on the interactive map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level of support for locations within ½ mile radius of the two MBTA station areas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support for locations immediately outside of ½ mile radius (</a:t>
            </a:r>
            <a:r>
              <a:rPr lang="en-US" sz="28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e.g., parcels on Elm Street near the Rt 2 rotary and on Lowell Road leading into Concord Center</a:t>
            </a: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0" lvl="3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3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Breakout Room Discussions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2296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group will have a facilitator to help you discuss . . . 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200" b="1" i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Height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general opinions on building height?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different heights be allowed at different locations?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different heights be allowed in different parts of a property, such as closer or farther from property lines, or depending on the abutting zoning or use (commercial, residential, conserved open space, etc.)?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explain why you feel the way you do.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 b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Reminder!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maximum building height in all residential districts is currently </a:t>
            </a:r>
            <a:r>
              <a:rPr lang="en-US" sz="2400" b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 feet (</a:t>
            </a:r>
            <a:r>
              <a:rPr lang="en-US" sz="2400" b="1" u="sng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~ 3 stories) </a:t>
            </a:r>
            <a:endParaRPr lang="en-US" sz="2400" b="1" u="sng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2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93752"/>
            <a:ext cx="5486400" cy="6616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/>
                </a:solidFill>
                <a:effectLst/>
              </a:rPr>
              <a:t>Presentation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</a:rPr>
              <a:t>MBTA Communities Refresher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</a:rPr>
              <a:t>Zoning and Zoning Policy for MBTA Communities Districts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Results of public survey to date</a:t>
            </a:r>
            <a:endParaRPr lang="en-US" sz="2800">
              <a:effectLst/>
            </a:endParaRP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>
              <a:effectLst/>
            </a:endParaRP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/>
                </a:solidFill>
                <a:effectLst/>
              </a:rPr>
              <a:t>Small Group Break Outs</a:t>
            </a:r>
            <a:r>
              <a:rPr lang="en-US" sz="2800">
                <a:effectLst/>
              </a:rPr>
              <a:t>: Provide your thoughts on height, affordable housing &amp; incentives. </a:t>
            </a:r>
            <a:r>
              <a:rPr lang="en-US" sz="2800" i="1">
                <a:effectLst/>
              </a:rPr>
              <a:t>Facilitators will compile any questions to discuss with the full group.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>
              <a:effectLst/>
            </a:endParaRP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/>
                </a:solidFill>
                <a:effectLst/>
              </a:rPr>
              <a:t>Full group discussion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4B6C2-4188-9476-15DA-6E5D664B8197}"/>
              </a:ext>
            </a:extLst>
          </p:cNvPr>
          <p:cNvSpPr txBox="1"/>
          <p:nvPr/>
        </p:nvSpPr>
        <p:spPr>
          <a:xfrm>
            <a:off x="304800" y="19812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7468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Breakout Room Discussions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36542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group will have a facilitator to help you discuss . . . 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200" b="1" i="1">
              <a:solidFill>
                <a:schemeClr val="accent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general opinions on using incentives to get things we can’t require by right?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explain why you feel the way you do.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 b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Reminder!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Incentives can include bonus height/density, tax breaks, reduction in parking, etc., in exchange for . . .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Ground floor commercial/mixed-use (if needed)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green space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realm improvements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 &gt; 10%, etc.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design aesthetics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endParaRPr lang="en-US" sz="2400" b="1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6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Breakout Room Discussions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229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group will have a facilitator to help you discuss . . . 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200" b="1" i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much of a priority is it to include housing affordability requirements?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the Town require more than 10% affordable units?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incomes should the Town target? (Less than 80% Area Median Income (AMI)? 60% AMI?)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explain why you feel the way you do.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 b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Reminder!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Town is pursuing an Economic Feasibility Analysis (EFA) to petition the state for greater than 10% affordable housing within the MBTA Communities district(s).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endParaRPr lang="en-US" sz="2400" b="1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9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b="1"/>
              <a:t>Breakout Room Discussions</a:t>
            </a:r>
            <a:br>
              <a:rPr lang="en-US" b="1"/>
            </a:br>
            <a:r>
              <a:rPr lang="en-US" b="1" i="1"/>
              <a:t>See you back in the main room!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B87A2A-A621-85F2-861A-29EA2F46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b="3457"/>
          <a:stretch/>
        </p:blipFill>
        <p:spPr bwMode="auto">
          <a:xfrm>
            <a:off x="2381250" y="3124200"/>
            <a:ext cx="4381500" cy="27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DC1597-D525-A085-2D04-754DDB248841}"/>
              </a:ext>
            </a:extLst>
          </p:cNvPr>
          <p:cNvSpPr txBox="1"/>
          <p:nvPr/>
        </p:nvSpPr>
        <p:spPr>
          <a:xfrm>
            <a:off x="2381250" y="5963329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Concord Greene</a:t>
            </a:r>
          </a:p>
        </p:txBody>
      </p:sp>
    </p:spTree>
    <p:extLst>
      <p:ext uri="{BB962C8B-B14F-4D97-AF65-F5344CB8AC3E}">
        <p14:creationId xmlns:p14="http://schemas.microsoft.com/office/powerpoint/2010/main" val="174179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Full Group Discussion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were the top two takeaways from your group?</a:t>
            </a:r>
            <a:r>
              <a:rPr lang="en-US" sz="32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minute per group!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questions do you have for the full group?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0DD597-9D75-9C8A-F900-F16522DE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347" y="3347909"/>
            <a:ext cx="3670748" cy="27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partments For Rent in Concord MA | Zillow">
            <a:extLst>
              <a:ext uri="{FF2B5EF4-FFF2-40B4-BE49-F238E27FC236}">
                <a16:creationId xmlns:a16="http://schemas.microsoft.com/office/drawing/2014/main" id="{10774A2D-C22C-5A47-7A85-184B22B5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52" y="3347909"/>
            <a:ext cx="3657600" cy="27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A5B2A-D098-ABFC-0DB8-5C33CA374E76}"/>
              </a:ext>
            </a:extLst>
          </p:cNvPr>
          <p:cNvSpPr txBox="1"/>
          <p:nvPr/>
        </p:nvSpPr>
        <p:spPr>
          <a:xfrm>
            <a:off x="609347" y="6214030"/>
            <a:ext cx="819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 Prescott at Concord</a:t>
            </a:r>
          </a:p>
        </p:txBody>
      </p:sp>
    </p:spTree>
    <p:extLst>
      <p:ext uri="{BB962C8B-B14F-4D97-AF65-F5344CB8AC3E}">
        <p14:creationId xmlns:p14="http://schemas.microsoft.com/office/powerpoint/2010/main" val="345453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for September 20: Zoning Scenarios</a:t>
            </a:r>
            <a:endParaRPr lang="en-US" sz="2400" b="1" i="1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Town staff and the consultant team will prepare at least 3 zoning scenarios that reflect what we’ve heard from the community AND meet state law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endParaRPr lang="en-US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Boundary options that reflect the different priorities of the community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standards for building height, parking, residential density, etc.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discuss together the trade-offs of each scenario and see if we can find a preferred alternative.</a:t>
            </a:r>
          </a:p>
        </p:txBody>
      </p:sp>
    </p:spTree>
    <p:extLst>
      <p:ext uri="{BB962C8B-B14F-4D97-AF65-F5344CB8AC3E}">
        <p14:creationId xmlns:p14="http://schemas.microsoft.com/office/powerpoint/2010/main" val="145111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/>
              <a:t>Sec. 3A of MGL c. 40A – Reminder . . 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5116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MBTA Communities must have at least one zoning district in which multi-family housing is permitted </a:t>
            </a:r>
            <a:r>
              <a:rPr lang="en-US" sz="2800" b="1" u="sng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right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can include Site Plan Review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. . 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 gross density of </a:t>
            </a:r>
            <a:r>
              <a:rPr lang="en-US" sz="2800" b="1" u="sng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units per acre</a:t>
            </a:r>
            <a:r>
              <a:rPr lang="en-US" sz="2800" b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 across the district(s)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Located not more than 0.5 miles from a transit station, </a:t>
            </a:r>
            <a:r>
              <a:rPr lang="en-US" sz="2800" b="1" i="1" u="sng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applicable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u="sng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age restrictions</a:t>
            </a:r>
            <a:r>
              <a:rPr lang="en-US" sz="2800" b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suitable for families with children, i.e. no bedroom or occupancy caps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Parity with other uses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multi-family housing cannot be required to meet higher standards than other permitted uses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5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625825" y="6444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75000"/>
            </a:pPr>
            <a:r>
              <a:rPr lang="en" sz="4900" b="1">
                <a:ea typeface="Libre Franklin SemiBold"/>
                <a:cs typeface="Libre Franklin SemiBold"/>
                <a:sym typeface="Libre Franklin SemiBold"/>
              </a:rPr>
              <a:t>Requirements for Concord</a:t>
            </a:r>
            <a:br>
              <a:rPr lang="en"/>
            </a:br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625825" y="1524000"/>
            <a:ext cx="83292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22873" indent="0">
              <a:lnSpc>
                <a:spcPct val="115000"/>
              </a:lnSpc>
              <a:buClr>
                <a:schemeClr val="dk1"/>
              </a:buClr>
              <a:buSzPct val="100000"/>
              <a:buNone/>
            </a:pPr>
            <a:r>
              <a:rPr lang="en" b="1">
                <a:solidFill>
                  <a:schemeClr val="accent1"/>
                </a:solidFill>
                <a:ea typeface="Georgia"/>
                <a:cs typeface="Georgia"/>
                <a:sym typeface="Georgia"/>
              </a:rPr>
              <a:t>Commuter Rail Community</a:t>
            </a:r>
            <a:endParaRPr b="1">
              <a:solidFill>
                <a:schemeClr val="accent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ea typeface="Georgia"/>
                <a:cs typeface="Georgia"/>
                <a:sym typeface="Georgia"/>
              </a:rPr>
              <a:t>Deadline: December 31st, 2024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ea typeface="Georgia"/>
                <a:cs typeface="Georgia"/>
                <a:sym typeface="Georgia"/>
              </a:rPr>
              <a:t>Minimum Land Area: 50 acres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ea typeface="Georgia"/>
                <a:cs typeface="Georgia"/>
                <a:sym typeface="Georgia"/>
              </a:rPr>
              <a:t>Developable Station Area: 519 acres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ea typeface="Georgia"/>
                <a:cs typeface="Georgia"/>
                <a:sym typeface="Georgia"/>
              </a:rPr>
              <a:t>Minimum Multifamily Unit </a:t>
            </a:r>
            <a:r>
              <a:rPr lang="en" b="1" u="sng">
                <a:solidFill>
                  <a:schemeClr val="accent1"/>
                </a:solidFill>
                <a:ea typeface="Georgia"/>
                <a:cs typeface="Georgia"/>
                <a:sym typeface="Georgia"/>
              </a:rPr>
              <a:t>Capacity</a:t>
            </a:r>
            <a:r>
              <a:rPr lang="en">
                <a:solidFill>
                  <a:schemeClr val="dk1"/>
                </a:solidFill>
                <a:ea typeface="Georgia"/>
                <a:cs typeface="Georgia"/>
                <a:sym typeface="Georgia"/>
              </a:rPr>
              <a:t>: 1,094 (15% of Concord’s 2020 housing stock)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indent="-334327">
              <a:lnSpc>
                <a:spcPct val="115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ea typeface="Georgia"/>
                <a:cs typeface="Georgia"/>
                <a:sym typeface="Georgia"/>
              </a:rPr>
              <a:t>% of District to be located in Station Area (1/2 mile radius around the stations): 50%</a:t>
            </a:r>
            <a:endParaRPr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Affordable Housing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5116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top of the targets for housing density, the guidelines limit the amount of affordable housing that can be required</a:t>
            </a: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more than 10% </a:t>
            </a:r>
            <a:r>
              <a:rPr lang="en-US" sz="3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units can be affordable</a:t>
            </a:r>
            <a:endParaRPr lang="en-US" sz="3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Targeted to no less than 80% area median incomes (AMI)</a:t>
            </a:r>
            <a:endParaRPr lang="en-US" sz="3200" b="1" i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But!</a:t>
            </a:r>
            <a:r>
              <a:rPr lang="en-US" sz="3200" b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be increased up to 20% in conjunction with a 40R district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conducting an Economic Feasibility Analysis (</a:t>
            </a:r>
            <a:r>
              <a:rPr lang="en-US" sz="32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the Town plans to do</a:t>
            </a: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3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Reminder: Our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534400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 will help the Town test zoning scenarios fo</a:t>
            </a:r>
            <a:r>
              <a:rPr lang="en-US" sz="2400" b="1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compliance</a:t>
            </a:r>
            <a:endParaRPr lang="en-US" sz="2400" b="1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000" b="1" i="1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district boundaries. Where might multi-family residential be appropriate? </a:t>
            </a:r>
            <a:r>
              <a:rPr lang="en-US" sz="24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the areas ½ mile around the two MBTA stations, but 50% can be elsewhere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000" b="1" i="1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  <a:r>
              <a:rPr 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dimensional requirements. </a:t>
            </a:r>
            <a:r>
              <a:rPr lang="en-US" sz="24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tall should buildings be in this district? What setbacks? What density?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000" i="1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r>
              <a:rPr 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all zoning policy for the district complies with the law (</a:t>
            </a:r>
            <a:r>
              <a:rPr lang="en-US" sz="24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housing, policies that would limit family-sized units, etc.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endParaRPr lang="en-US" sz="1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</a:t>
            </a:r>
            <a:r>
              <a:rPr 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this data into the Compliance Model and “test” different iterations.</a:t>
            </a:r>
            <a:endParaRPr lang="en-US" sz="2400" b="1" i="1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625824" y="644400"/>
            <a:ext cx="8104077" cy="5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ct val="75000"/>
            </a:pPr>
            <a:r>
              <a:rPr lang="en" sz="4900" b="1">
                <a:ea typeface="Libre Franklin SemiBold"/>
                <a:cs typeface="Libre Franklin SemiBold"/>
                <a:sym typeface="Libre Franklin SemiBold"/>
              </a:rPr>
              <a:t>What does Concord allow today?</a:t>
            </a:r>
            <a:br>
              <a:rPr lang="en"/>
            </a:br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625825" y="1524000"/>
            <a:ext cx="83292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22873" indent="0">
              <a:lnSpc>
                <a:spcPct val="115000"/>
              </a:lnSpc>
              <a:buClr>
                <a:schemeClr val="dk1"/>
              </a:buClr>
              <a:buSzPct val="100000"/>
              <a:buNone/>
            </a:pPr>
            <a:r>
              <a:rPr lang="en" sz="280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Currently, multi-family residential is not allowed ANYWHERE in Concord </a:t>
            </a:r>
            <a:r>
              <a:rPr lang="en" sz="2800" b="1" u="sng">
                <a:solidFill>
                  <a:schemeClr val="accent1"/>
                </a:solidFill>
                <a:ea typeface="Georgia"/>
                <a:cs typeface="Georgia"/>
                <a:sym typeface="Georgia"/>
              </a:rPr>
              <a:t>by right</a:t>
            </a:r>
            <a:r>
              <a:rPr lang="en" sz="280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.</a:t>
            </a:r>
          </a:p>
          <a:p>
            <a:pPr marL="122873" indent="0">
              <a:lnSpc>
                <a:spcPct val="115000"/>
              </a:lnSpc>
              <a:buClr>
                <a:schemeClr val="dk1"/>
              </a:buClr>
              <a:buSzPct val="100000"/>
              <a:buNone/>
            </a:pPr>
            <a:endParaRPr lang="en" sz="280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marL="122873" indent="0">
              <a:lnSpc>
                <a:spcPct val="115000"/>
              </a:lnSpc>
              <a:buClr>
                <a:schemeClr val="dk1"/>
              </a:buClr>
              <a:buSzPct val="100000"/>
              <a:buNone/>
            </a:pPr>
            <a:r>
              <a:rPr lang="en" sz="280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The only major option for multi-family residential is a </a:t>
            </a:r>
            <a:r>
              <a:rPr lang="en" sz="2800" b="1" u="sng">
                <a:solidFill>
                  <a:schemeClr val="accent1"/>
                </a:solidFill>
                <a:ea typeface="Georgia"/>
                <a:cs typeface="Georgia"/>
                <a:sym typeface="Georgia"/>
              </a:rPr>
              <a:t>Planned Residential Development</a:t>
            </a:r>
            <a:r>
              <a:rPr lang="en" sz="2800" b="1">
                <a:solidFill>
                  <a:schemeClr val="accent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" sz="280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that can be proposed in many different zoning districts with a </a:t>
            </a:r>
            <a:r>
              <a:rPr lang="en" sz="2800" b="1" u="sng">
                <a:solidFill>
                  <a:schemeClr val="accent1"/>
                </a:solidFill>
                <a:ea typeface="Georgia"/>
                <a:cs typeface="Georgia"/>
                <a:sym typeface="Georgia"/>
              </a:rPr>
              <a:t>special permit</a:t>
            </a:r>
            <a:r>
              <a:rPr lang="en" sz="280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.</a:t>
            </a:r>
          </a:p>
          <a:p>
            <a:pPr marL="122873" indent="0">
              <a:lnSpc>
                <a:spcPct val="115000"/>
              </a:lnSpc>
              <a:buClr>
                <a:schemeClr val="dk1"/>
              </a:buClr>
              <a:buSzPct val="100000"/>
              <a:buNone/>
            </a:pPr>
            <a:endParaRPr lang="en" sz="280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marL="122873" indent="0">
              <a:lnSpc>
                <a:spcPct val="115000"/>
              </a:lnSpc>
              <a:buClr>
                <a:schemeClr val="dk1"/>
              </a:buClr>
              <a:buSzPct val="100000"/>
              <a:buNone/>
            </a:pPr>
            <a:endParaRPr sz="2800">
              <a:solidFill>
                <a:schemeClr val="dk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4616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What is an overlay district?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470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potential approach for Concord’s MBTA zoning . . . </a:t>
            </a:r>
            <a:endParaRPr lang="en-US" sz="2400" b="1" i="1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Superimposes an additional set of regulations over an existing zoning district or multiple zoning districts.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Particularly helpful when you want to maintain a lot of the standards of several underlying zones, but “overlay” some common standards over all of them.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 an MBTA Communities overlay could . . . 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 multi-family development by right – an average of at least 15 units per acre across the district(s)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dimensional regulations specific to multi-family housing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maintaining existing standards for other uses </a:t>
            </a:r>
          </a:p>
          <a:p>
            <a:pPr marL="342900" marR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i="1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/>
              <a:t>What is Site Plan Review?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200"/>
              </a:spcBef>
              <a:spcAft>
                <a:spcPts val="0"/>
              </a:spcAft>
            </a:pPr>
            <a:r>
              <a:rPr lang="en-US" sz="2400" b="1" i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regulatory tool for communities to control the aesthetics and environmental impacts of land use under zoning that could be applied to multi-family residential by right.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02537-8119-1848-68C4-89D9E46FB063}"/>
              </a:ext>
            </a:extLst>
          </p:cNvPr>
          <p:cNvSpPr txBox="1"/>
          <p:nvPr/>
        </p:nvSpPr>
        <p:spPr>
          <a:xfrm>
            <a:off x="381000" y="2987937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Town can adopt Rules &amp; Regulations for Site Plan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Can condition approvals on these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However! Denials can generally only be made when there are direct violations of the Zoning Bylaw</a:t>
            </a:r>
          </a:p>
        </p:txBody>
      </p:sp>
    </p:spTree>
    <p:extLst>
      <p:ext uri="{BB962C8B-B14F-4D97-AF65-F5344CB8AC3E}">
        <p14:creationId xmlns:p14="http://schemas.microsoft.com/office/powerpoint/2010/main" val="311460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8e5faa-5485-47e4-801e-7bae68f252b2" xsi:nil="true"/>
    <lcf76f155ced4ddcb4097134ff3c332f xmlns="5a95b069-a164-4203-ae0b-9509c92a48f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7672B5A5F8744F9D69256B09464220" ma:contentTypeVersion="16" ma:contentTypeDescription="Create a new document." ma:contentTypeScope="" ma:versionID="c53dbaddf05d19fc914ed834cad36138">
  <xsd:schema xmlns:xsd="http://www.w3.org/2001/XMLSchema" xmlns:xs="http://www.w3.org/2001/XMLSchema" xmlns:p="http://schemas.microsoft.com/office/2006/metadata/properties" xmlns:ns1="http://schemas.microsoft.com/sharepoint/v3" xmlns:ns2="5a95b069-a164-4203-ae0b-9509c92a48fc" xmlns:ns3="488e5faa-5485-47e4-801e-7bae68f252b2" targetNamespace="http://schemas.microsoft.com/office/2006/metadata/properties" ma:root="true" ma:fieldsID="2433541c96715717729da5c00881d74f" ns1:_="" ns2:_="" ns3:_="">
    <xsd:import namespace="http://schemas.microsoft.com/sharepoint/v3"/>
    <xsd:import namespace="5a95b069-a164-4203-ae0b-9509c92a48fc"/>
    <xsd:import namespace="488e5faa-5485-47e4-801e-7bae68f25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5b069-a164-4203-ae0b-9509c92a4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bebd48-0262-4b3c-be1e-fe88a3d91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e5faa-5485-47e4-801e-7bae68f252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f42cbe5-887f-4211-87c0-92e9d3292db2}" ma:internalName="TaxCatchAll" ma:showField="CatchAllData" ma:web="488e5faa-5485-47e4-801e-7bae68f252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8C6620-7FA6-47B8-AE85-88F4FC56E7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31D650-E6A7-4051-9015-0C97D99F76F2}">
  <ds:schemaRefs>
    <ds:schemaRef ds:uri="488e5faa-5485-47e4-801e-7bae68f252b2"/>
    <ds:schemaRef ds:uri="5a95b069-a164-4203-ae0b-9509c92a48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D05A3E-262F-40C0-B9BC-8ABFAC5014FC}">
  <ds:schemaRefs>
    <ds:schemaRef ds:uri="488e5faa-5485-47e4-801e-7bae68f252b2"/>
    <ds:schemaRef ds:uri="5a95b069-a164-4203-ae0b-9509c92a48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Concord MBTA Communities Public Discussion</vt:lpstr>
      <vt:lpstr>PowerPoint Presentation</vt:lpstr>
      <vt:lpstr>Sec. 3A of MGL c. 40A – Reminder . . . </vt:lpstr>
      <vt:lpstr>Requirements for Concord </vt:lpstr>
      <vt:lpstr>Affordable Housing </vt:lpstr>
      <vt:lpstr>Reminder: Our Process</vt:lpstr>
      <vt:lpstr>What does Concord allow today? </vt:lpstr>
      <vt:lpstr>What is an overlay district?</vt:lpstr>
      <vt:lpstr>What is Site Plan Review?</vt:lpstr>
      <vt:lpstr>What is Site Plan Review?</vt:lpstr>
      <vt:lpstr>Zoning Standards</vt:lpstr>
      <vt:lpstr>Zoning Standards</vt:lpstr>
      <vt:lpstr>Online Survey</vt:lpstr>
      <vt:lpstr>Online Survey</vt:lpstr>
      <vt:lpstr>Online Survey</vt:lpstr>
      <vt:lpstr>Online Survey</vt:lpstr>
      <vt:lpstr>Online Survey</vt:lpstr>
      <vt:lpstr>Online Survey</vt:lpstr>
      <vt:lpstr>Breakout Room Discussions</vt:lpstr>
      <vt:lpstr>Breakout Room Discussions</vt:lpstr>
      <vt:lpstr>Breakout Room Discussions</vt:lpstr>
      <vt:lpstr>Breakout Room Discussions See you back in the main room!</vt:lpstr>
      <vt:lpstr>Full Group Discussion</vt:lpstr>
      <vt:lpstr>Next Steps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 Moravec</dc:creator>
  <cp:revision>1</cp:revision>
  <dcterms:created xsi:type="dcterms:W3CDTF">2016-02-10T21:29:29Z</dcterms:created>
  <dcterms:modified xsi:type="dcterms:W3CDTF">2023-08-24T13:07:09Z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0x010100207672B5A5F8744F9D69256B09464220</vt:lpwstr>
  </property>
  <property fmtid="{D5CDD505-2E9C-101B-9397-08002B2CF9AE}" pid="3" name="MediaServiceImageTags">
    <vt:lpwstr/>
  </property>
</Properties>
</file>