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2" r:id="rId2"/>
    <p:sldId id="330" r:id="rId3"/>
    <p:sldId id="329" r:id="rId4"/>
    <p:sldId id="318" r:id="rId5"/>
    <p:sldId id="313" r:id="rId6"/>
    <p:sldId id="314" r:id="rId7"/>
    <p:sldId id="315" r:id="rId8"/>
    <p:sldId id="316" r:id="rId9"/>
    <p:sldId id="319" r:id="rId10"/>
    <p:sldId id="320" r:id="rId11"/>
    <p:sldId id="321" r:id="rId12"/>
    <p:sldId id="317" r:id="rId13"/>
    <p:sldId id="322" r:id="rId14"/>
    <p:sldId id="323" r:id="rId15"/>
    <p:sldId id="325" r:id="rId16"/>
    <p:sldId id="288" r:id="rId17"/>
    <p:sldId id="297" r:id="rId18"/>
    <p:sldId id="299" r:id="rId19"/>
    <p:sldId id="326" r:id="rId20"/>
    <p:sldId id="324" r:id="rId21"/>
    <p:sldId id="327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621"/>
    <a:srgbClr val="5A3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6ABB2-750D-4214-963A-0EC4E0B990D8}" v="8" dt="2023-09-26T14:01:28.576"/>
    <p1510:client id="{E85BE787-D6CD-4A0D-828A-71AFDB9734E5}" v="7" dt="2023-09-26T18:06:04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ECC49-E365-47BE-B222-AEF225609AD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AA178-0B83-493A-9636-4A4E0EFA7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C52C-5E29-41AF-BAA3-8217E886D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1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highlights the land around Concord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C52C-5E29-41AF-BAA3-8217E886D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1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its current density of 2 units/acre compared to other station areas in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C52C-5E29-41AF-BAA3-8217E886D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1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highlights land around the West Concord Station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C52C-5E29-41AF-BAA3-8217E886D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5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well as Its current density of 2 unit/acre compared to other station areas in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C52C-5E29-41AF-BAA3-8217E886D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represents 490, 521, 530, 561, 575 and 696 Virginia Road which are General Office Buildings and a charitable service.  It also is an area of housing on Dunbar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3C52C-5E29-41AF-BAA3-8217E886D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0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Here, are a number of examples of multi-family housing density in Concord that would achieve this overall density goal.  Remember, this is a District-wide requirement in zoning, not building. </a:t>
            </a:r>
          </a:p>
          <a:p>
            <a:r>
              <a:rPr lang="en-US" dirty="0"/>
              <a:t>And, it is a district-wide requirement where subdistricts of variable amounts of density by subdistrict could be defined.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9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3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1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3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28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1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2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4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9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10/23/2023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55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DAB6-EC5E-CE14-87B6-E825FFD67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en-US" sz="4100">
                <a:solidFill>
                  <a:schemeClr val="bg1"/>
                </a:solidFill>
              </a:rPr>
              <a:t>Concord Planning Board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CD8BA-545D-B6C4-DEAD-ECB65B10B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September 26, 2023</a:t>
            </a:r>
          </a:p>
        </p:txBody>
      </p:sp>
      <p:pic>
        <p:nvPicPr>
          <p:cNvPr id="5" name="Picture 4" descr="A picture containing house, clock, art, design">
            <a:extLst>
              <a:ext uri="{FF2B5EF4-FFF2-40B4-BE49-F238E27FC236}">
                <a16:creationId xmlns:a16="http://schemas.microsoft.com/office/drawing/2014/main" id="{92460DA5-DE01-9516-B863-B87104B0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50" y="2073255"/>
            <a:ext cx="4519149" cy="27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creen">
            <a:extLst>
              <a:ext uri="{FF2B5EF4-FFF2-40B4-BE49-F238E27FC236}">
                <a16:creationId xmlns:a16="http://schemas.microsoft.com/office/drawing/2014/main" id="{16DB5954-5E61-C4E5-DBA0-1D775A082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8" y="571500"/>
            <a:ext cx="4721290" cy="6129793"/>
          </a:xfrm>
          <a:prstGeom prst="rect">
            <a:avLst/>
          </a:prstGeom>
        </p:spPr>
      </p:pic>
      <p:pic>
        <p:nvPicPr>
          <p:cNvPr id="5" name="Picture 4" descr="A screen shot of a chart&#10;&#10;Description automatically generated">
            <a:extLst>
              <a:ext uri="{FF2B5EF4-FFF2-40B4-BE49-F238E27FC236}">
                <a16:creationId xmlns:a16="http://schemas.microsoft.com/office/drawing/2014/main" id="{35DEF0CD-B100-B99F-8B58-106EC13FB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41" y="571500"/>
            <a:ext cx="4601217" cy="6129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5D7BE-5C63-B8FD-7413-28B880037F64}"/>
              </a:ext>
            </a:extLst>
          </p:cNvPr>
          <p:cNvSpPr txBox="1"/>
          <p:nvPr/>
        </p:nvSpPr>
        <p:spPr>
          <a:xfrm>
            <a:off x="886408" y="156707"/>
            <a:ext cx="962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                        CONCORD CENTER                                                                   WEST CONCORD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598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37A4-7E90-39C3-EC3E-05385DC8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37667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Feedback from </a:t>
            </a:r>
            <a:r>
              <a:rPr lang="en-US" sz="3200" dirty="0" err="1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mbta</a:t>
            </a:r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multi-family housing community forum September 20,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A64A0-90E3-127C-6DCE-1A90BB3A9CE5}"/>
              </a:ext>
            </a:extLst>
          </p:cNvPr>
          <p:cNvSpPr txBox="1"/>
          <p:nvPr/>
        </p:nvSpPr>
        <p:spPr>
          <a:xfrm>
            <a:off x="599228" y="2230016"/>
            <a:ext cx="10991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</a:t>
            </a:r>
            <a:r>
              <a:rPr lang="en-US" sz="2400" dirty="0"/>
              <a:t> in the mix of multi-family housing between town centers (Concord, West Concord)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 </a:t>
            </a:r>
            <a:r>
              <a:rPr lang="en-US" sz="2400" dirty="0"/>
              <a:t> in the mix of multi-family housing between town centers and residential areas outside of town centers </a:t>
            </a:r>
          </a:p>
        </p:txBody>
      </p:sp>
    </p:spTree>
    <p:extLst>
      <p:ext uri="{BB962C8B-B14F-4D97-AF65-F5344CB8AC3E}">
        <p14:creationId xmlns:p14="http://schemas.microsoft.com/office/powerpoint/2010/main" val="9697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1E1C9-4A73-4806-D6B0-5CBF3719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" y="214312"/>
            <a:ext cx="11468100" cy="6429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335D1-023D-31CE-305A-BE5CA2D06BD8}"/>
              </a:ext>
            </a:extLst>
          </p:cNvPr>
          <p:cNvSpPr txBox="1"/>
          <p:nvPr/>
        </p:nvSpPr>
        <p:spPr>
          <a:xfrm>
            <a:off x="7479792" y="1517904"/>
            <a:ext cx="1901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Dunbar Way and Virginia Road--example</a:t>
            </a:r>
          </a:p>
        </p:txBody>
      </p:sp>
    </p:spTree>
    <p:extLst>
      <p:ext uri="{BB962C8B-B14F-4D97-AF65-F5344CB8AC3E}">
        <p14:creationId xmlns:p14="http://schemas.microsoft.com/office/powerpoint/2010/main" val="394240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AAC17-55A0-05F4-34ED-7271CE92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48" y="352425"/>
            <a:ext cx="5639204" cy="5991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1F754-BD21-BD31-7DCF-8915177F2FE5}"/>
              </a:ext>
            </a:extLst>
          </p:cNvPr>
          <p:cNvSpPr txBox="1"/>
          <p:nvPr/>
        </p:nvSpPr>
        <p:spPr>
          <a:xfrm>
            <a:off x="2419126" y="2090172"/>
            <a:ext cx="2457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PRESCOTT AT CONCORD) (1 Nathan Pratt Drive, Concord Mews) AND 375 FOREST RIDGE ROAD -example</a:t>
            </a:r>
          </a:p>
        </p:txBody>
      </p:sp>
    </p:spTree>
    <p:extLst>
      <p:ext uri="{BB962C8B-B14F-4D97-AF65-F5344CB8AC3E}">
        <p14:creationId xmlns:p14="http://schemas.microsoft.com/office/powerpoint/2010/main" val="117869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41963-6DD5-799B-3528-C984A72F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20" y="252412"/>
            <a:ext cx="7405909" cy="6353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419AA-0B2C-1672-0F9D-446B27700B82}"/>
              </a:ext>
            </a:extLst>
          </p:cNvPr>
          <p:cNvSpPr txBox="1"/>
          <p:nvPr/>
        </p:nvSpPr>
        <p:spPr>
          <a:xfrm>
            <a:off x="9029700" y="1628775"/>
            <a:ext cx="2352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100 BLACK HORSE PLACE AND 874 BARRETTS MILL ROAD example</a:t>
            </a:r>
          </a:p>
        </p:txBody>
      </p:sp>
    </p:spTree>
    <p:extLst>
      <p:ext uri="{BB962C8B-B14F-4D97-AF65-F5344CB8AC3E}">
        <p14:creationId xmlns:p14="http://schemas.microsoft.com/office/powerpoint/2010/main" val="342785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37A4-7E90-39C3-EC3E-05385DC8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37667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Feedback from </a:t>
            </a:r>
            <a:r>
              <a:rPr lang="en-US" sz="3200" dirty="0" err="1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mbta</a:t>
            </a:r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multi-family housing community forum September 20,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A64A0-90E3-127C-6DCE-1A90BB3A9CE5}"/>
              </a:ext>
            </a:extLst>
          </p:cNvPr>
          <p:cNvSpPr txBox="1"/>
          <p:nvPr/>
        </p:nvSpPr>
        <p:spPr>
          <a:xfrm>
            <a:off x="599228" y="2230016"/>
            <a:ext cx="10991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</a:t>
            </a:r>
            <a:r>
              <a:rPr lang="en-US" sz="2400" dirty="0"/>
              <a:t> in the mix of multi-family housing between town centers (Concord, West Concord)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 </a:t>
            </a:r>
            <a:r>
              <a:rPr lang="en-US" sz="2400" dirty="0"/>
              <a:t> in the mix of multi-family housing between town centers and residential areas outside of town centers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Existing dimensional requirements </a:t>
            </a:r>
            <a:r>
              <a:rPr lang="en-US" sz="2400" dirty="0"/>
              <a:t>– height, setback, frontage were desired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Parking</a:t>
            </a:r>
            <a:r>
              <a:rPr lang="en-US" sz="2400" dirty="0"/>
              <a:t> reductions would be considered acceptable and perhaps desired to reduce traffic, increase open space and enhance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A gradual increase in density </a:t>
            </a:r>
            <a:r>
              <a:rPr lang="en-US" sz="2400" dirty="0"/>
              <a:t>of building in town is desired</a:t>
            </a:r>
          </a:p>
        </p:txBody>
      </p:sp>
    </p:spTree>
    <p:extLst>
      <p:ext uri="{BB962C8B-B14F-4D97-AF65-F5344CB8AC3E}">
        <p14:creationId xmlns:p14="http://schemas.microsoft.com/office/powerpoint/2010/main" val="120201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1277C0-3844-D07F-54FC-D76148CE03F5}"/>
              </a:ext>
            </a:extLst>
          </p:cNvPr>
          <p:cNvSpPr txBox="1"/>
          <p:nvPr/>
        </p:nvSpPr>
        <p:spPr>
          <a:xfrm>
            <a:off x="1047750" y="85725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Density examples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C6319-FAB6-8F7D-3A09-4319FA17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1862137"/>
            <a:ext cx="3605213" cy="2947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E83CDB-14A1-6D3A-73A5-AA4770364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50" y="411092"/>
            <a:ext cx="3505200" cy="3112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AE5BB-2F74-A32A-1027-47E5D673F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793" y="3846629"/>
            <a:ext cx="4130357" cy="26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6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B0CA16-0007-9C55-CFBA-2853566C05C4}"/>
              </a:ext>
            </a:extLst>
          </p:cNvPr>
          <p:cNvSpPr txBox="1"/>
          <p:nvPr/>
        </p:nvSpPr>
        <p:spPr>
          <a:xfrm>
            <a:off x="681038" y="462647"/>
            <a:ext cx="3871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Density examples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9811C-3636-C4A8-FC9E-3D75DEC6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485900"/>
            <a:ext cx="3313632" cy="2514600"/>
          </a:xfrm>
          <a:prstGeom prst="rect">
            <a:avLst/>
          </a:prstGeom>
        </p:spPr>
      </p:pic>
      <p:pic>
        <p:nvPicPr>
          <p:cNvPr id="4098" name="Picture 2" descr="Peter Bulkeley Terrace | LD Russo">
            <a:extLst>
              <a:ext uri="{FF2B5EF4-FFF2-40B4-BE49-F238E27FC236}">
                <a16:creationId xmlns:a16="http://schemas.microsoft.com/office/drawing/2014/main" id="{4A92CFB1-A219-8C8B-8101-C5B6ECC3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9" y="417063"/>
            <a:ext cx="3961547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B8522-8076-C3E0-5389-9CC35BFABAF2}"/>
              </a:ext>
            </a:extLst>
          </p:cNvPr>
          <p:cNvSpPr txBox="1"/>
          <p:nvPr/>
        </p:nvSpPr>
        <p:spPr>
          <a:xfrm>
            <a:off x="7846476" y="2586038"/>
            <a:ext cx="167852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115 Stow Street,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34 units per acre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50FBD-1D35-5A7F-D579-B7899B995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49" y="4377422"/>
            <a:ext cx="4899526" cy="2047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9C732-12B1-FB44-AB90-FF1014ADD372}"/>
              </a:ext>
            </a:extLst>
          </p:cNvPr>
          <p:cNvSpPr txBox="1"/>
          <p:nvPr/>
        </p:nvSpPr>
        <p:spPr>
          <a:xfrm>
            <a:off x="2447391" y="6178361"/>
            <a:ext cx="170591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235 Elsinore Street</a:t>
            </a:r>
          </a:p>
          <a:p>
            <a:r>
              <a:rPr lang="en-US" sz="1400" dirty="0">
                <a:solidFill>
                  <a:schemeClr val="bg1"/>
                </a:solidFill>
              </a:rPr>
              <a:t>16 units per acre</a:t>
            </a:r>
          </a:p>
        </p:txBody>
      </p:sp>
      <p:pic>
        <p:nvPicPr>
          <p:cNvPr id="4100" name="Picture 4" descr="Brookside Square - Apartments at 70 Beharrell St Concord, MA |  Apartments.com">
            <a:extLst>
              <a:ext uri="{FF2B5EF4-FFF2-40B4-BE49-F238E27FC236}">
                <a16:creationId xmlns:a16="http://schemas.microsoft.com/office/drawing/2014/main" id="{20F6A109-8577-9EEB-9F2D-16D39A51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90" y="3429000"/>
            <a:ext cx="4193532" cy="27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A7A098-FC05-0964-D0AF-AACB3B7E6F92}"/>
              </a:ext>
            </a:extLst>
          </p:cNvPr>
          <p:cNvSpPr txBox="1"/>
          <p:nvPr/>
        </p:nvSpPr>
        <p:spPr>
          <a:xfrm>
            <a:off x="4979096" y="3277953"/>
            <a:ext cx="171232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70 Beharrell Street</a:t>
            </a:r>
          </a:p>
          <a:p>
            <a:r>
              <a:rPr lang="en-US" sz="1400" dirty="0">
                <a:solidFill>
                  <a:schemeClr val="bg1"/>
                </a:solidFill>
              </a:rPr>
              <a:t>18 units per acre</a:t>
            </a:r>
          </a:p>
        </p:txBody>
      </p:sp>
    </p:spTree>
    <p:extLst>
      <p:ext uri="{BB962C8B-B14F-4D97-AF65-F5344CB8AC3E}">
        <p14:creationId xmlns:p14="http://schemas.microsoft.com/office/powerpoint/2010/main" val="253921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676E8-860F-EFAA-A2A4-28019CDBD896}"/>
              </a:ext>
            </a:extLst>
          </p:cNvPr>
          <p:cNvSpPr txBox="1"/>
          <p:nvPr/>
        </p:nvSpPr>
        <p:spPr>
          <a:xfrm>
            <a:off x="809625" y="64770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A5B59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Density examples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122" name="Picture 2" descr="Concord Greene - Current,Sold Listings &amp; Pictures">
            <a:extLst>
              <a:ext uri="{FF2B5EF4-FFF2-40B4-BE49-F238E27FC236}">
                <a16:creationId xmlns:a16="http://schemas.microsoft.com/office/drawing/2014/main" id="{C010342F-8BF1-08E4-9B52-38DF24BCC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95449"/>
            <a:ext cx="3690938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9B618C-45CC-5300-4DCA-6250CE741C56}"/>
              </a:ext>
            </a:extLst>
          </p:cNvPr>
          <p:cNvSpPr txBox="1"/>
          <p:nvPr/>
        </p:nvSpPr>
        <p:spPr>
          <a:xfrm>
            <a:off x="2954497" y="3603644"/>
            <a:ext cx="181652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808 Concord Greene</a:t>
            </a:r>
          </a:p>
          <a:p>
            <a:r>
              <a:rPr lang="en-US" sz="1400" dirty="0">
                <a:solidFill>
                  <a:schemeClr val="bg1"/>
                </a:solidFill>
              </a:rPr>
              <a:t>26 units per acre</a:t>
            </a:r>
          </a:p>
        </p:txBody>
      </p:sp>
      <p:pic>
        <p:nvPicPr>
          <p:cNvPr id="5124" name="Picture 4" descr="238 Commonwealth Ave, Concord, MA 01742 - House for Rent in Concord, MA |  Apartments.com">
            <a:extLst>
              <a:ext uri="{FF2B5EF4-FFF2-40B4-BE49-F238E27FC236}">
                <a16:creationId xmlns:a16="http://schemas.microsoft.com/office/drawing/2014/main" id="{F134F202-1E4A-5E2C-1ACA-8819E6BE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819149"/>
            <a:ext cx="3900593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50E03-82D7-41CC-DA19-A0D62888509A}"/>
              </a:ext>
            </a:extLst>
          </p:cNvPr>
          <p:cNvSpPr txBox="1"/>
          <p:nvPr/>
        </p:nvSpPr>
        <p:spPr>
          <a:xfrm>
            <a:off x="6858000" y="3296334"/>
            <a:ext cx="238507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238 Commonwealth Avenue</a:t>
            </a:r>
          </a:p>
          <a:p>
            <a:r>
              <a:rPr lang="en-US" sz="1400" dirty="0">
                <a:solidFill>
                  <a:schemeClr val="bg1"/>
                </a:solidFill>
              </a:rPr>
              <a:t>24 units per acre</a:t>
            </a:r>
          </a:p>
        </p:txBody>
      </p:sp>
      <p:pic>
        <p:nvPicPr>
          <p:cNvPr id="5128" name="Picture 8" descr="17 Laws Brook Road &amp; 15 Maple Street, Concord MA - Striking Townhouses! -  YouTube">
            <a:extLst>
              <a:ext uri="{FF2B5EF4-FFF2-40B4-BE49-F238E27FC236}">
                <a16:creationId xmlns:a16="http://schemas.microsoft.com/office/drawing/2014/main" id="{55490F42-F879-E532-CD46-9D15C4FE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14461"/>
            <a:ext cx="4487332" cy="25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02464B-31A4-5409-D0C9-2B2D3BAD16E8}"/>
              </a:ext>
            </a:extLst>
          </p:cNvPr>
          <p:cNvSpPr txBox="1"/>
          <p:nvPr/>
        </p:nvSpPr>
        <p:spPr>
          <a:xfrm>
            <a:off x="7712158" y="5916424"/>
            <a:ext cx="334014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17 Laws Brook Road &amp; 15 Maple Streets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40 and 18 units per acre</a:t>
            </a:r>
          </a:p>
        </p:txBody>
      </p:sp>
      <p:pic>
        <p:nvPicPr>
          <p:cNvPr id="5130" name="Picture 10" descr="1732 Main Street, Concord MA Real Estate Listing | MLS# 72316642">
            <a:extLst>
              <a:ext uri="{FF2B5EF4-FFF2-40B4-BE49-F238E27FC236}">
                <a16:creationId xmlns:a16="http://schemas.microsoft.com/office/drawing/2014/main" id="{5F832051-3D87-7C9E-7274-0A8AEAE1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7" y="4283671"/>
            <a:ext cx="3544151" cy="23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136B1-0428-42B1-6CEC-61670E838024}"/>
              </a:ext>
            </a:extLst>
          </p:cNvPr>
          <p:cNvSpPr txBox="1"/>
          <p:nvPr/>
        </p:nvSpPr>
        <p:spPr>
          <a:xfrm>
            <a:off x="318607" y="4126864"/>
            <a:ext cx="154561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1732 Main Street</a:t>
            </a:r>
          </a:p>
          <a:p>
            <a:r>
              <a:rPr lang="en-US" sz="1400" dirty="0">
                <a:solidFill>
                  <a:schemeClr val="bg1"/>
                </a:solidFill>
              </a:rPr>
              <a:t>16 units per acre</a:t>
            </a:r>
          </a:p>
        </p:txBody>
      </p:sp>
    </p:spTree>
    <p:extLst>
      <p:ext uri="{BB962C8B-B14F-4D97-AF65-F5344CB8AC3E}">
        <p14:creationId xmlns:p14="http://schemas.microsoft.com/office/powerpoint/2010/main" val="421631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37A4-7E90-39C3-EC3E-05385DC8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37667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Feedback from </a:t>
            </a:r>
            <a:r>
              <a:rPr lang="en-US" sz="3200" dirty="0" err="1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mbta</a:t>
            </a:r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multi-family housing community forum September 20,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A64A0-90E3-127C-6DCE-1A90BB3A9CE5}"/>
              </a:ext>
            </a:extLst>
          </p:cNvPr>
          <p:cNvSpPr txBox="1"/>
          <p:nvPr/>
        </p:nvSpPr>
        <p:spPr>
          <a:xfrm>
            <a:off x="599228" y="2230016"/>
            <a:ext cx="10991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</a:t>
            </a:r>
            <a:r>
              <a:rPr lang="en-US" sz="2400" dirty="0"/>
              <a:t> in the mix of multi-family housing between town centers (Concord, West Concord)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 </a:t>
            </a:r>
            <a:r>
              <a:rPr lang="en-US" sz="2400" dirty="0"/>
              <a:t> in the mix of multi-family housing between town centers and residential areas outside of town centers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Existing dimensional requirements </a:t>
            </a:r>
            <a:r>
              <a:rPr lang="en-US" sz="2400" dirty="0"/>
              <a:t>– height, setback, frontage were desire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Parking</a:t>
            </a:r>
            <a:r>
              <a:rPr lang="en-US" sz="2400" dirty="0"/>
              <a:t> reductions would be considered acceptable and perhaps desired to reduce traffic, increase open space and enhance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A gradual increase in density </a:t>
            </a:r>
            <a:r>
              <a:rPr lang="en-US" sz="2400" dirty="0"/>
              <a:t>of building in town is desired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Mass</a:t>
            </a:r>
            <a:r>
              <a:rPr lang="en-US" sz="2400" dirty="0"/>
              <a:t> of multi-family buildings in the Baker Avenue/ area was undesirable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063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CFD8-19CC-343E-8B80-290AEA22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Bottomline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D90CF-85E2-9BFA-F406-59F35C4D3F3D}"/>
              </a:ext>
            </a:extLst>
          </p:cNvPr>
          <p:cNvSpPr txBox="1"/>
          <p:nvPr/>
        </p:nvSpPr>
        <p:spPr>
          <a:xfrm>
            <a:off x="1202919" y="1914696"/>
            <a:ext cx="94776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Concord can comply with MBTA requirements to establish zoning for transit – oriented, multi-family housing by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can be achieved using existing residential zoning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near parity between the two town commuter rail stations is the goal: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Different densities between each transit station area, and,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addition of overlay districts outside of the ½ mile radius of the stations will be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Reduced parking requirements should be considered to support open space and sustainability goals, and reduce traffic.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Mixed-use incentives don’t provide much added unit capacity and add risk to preserving commercial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784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72959-82F3-BF41-2FB3-C93EDCEC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39" y="352425"/>
            <a:ext cx="7310972" cy="615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09E82-D323-1526-19CB-7497CA6B7CFF}"/>
              </a:ext>
            </a:extLst>
          </p:cNvPr>
          <p:cNvSpPr txBox="1"/>
          <p:nvPr/>
        </p:nvSpPr>
        <p:spPr>
          <a:xfrm>
            <a:off x="1000125" y="2714625"/>
            <a:ext cx="3238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BAKER AVENUE AND JUNCTION VILLAGE - example</a:t>
            </a:r>
          </a:p>
        </p:txBody>
      </p:sp>
    </p:spTree>
    <p:extLst>
      <p:ext uri="{BB962C8B-B14F-4D97-AF65-F5344CB8AC3E}">
        <p14:creationId xmlns:p14="http://schemas.microsoft.com/office/powerpoint/2010/main" val="74167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37A4-7E90-39C3-EC3E-05385DC8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37667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Feedback from </a:t>
            </a:r>
            <a:r>
              <a:rPr lang="en-US" sz="3200" dirty="0" err="1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mbta</a:t>
            </a:r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multi-family housing community forum September 20,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A64A0-90E3-127C-6DCE-1A90BB3A9CE5}"/>
              </a:ext>
            </a:extLst>
          </p:cNvPr>
          <p:cNvSpPr txBox="1"/>
          <p:nvPr/>
        </p:nvSpPr>
        <p:spPr>
          <a:xfrm>
            <a:off x="599228" y="2230016"/>
            <a:ext cx="109914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</a:t>
            </a:r>
            <a:r>
              <a:rPr lang="en-US" sz="2400" dirty="0"/>
              <a:t> in the mix of multi-family housing between town centers (Concord, West Concord)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 </a:t>
            </a:r>
            <a:r>
              <a:rPr lang="en-US" sz="2400" dirty="0"/>
              <a:t> in the mix of multi-family housing between town centers and residential areas outside of town centers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Existing dimensional requirements </a:t>
            </a:r>
            <a:r>
              <a:rPr lang="en-US" sz="2400" dirty="0"/>
              <a:t>– height, setback, frontage were desire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Parking</a:t>
            </a:r>
            <a:r>
              <a:rPr lang="en-US" sz="2400" dirty="0"/>
              <a:t> reductions would be considered acceptable and perhaps desired to reduce traffic, increase open space and enhance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A gradual increase in density </a:t>
            </a:r>
            <a:r>
              <a:rPr lang="en-US" sz="2400" dirty="0"/>
              <a:t>of building in town is desired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Mass</a:t>
            </a:r>
            <a:r>
              <a:rPr lang="en-US" sz="2400" dirty="0"/>
              <a:t> of multi-family buildings in the Baker Avenue/ area was undesirable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Mixed-use</a:t>
            </a:r>
            <a:r>
              <a:rPr lang="en-US" sz="2400" b="1" dirty="0"/>
              <a:t> is desired</a:t>
            </a:r>
            <a:r>
              <a:rPr lang="en-US" sz="2400" dirty="0"/>
              <a:t>, but confusing and difficult to attain with MBTA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Incentives</a:t>
            </a:r>
            <a:r>
              <a:rPr lang="en-US" sz="2400" dirty="0"/>
              <a:t> with development is also confusing, and may be difficult to achieve</a:t>
            </a:r>
          </a:p>
        </p:txBody>
      </p:sp>
    </p:spTree>
    <p:extLst>
      <p:ext uri="{BB962C8B-B14F-4D97-AF65-F5344CB8AC3E}">
        <p14:creationId xmlns:p14="http://schemas.microsoft.com/office/powerpoint/2010/main" val="1661250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7F32-DAC9-73AA-942E-60BB611B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D96BC-A2B7-310B-E330-687B283AA697}"/>
              </a:ext>
            </a:extLst>
          </p:cNvPr>
          <p:cNvSpPr txBox="1"/>
          <p:nvPr/>
        </p:nvSpPr>
        <p:spPr>
          <a:xfrm>
            <a:off x="623944" y="2334409"/>
            <a:ext cx="108329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 Town staff to “test” the GIS model for compliance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Planning Board review of overlay districts with public input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October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December meetings: 10-10, 10-24, 11-14, 11-28, 12-12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Multi-family housing overlay district as outlined in draft Zoning Map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Zoning elements— Dimensional requirements (density, setbacks, height restrictions)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Incentives to optimize open space and recreation, sustainability, economic vitality, transit use and walkability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Planning Department and Town Counsel create draft zoning ordinance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Affordability options pursued with additional consultant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9616A-14A2-32C9-E47C-F9D8ECE60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296" y="500191"/>
            <a:ext cx="7063408" cy="6204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B89E0-3DF9-36D6-B67A-CF5EA31198FB}"/>
              </a:ext>
            </a:extLst>
          </p:cNvPr>
          <p:cNvSpPr txBox="1"/>
          <p:nvPr/>
        </p:nvSpPr>
        <p:spPr>
          <a:xfrm>
            <a:off x="3842951" y="376108"/>
            <a:ext cx="5449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Scenario 1--mixed use              Scenario 2 – stations              Scenario 3-- stations++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255FE-8009-7368-BE38-B5178A65FA2B}"/>
              </a:ext>
            </a:extLst>
          </p:cNvPr>
          <p:cNvSpPr txBox="1"/>
          <p:nvPr/>
        </p:nvSpPr>
        <p:spPr>
          <a:xfrm>
            <a:off x="9714201" y="5391254"/>
            <a:ext cx="232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WC=West Concord</a:t>
            </a:r>
          </a:p>
          <a:p>
            <a:r>
              <a:rPr lang="en-US" sz="1100" dirty="0"/>
              <a:t>CC=Concord Center</a:t>
            </a:r>
          </a:p>
          <a:p>
            <a:r>
              <a:rPr lang="en-US" sz="1100" dirty="0"/>
              <a:t>ELM=Elm Street</a:t>
            </a:r>
          </a:p>
          <a:p>
            <a:r>
              <a:rPr lang="en-US" sz="1100" dirty="0"/>
              <a:t>2229/NP=2229 Main Street and 1 Nathan Pratt Road</a:t>
            </a:r>
          </a:p>
          <a:p>
            <a:r>
              <a:rPr lang="en-US" sz="1100" dirty="0"/>
              <a:t>BMR=Barrett’s Mill Road</a:t>
            </a:r>
          </a:p>
        </p:txBody>
      </p:sp>
    </p:spTree>
    <p:extLst>
      <p:ext uri="{BB962C8B-B14F-4D97-AF65-F5344CB8AC3E}">
        <p14:creationId xmlns:p14="http://schemas.microsoft.com/office/powerpoint/2010/main" val="34678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37A4-7E90-39C3-EC3E-05385DC8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37667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Feedback from </a:t>
            </a:r>
            <a:r>
              <a:rPr lang="en-US" sz="3200" dirty="0" err="1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mbta</a:t>
            </a:r>
            <a:r>
              <a:rPr lang="en-US" sz="3200" dirty="0">
                <a:solidFill>
                  <a:srgbClr val="97462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multi-family housing community forum September 20,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A64A0-90E3-127C-6DCE-1A90BB3A9CE5}"/>
              </a:ext>
            </a:extLst>
          </p:cNvPr>
          <p:cNvSpPr txBox="1"/>
          <p:nvPr/>
        </p:nvSpPr>
        <p:spPr>
          <a:xfrm>
            <a:off x="599228" y="2230016"/>
            <a:ext cx="10991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Parity</a:t>
            </a:r>
            <a:r>
              <a:rPr lang="en-US" sz="2400" dirty="0"/>
              <a:t> in the mix of multi-family housing between town centers (Concord, West Concord) </a:t>
            </a:r>
          </a:p>
        </p:txBody>
      </p:sp>
    </p:spTree>
    <p:extLst>
      <p:ext uri="{BB962C8B-B14F-4D97-AF65-F5344CB8AC3E}">
        <p14:creationId xmlns:p14="http://schemas.microsoft.com/office/powerpoint/2010/main" val="141876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C4EE1E-7704-766E-22A3-84D4060A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371475"/>
            <a:ext cx="105060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E2264-7431-119E-9B0B-E2ACAA76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333375"/>
            <a:ext cx="8586788" cy="5676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F2D8E-5D40-FB60-67CF-201561DC4DDB}"/>
              </a:ext>
            </a:extLst>
          </p:cNvPr>
          <p:cNvSpPr txBox="1"/>
          <p:nvPr/>
        </p:nvSpPr>
        <p:spPr>
          <a:xfrm>
            <a:off x="966787" y="6238875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TODEX</a:t>
            </a:r>
          </a:p>
        </p:txBody>
      </p:sp>
    </p:spTree>
    <p:extLst>
      <p:ext uri="{BB962C8B-B14F-4D97-AF65-F5344CB8AC3E}">
        <p14:creationId xmlns:p14="http://schemas.microsoft.com/office/powerpoint/2010/main" val="376676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72D89-2A51-B573-8537-C1D91D5C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" y="239603"/>
            <a:ext cx="10039199" cy="63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445B8-6A9B-0B20-7433-C6B36F4CF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605991"/>
            <a:ext cx="8872537" cy="5646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BFEA2-A0FC-9A4E-5267-158E34555F31}"/>
              </a:ext>
            </a:extLst>
          </p:cNvPr>
          <p:cNvSpPr txBox="1"/>
          <p:nvPr/>
        </p:nvSpPr>
        <p:spPr>
          <a:xfrm>
            <a:off x="923925" y="6250873"/>
            <a:ext cx="174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TODEX Density</a:t>
            </a:r>
          </a:p>
        </p:txBody>
      </p:sp>
    </p:spTree>
    <p:extLst>
      <p:ext uri="{BB962C8B-B14F-4D97-AF65-F5344CB8AC3E}">
        <p14:creationId xmlns:p14="http://schemas.microsoft.com/office/powerpoint/2010/main" val="126705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7E757D-E2B8-F0B3-78F1-F06430811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371475"/>
            <a:ext cx="10810973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1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7672B5A5F8744F9D69256B09464220" ma:contentTypeVersion="16" ma:contentTypeDescription="Create a new document." ma:contentTypeScope="" ma:versionID="c53dbaddf05d19fc914ed834cad36138">
  <xsd:schema xmlns:xsd="http://www.w3.org/2001/XMLSchema" xmlns:xs="http://www.w3.org/2001/XMLSchema" xmlns:p="http://schemas.microsoft.com/office/2006/metadata/properties" xmlns:ns1="http://schemas.microsoft.com/sharepoint/v3" xmlns:ns2="5a95b069-a164-4203-ae0b-9509c92a48fc" xmlns:ns3="488e5faa-5485-47e4-801e-7bae68f252b2" targetNamespace="http://schemas.microsoft.com/office/2006/metadata/properties" ma:root="true" ma:fieldsID="2433541c96715717729da5c00881d74f" ns1:_="" ns2:_="" ns3:_="">
    <xsd:import namespace="http://schemas.microsoft.com/sharepoint/v3"/>
    <xsd:import namespace="5a95b069-a164-4203-ae0b-9509c92a48fc"/>
    <xsd:import namespace="488e5faa-5485-47e4-801e-7bae68f25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5b069-a164-4203-ae0b-9509c92a4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bebd48-0262-4b3c-be1e-fe88a3d91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e5faa-5485-47e4-801e-7bae68f252b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f42cbe5-887f-4211-87c0-92e9d3292db2}" ma:internalName="TaxCatchAll" ma:showField="CatchAllData" ma:web="488e5faa-5485-47e4-801e-7bae68f252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88e5faa-5485-47e4-801e-7bae68f252b2" xsi:nil="true"/>
    <_ip_UnifiedCompliancePolicyProperties xmlns="http://schemas.microsoft.com/sharepoint/v3" xsi:nil="true"/>
    <lcf76f155ced4ddcb4097134ff3c332f xmlns="5a95b069-a164-4203-ae0b-9509c92a48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9896EA-DA92-4E96-BEAF-FDA2DB1999B3}"/>
</file>

<file path=customXml/itemProps2.xml><?xml version="1.0" encoding="utf-8"?>
<ds:datastoreItem xmlns:ds="http://schemas.openxmlformats.org/officeDocument/2006/customXml" ds:itemID="{AD7BDC74-4E8A-440A-BBD0-5D767497E636}"/>
</file>

<file path=customXml/itemProps3.xml><?xml version="1.0" encoding="utf-8"?>
<ds:datastoreItem xmlns:ds="http://schemas.openxmlformats.org/officeDocument/2006/customXml" ds:itemID="{D16F4BC1-11F7-40C8-83E1-83B27BB9DB2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897</Words>
  <Application>Microsoft Office PowerPoint</Application>
  <PresentationFormat>Widescreen</PresentationFormat>
  <Paragraphs>90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Aharoni</vt:lpstr>
      <vt:lpstr>Arial</vt:lpstr>
      <vt:lpstr>Calibri</vt:lpstr>
      <vt:lpstr>Corbel</vt:lpstr>
      <vt:lpstr>Courier New</vt:lpstr>
      <vt:lpstr>Symbol</vt:lpstr>
      <vt:lpstr>Trebuchet MS</vt:lpstr>
      <vt:lpstr>Wingdings</vt:lpstr>
      <vt:lpstr>Banded</vt:lpstr>
      <vt:lpstr>Concord Planning Board Meeting</vt:lpstr>
      <vt:lpstr>Bottomline Results</vt:lpstr>
      <vt:lpstr>PowerPoint Presentation</vt:lpstr>
      <vt:lpstr>Feedback from mbta multi-family housing community forum September 20,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from mbta multi-family housing community forum September 20, 2023</vt:lpstr>
      <vt:lpstr>PowerPoint Presentation</vt:lpstr>
      <vt:lpstr>PowerPoint Presentation</vt:lpstr>
      <vt:lpstr>PowerPoint Presentation</vt:lpstr>
      <vt:lpstr>Feedback from mbta multi-family housing community forum September 20, 2023</vt:lpstr>
      <vt:lpstr>PowerPoint Presentation</vt:lpstr>
      <vt:lpstr>PowerPoint Presentation</vt:lpstr>
      <vt:lpstr>PowerPoint Presentation</vt:lpstr>
      <vt:lpstr>Feedback from mbta multi-family housing community forum September 20, 2023</vt:lpstr>
      <vt:lpstr>PowerPoint Presentation</vt:lpstr>
      <vt:lpstr>Feedback from mbta multi-family housing community forum September 20, 2023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Concord Planning Board Meeting</dc:title>
  <dc:creator>linda miller</dc:creator>
  <cp:lastModifiedBy>Elizabeth Hughes</cp:lastModifiedBy>
  <cp:revision>3</cp:revision>
  <dcterms:created xsi:type="dcterms:W3CDTF">2023-09-26T12:35:07Z</dcterms:created>
  <dcterms:modified xsi:type="dcterms:W3CDTF">2023-10-23T15:34:00Z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0x010100207672B5A5F8744F9D69256B09464220</vt:lpwstr>
  </property>
</Properties>
</file>