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4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8" r:id="rId1"/>
    <p:sldMasterId id="2147483679" r:id="rId2"/>
    <p:sldMasterId id="2147483680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b0c99aa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g2db0c99aa2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2db0c99aa2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f16ea0889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2f16ea08890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2f16ea08890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c1c97194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2c1c97194e7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2c1c97194e7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0a38f0c48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g30a38f0c48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“Joint article” ?</a:t>
            </a:r>
            <a:endParaRPr/>
          </a:p>
        </p:txBody>
      </p:sp>
      <p:sp>
        <p:nvSpPr>
          <p:cNvPr id="179" name="Google Shape;179;g30a38f0c48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e86e80a5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g2e86e80a5e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2e86e80a5e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f16ea0889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g2f16ea08890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2f16ea08890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fe350205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g2fe350205a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g2fe350205a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/>
          <p:nvPr/>
        </p:nvSpPr>
        <p:spPr>
          <a:xfrm>
            <a:off x="4602316" y="248084"/>
            <a:ext cx="4541684" cy="4158635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9" name="Google Shape;19;p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1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4770284" y="3038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23" name="Google Shape;23;p2"/>
          <p:cNvPicPr preferRelativeResize="0"/>
          <p:nvPr/>
        </p:nvPicPr>
        <p:blipFill rotWithShape="1">
          <a:blip r:embed="rId3">
            <a:alphaModFix/>
          </a:blip>
          <a:srcRect l="11688" r="26391"/>
          <a:stretch/>
        </p:blipFill>
        <p:spPr>
          <a:xfrm>
            <a:off x="-1" y="248084"/>
            <a:ext cx="4435169" cy="4158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Slide">
  <p:cSld name="5_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●"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457200" y="260350"/>
            <a:ext cx="8291400" cy="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291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0861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90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243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 Slide_3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98474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49851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39987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85800" y="2057400"/>
            <a:ext cx="77724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465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9AFC7"/>
              </a:buClr>
              <a:buSzPts val="2000"/>
              <a:buFont typeface="Courier New"/>
              <a:buChar char="o"/>
              <a:defRPr sz="20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Noto Sans Symbols"/>
              <a:buChar char="▪"/>
              <a:defRPr sz="1800" b="0" i="1" u="none" strike="noStrike" cap="none">
                <a:solidFill>
                  <a:srgbClr val="86868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0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 1">
  <p:cSld name="1_Title and Content_1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2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2">
  <p:cSld name="Green Square + Text w/Photo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/>
          <p:nvPr/>
        </p:nvSpPr>
        <p:spPr>
          <a:xfrm>
            <a:off x="4602316" y="248084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5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5" name="Google Shape;105;p25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5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5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25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5"/>
          <p:cNvSpPr>
            <a:spLocks noGrp="1"/>
          </p:cNvSpPr>
          <p:nvPr>
            <p:ph type="pic" idx="3"/>
          </p:nvPr>
        </p:nvSpPr>
        <p:spPr>
          <a:xfrm>
            <a:off x="313555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1">
  <p:cSld name="Green Square + Text w/Photo_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>
            <a:spLocks noGrp="1"/>
          </p:cNvSpPr>
          <p:nvPr>
            <p:ph type="pic" idx="2"/>
          </p:nvPr>
        </p:nvSpPr>
        <p:spPr>
          <a:xfrm>
            <a:off x="685800" y="2133600"/>
            <a:ext cx="7772400" cy="365760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2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>
  <p:cSld name="Title Slide_1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/>
          <p:nvPr/>
        </p:nvSpPr>
        <p:spPr>
          <a:xfrm>
            <a:off x="4602316" y="248084"/>
            <a:ext cx="43131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9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3" name="Google Shape;123;p29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9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9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127" name="Google Shape;127;p29"/>
          <p:cNvPicPr preferRelativeResize="0"/>
          <p:nvPr/>
        </p:nvPicPr>
        <p:blipFill rotWithShape="1">
          <a:blip r:embed="rId3">
            <a:alphaModFix/>
          </a:blip>
          <a:srcRect l="18336" t="-380" r="19315" b="380"/>
          <a:stretch/>
        </p:blipFill>
        <p:spPr>
          <a:xfrm>
            <a:off x="264691" y="228600"/>
            <a:ext cx="4159128" cy="419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9" descr="Convergence Receives Its Largest-Ever Contribution"/>
          <p:cNvPicPr preferRelativeResize="0"/>
          <p:nvPr/>
        </p:nvPicPr>
        <p:blipFill rotWithShape="1">
          <a:blip r:embed="rId4">
            <a:alphaModFix/>
          </a:blip>
          <a:srcRect t="19282" b="18874"/>
          <a:stretch/>
        </p:blipFill>
        <p:spPr>
          <a:xfrm>
            <a:off x="5394251" y="5671450"/>
            <a:ext cx="3352800" cy="1087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0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32" name="Google Shape;132;p30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_2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1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31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Title Slide">
  <p:cSld name="4_Title Slide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2"/>
          <p:cNvSpPr/>
          <p:nvPr/>
        </p:nvSpPr>
        <p:spPr>
          <a:xfrm>
            <a:off x="4602316" y="248086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Char char="●"/>
              <a:defRPr sz="21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9" name="Google Shape;139;p3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6" y="5918202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2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32"/>
          <p:cNvSpPr txBox="1">
            <a:spLocks noGrp="1"/>
          </p:cNvSpPr>
          <p:nvPr>
            <p:ph type="body" idx="2"/>
          </p:nvPr>
        </p:nvSpPr>
        <p:spPr>
          <a:xfrm>
            <a:off x="4724400" y="3072890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32"/>
          <p:cNvSpPr>
            <a:spLocks noGrp="1"/>
          </p:cNvSpPr>
          <p:nvPr>
            <p:ph type="pic" idx="3"/>
          </p:nvPr>
        </p:nvSpPr>
        <p:spPr>
          <a:xfrm>
            <a:off x="313556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 type="blank">
  <p:cSld name="BLANK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611963" y="2133600"/>
            <a:ext cx="7920074" cy="3916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AFC7"/>
              </a:buClr>
              <a:buSzPts val="2800"/>
              <a:buFont typeface="Calibri"/>
              <a:buNone/>
            </a:pPr>
            <a:r>
              <a:rPr lang="en-US" sz="2800" b="0" i="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Click to edit Master text styles</a:t>
            </a:r>
            <a:endParaRPr/>
          </a:p>
          <a:p>
            <a:pPr marL="4572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Second level</a:t>
            </a:r>
            <a:endParaRPr/>
          </a:p>
          <a:p>
            <a:pPr marL="685800" marR="0" lvl="2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400"/>
              <a:buFont typeface="Arial"/>
              <a:buChar char="•"/>
            </a:pPr>
            <a:r>
              <a:rPr lang="en-US" sz="2400" b="0" i="1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Third level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/>
        </p:nvSpPr>
        <p:spPr>
          <a:xfrm>
            <a:off x="1676400" y="2286000"/>
            <a:ext cx="3581400" cy="412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</a:t>
            </a:r>
            <a:r>
              <a:rPr lang="en-US" sz="1400" b="1" i="0" u="non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CBI.ORG</a:t>
            </a:r>
            <a:endParaRPr sz="1400" b="1" i="0" u="non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●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2">
  <p:cSld name="Two Content_2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/>
          <p:nvPr/>
        </p:nvSpPr>
        <p:spPr>
          <a:xfrm flipH="1">
            <a:off x="5181599" y="6324600"/>
            <a:ext cx="373011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1" descr="CBI_Logo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" name="Google Shape;38;p6" descr="CBI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/>
          <p:nvPr/>
        </p:nvSpPr>
        <p:spPr>
          <a:xfrm>
            <a:off x="5943600" y="2601754"/>
            <a:ext cx="27432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100 CambridgePark Drive, Suite 302</a:t>
            </a:r>
            <a:b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Cambridge, MA 02140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Tel (617) 492-1414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5943600" y="3358277"/>
            <a:ext cx="2438400" cy="2292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Cambridge, MA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Washington, DC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New York, NY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 Francisco, CA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Denver, CO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Santiago, Chile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Montréal, Canada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baseline="30000">
              <a:solidFill>
                <a:srgbClr val="98A6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6"/>
          <p:cNvSpPr/>
          <p:nvPr/>
        </p:nvSpPr>
        <p:spPr>
          <a:xfrm>
            <a:off x="6019800" y="2291477"/>
            <a:ext cx="2209800" cy="152400"/>
          </a:xfrm>
          <a:prstGeom prst="rect">
            <a:avLst/>
          </a:prstGeom>
          <a:solidFill>
            <a:srgbClr val="69AFC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6" descr="CBI Icons.png"/>
          <p:cNvPicPr preferRelativeResize="0"/>
          <p:nvPr/>
        </p:nvPicPr>
        <p:blipFill rotWithShape="1">
          <a:blip r:embed="rId4">
            <a:alphaModFix amt="37000"/>
          </a:blip>
          <a:srcRect/>
          <a:stretch/>
        </p:blipFill>
        <p:spPr>
          <a:xfrm>
            <a:off x="4681089" y="228600"/>
            <a:ext cx="4230624" cy="381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8"/>
          <p:cNvSpPr txBox="1"/>
          <p:nvPr/>
        </p:nvSpPr>
        <p:spPr>
          <a:xfrm flipH="1">
            <a:off x="5181512" y="6416675"/>
            <a:ext cx="373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8" descr="CBI_Logo.png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342900" y="6082145"/>
            <a:ext cx="1704866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8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8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673" r:id="rId21"/>
    <p:sldLayoutId id="2147483674" r:id="rId22"/>
    <p:sldLayoutId id="2147483675" r:id="rId23"/>
    <p:sldLayoutId id="2147483676" r:id="rId24"/>
    <p:sldLayoutId id="2147483677" r:id="rId2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4"/>
          <p:cNvSpPr txBox="1">
            <a:spLocks noGrp="1"/>
          </p:cNvSpPr>
          <p:nvPr>
            <p:ph type="ctrTitle"/>
          </p:nvPr>
        </p:nvSpPr>
        <p:spPr>
          <a:xfrm>
            <a:off x="4770284" y="1447800"/>
            <a:ext cx="3916516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/>
              <a:t>Warner’s Pond Task Force: Meeting 13</a:t>
            </a:r>
            <a:endParaRPr/>
          </a:p>
        </p:txBody>
      </p:sp>
      <p:sp>
        <p:nvSpPr>
          <p:cNvPr id="153" name="Google Shape;153;p34"/>
          <p:cNvSpPr txBox="1">
            <a:spLocks noGrp="1"/>
          </p:cNvSpPr>
          <p:nvPr>
            <p:ph type="body" idx="2"/>
          </p:nvPr>
        </p:nvSpPr>
        <p:spPr>
          <a:xfrm>
            <a:off x="4770284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None/>
            </a:pPr>
            <a:r>
              <a:rPr lang="en-US"/>
              <a:t>October 10,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5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Meeting Goal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0" name="Google Shape;160;p35"/>
          <p:cNvSpPr txBox="1">
            <a:spLocks noGrp="1"/>
          </p:cNvSpPr>
          <p:nvPr>
            <p:ph type="body" idx="1"/>
          </p:nvPr>
        </p:nvSpPr>
        <p:spPr>
          <a:xfrm>
            <a:off x="731000" y="20748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Support work group progress developing proposals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Today’s Agenda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7" name="Google Shape;167;p36"/>
          <p:cNvSpPr txBox="1">
            <a:spLocks noGrp="1"/>
          </p:cNvSpPr>
          <p:nvPr>
            <p:ph type="body" idx="1"/>
          </p:nvPr>
        </p:nvSpPr>
        <p:spPr>
          <a:xfrm>
            <a:off x="731000" y="19986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6:00	Welcome and Updates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6:05	Approve September 26, 2024 Meeting Minutes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6:10	Public Comment (limited to 2 mins per person)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6:15	Work Groups: Independent Meetings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7:00	Reconvene and Work Group Report Outs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7:30	Task Force Member Topics of Interest and Next Steps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7:55	Public Comment (limited to 2 mins per person)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8:00 	Adjourn 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7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7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Public Comment</a:t>
            </a:r>
            <a:endParaRPr sz="4000" b="1"/>
          </a:p>
        </p:txBody>
      </p:sp>
      <p:sp>
        <p:nvSpPr>
          <p:cNvPr id="175" name="Google Shape;175;p37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 respectful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Avoid personal attacks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Max 2 minutes/speaker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8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8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Work Group Breakout Discussions</a:t>
            </a:r>
            <a:endParaRPr sz="4000" b="1"/>
          </a:p>
        </p:txBody>
      </p:sp>
      <p:sp>
        <p:nvSpPr>
          <p:cNvPr id="183" name="Google Shape;183;p38"/>
          <p:cNvSpPr txBox="1">
            <a:spLocks noGrp="1"/>
          </p:cNvSpPr>
          <p:nvPr>
            <p:ph type="body" idx="1"/>
          </p:nvPr>
        </p:nvSpPr>
        <p:spPr>
          <a:xfrm>
            <a:off x="712925" y="1784950"/>
            <a:ext cx="77622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meeting spaces.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Zoom breakout for each work group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Members of the public can observe any breakout online or in-person.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People online can self-select into break rooms.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laptop will accompany each work group for people online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Online people please let us know in the main room if you are having difficulty joining a work group.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Afterwards each work group reports out to the large group what you discussed, for the record.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9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9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Topics of Interest</a:t>
            </a:r>
            <a:endParaRPr sz="4000" b="1"/>
          </a:p>
        </p:txBody>
      </p:sp>
      <p:sp>
        <p:nvSpPr>
          <p:cNvPr id="191" name="Google Shape;191;p39"/>
          <p:cNvSpPr txBox="1">
            <a:spLocks noGrp="1"/>
          </p:cNvSpPr>
          <p:nvPr>
            <p:ph type="body" idx="1"/>
          </p:nvPr>
        </p:nvSpPr>
        <p:spPr>
          <a:xfrm>
            <a:off x="564400" y="2165950"/>
            <a:ext cx="85878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Public meeting/public input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“No action” alternative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Others?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0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0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Next Steps</a:t>
            </a:r>
            <a:endParaRPr sz="4000" b="1"/>
          </a:p>
        </p:txBody>
      </p:sp>
      <p:sp>
        <p:nvSpPr>
          <p:cNvPr id="199" name="Google Shape;199;p40"/>
          <p:cNvSpPr txBox="1">
            <a:spLocks noGrp="1"/>
          </p:cNvSpPr>
          <p:nvPr>
            <p:ph type="body" idx="1"/>
          </p:nvPr>
        </p:nvSpPr>
        <p:spPr>
          <a:xfrm>
            <a:off x="617325" y="20897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Next meeting October 29, 6pm @ Harvey Wheeler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Meeting feedback form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1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41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Public Comment</a:t>
            </a:r>
            <a:endParaRPr sz="4000" b="1"/>
          </a:p>
        </p:txBody>
      </p:sp>
      <p:sp>
        <p:nvSpPr>
          <p:cNvPr id="207" name="Google Shape;207;p41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 respectful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Avoid personal attacks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Max 2 minutes/speaker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Custom 2">
      <a:dk1>
        <a:srgbClr val="000000"/>
      </a:dk1>
      <a:lt1>
        <a:srgbClr val="FFFFFF"/>
      </a:lt1>
      <a:dk2>
        <a:srgbClr val="2B142D"/>
      </a:dk2>
      <a:lt2>
        <a:srgbClr val="C3AFCC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7672B5A5F8744F9D69256B09464220" ma:contentTypeVersion="17" ma:contentTypeDescription="Create a new document." ma:contentTypeScope="" ma:versionID="0958dae5fecb4ac711d6f08bc93638d0">
  <xsd:schema xmlns:xsd="http://www.w3.org/2001/XMLSchema" xmlns:xs="http://www.w3.org/2001/XMLSchema" xmlns:p="http://schemas.microsoft.com/office/2006/metadata/properties" xmlns:ns1="http://schemas.microsoft.com/sharepoint/v3" xmlns:ns2="5a95b069-a164-4203-ae0b-9509c92a48fc" xmlns:ns3="488e5faa-5485-47e4-801e-7bae68f252b2" targetNamespace="http://schemas.microsoft.com/office/2006/metadata/properties" ma:root="true" ma:fieldsID="4e576a18258a84be1e9ebb5b22e550b9" ns1:_="" ns2:_="" ns3:_="">
    <xsd:import namespace="http://schemas.microsoft.com/sharepoint/v3"/>
    <xsd:import namespace="5a95b069-a164-4203-ae0b-9509c92a48fc"/>
    <xsd:import namespace="488e5faa-5485-47e4-801e-7bae68f252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5b069-a164-4203-ae0b-9509c92a48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e5faa-5485-47e4-801e-7bae68f252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4852cc0-6800-4083-b768-19eae321c214}" ma:internalName="TaxCatchAll" ma:showField="CatchAllData" ma:web="488e5faa-5485-47e4-801e-7bae68f252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88e5faa-5485-47e4-801e-7bae68f252b2" xsi:nil="true"/>
    <_ip_UnifiedCompliancePolicyProperties xmlns="http://schemas.microsoft.com/sharepoint/v3" xsi:nil="true"/>
    <lcf76f155ced4ddcb4097134ff3c332f xmlns="5a95b069-a164-4203-ae0b-9509c92a48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DEDBCB-001C-4EE2-9FC2-049D93827004}"/>
</file>

<file path=customXml/itemProps2.xml><?xml version="1.0" encoding="utf-8"?>
<ds:datastoreItem xmlns:ds="http://schemas.openxmlformats.org/officeDocument/2006/customXml" ds:itemID="{67E7B0F2-DE8B-4F87-97D6-831F2697AE28}"/>
</file>

<file path=customXml/itemProps3.xml><?xml version="1.0" encoding="utf-8"?>
<ds:datastoreItem xmlns:ds="http://schemas.openxmlformats.org/officeDocument/2006/customXml" ds:itemID="{36AD7010-0D7A-4168-AA8C-2B7ACB5824AE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Office PowerPoint</Application>
  <PresentationFormat>On-screen Show (4:3)</PresentationFormat>
  <Paragraphs>44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Noto Sans Symbols</vt:lpstr>
      <vt:lpstr>Rockwell</vt:lpstr>
      <vt:lpstr>Advantage</vt:lpstr>
      <vt:lpstr>1_Custom Design</vt:lpstr>
      <vt:lpstr>Advantage</vt:lpstr>
      <vt:lpstr>Warner’s Pond Task Force: Meeting 13</vt:lpstr>
      <vt:lpstr>Meeting Goal </vt:lpstr>
      <vt:lpstr>Today’s Agenda </vt:lpstr>
      <vt:lpstr>Public Comment</vt:lpstr>
      <vt:lpstr>Work Group Breakout Discussions</vt:lpstr>
      <vt:lpstr>Topics of Interest</vt:lpstr>
      <vt:lpstr>Next Steps</vt:lpstr>
      <vt:lpstr>Public Comment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Albert Comins</dc:creator>
  <cp:lastModifiedBy>Albert Comins</cp:lastModifiedBy>
  <cp:revision>1</cp:revision>
  <dcterms:modified xsi:type="dcterms:W3CDTF">2024-10-10T16:01:00Z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0x010100207672B5A5F8744F9D69256B09464220</vt:lpwstr>
  </property>
</Properties>
</file>