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24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8" r:id="rId1"/>
    <p:sldMasterId id="2147483679" r:id="rId2"/>
    <p:sldMasterId id="2147483680" r:id="rId3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db0c99aa2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g2db0c99aa2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2db0c99aa2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f16ea0889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2f16ea08890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2f16ea08890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c1c97194e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g2c1c97194e7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2c1c97194e7_0_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e8853488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g2e88534888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“Joint article” ?</a:t>
            </a:r>
            <a:endParaRPr/>
          </a:p>
        </p:txBody>
      </p:sp>
      <p:sp>
        <p:nvSpPr>
          <p:cNvPr id="179" name="Google Shape;179;g2e88534888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e86e80a5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g2e86e80a5e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2e86e80a5e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f16ea0889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g2f16ea08890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g2f16ea08890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fe350205a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g2fe350205a8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g2fe350205a8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jp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/>
          <p:nvPr/>
        </p:nvSpPr>
        <p:spPr>
          <a:xfrm>
            <a:off x="4602316" y="248084"/>
            <a:ext cx="4541684" cy="4158635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9" name="Google Shape;19;p2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1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/>
          <p:nvPr/>
        </p:nvSpPr>
        <p:spPr>
          <a:xfrm>
            <a:off x="4770284" y="3038475"/>
            <a:ext cx="4038600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pic>
        <p:nvPicPr>
          <p:cNvPr id="23" name="Google Shape;23;p2"/>
          <p:cNvPicPr preferRelativeResize="0"/>
          <p:nvPr/>
        </p:nvPicPr>
        <p:blipFill rotWithShape="1">
          <a:blip r:embed="rId3">
            <a:alphaModFix/>
          </a:blip>
          <a:srcRect l="11688" r="26391"/>
          <a:stretch/>
        </p:blipFill>
        <p:spPr>
          <a:xfrm>
            <a:off x="-1" y="248084"/>
            <a:ext cx="4435169" cy="41586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Slide">
  <p:cSld name="5_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●"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457200" y="260350"/>
            <a:ext cx="8291400" cy="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457200" y="1484312"/>
            <a:ext cx="8291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0861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Char char="●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90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E8E96"/>
              </a:buClr>
              <a:buSzPts val="243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57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3">
  <p:cSld name="Title Slide_3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498474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498518" y="1985963"/>
            <a:ext cx="3657600" cy="41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14325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399878" y="1985963"/>
            <a:ext cx="3657600" cy="41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14325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/>
          <p:nvPr/>
        </p:nvSpPr>
        <p:spPr>
          <a:xfrm>
            <a:off x="2209800" y="480000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20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85800" y="2057400"/>
            <a:ext cx="77724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465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4666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9AFC7"/>
              </a:buClr>
              <a:buSzPts val="2000"/>
              <a:buFont typeface="Courier New"/>
              <a:buChar char="o"/>
              <a:defRPr sz="2000" b="0" i="0" u="none" strike="noStrike" cap="none">
                <a:solidFill>
                  <a:srgbClr val="64666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Noto Sans Symbols"/>
              <a:buChar char="▪"/>
              <a:defRPr sz="1800" b="0" i="1" u="none" strike="noStrike" cap="none">
                <a:solidFill>
                  <a:srgbClr val="86868E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/>
          <p:nvPr/>
        </p:nvSpPr>
        <p:spPr>
          <a:xfrm>
            <a:off x="2209800" y="480000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body" idx="2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2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20"/>
          <p:cNvSpPr>
            <a:spLocks noGrp="1"/>
          </p:cNvSpPr>
          <p:nvPr>
            <p:ph type="pic" idx="3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 1">
  <p:cSld name="1_Title and Content_1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1">
  <p:cSld name="Two Content_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>
            <a:spLocks noGrp="1"/>
          </p:cNvSpPr>
          <p:nvPr>
            <p:ph type="body" idx="1"/>
          </p:nvPr>
        </p:nvSpPr>
        <p:spPr>
          <a:xfrm>
            <a:off x="457200" y="1484313"/>
            <a:ext cx="4068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2"/>
          </p:nvPr>
        </p:nvSpPr>
        <p:spPr>
          <a:xfrm>
            <a:off x="4678363" y="1484313"/>
            <a:ext cx="4070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457200" y="2057400"/>
            <a:ext cx="419100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2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3"/>
          </p:nvPr>
        </p:nvSpPr>
        <p:spPr>
          <a:xfrm>
            <a:off x="4876800" y="2057400"/>
            <a:ext cx="3886200" cy="3733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3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23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 2">
  <p:cSld name="Green Square + Text w/Photo_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/>
          <p:nvPr/>
        </p:nvSpPr>
        <p:spPr>
          <a:xfrm>
            <a:off x="1676400" y="2286000"/>
            <a:ext cx="35814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CBI.ORG</a:t>
            </a: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/>
          <p:nvPr/>
        </p:nvSpPr>
        <p:spPr>
          <a:xfrm>
            <a:off x="4602316" y="248084"/>
            <a:ext cx="42369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5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5" name="Google Shape;105;p25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5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5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25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5"/>
          <p:cNvSpPr>
            <a:spLocks noGrp="1"/>
          </p:cNvSpPr>
          <p:nvPr>
            <p:ph type="pic" idx="3"/>
          </p:nvPr>
        </p:nvSpPr>
        <p:spPr>
          <a:xfrm>
            <a:off x="313555" y="260580"/>
            <a:ext cx="4219500" cy="417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 1">
  <p:cSld name="Green Square + Text w/Photo_1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 txBox="1"/>
          <p:nvPr/>
        </p:nvSpPr>
        <p:spPr>
          <a:xfrm>
            <a:off x="1676400" y="2286000"/>
            <a:ext cx="35814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CBI.ORG</a:t>
            </a:r>
            <a:endParaRPr sz="1400" b="1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>
            <a:spLocks noGrp="1"/>
          </p:cNvSpPr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Google Shape;114;p27"/>
          <p:cNvSpPr txBox="1">
            <a:spLocks noGrp="1"/>
          </p:cNvSpPr>
          <p:nvPr>
            <p:ph type="body" idx="1"/>
          </p:nvPr>
        </p:nvSpPr>
        <p:spPr>
          <a:xfrm>
            <a:off x="387900" y="1986432"/>
            <a:ext cx="8368200" cy="4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8E8E96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8E8E96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ial"/>
              <a:buChar char="■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2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8"/>
          <p:cNvSpPr>
            <a:spLocks noGrp="1"/>
          </p:cNvSpPr>
          <p:nvPr>
            <p:ph type="pic" idx="2"/>
          </p:nvPr>
        </p:nvSpPr>
        <p:spPr>
          <a:xfrm>
            <a:off x="685800" y="2133600"/>
            <a:ext cx="7772400" cy="3657600"/>
          </a:xfrm>
          <a:prstGeom prst="rect">
            <a:avLst/>
          </a:prstGeom>
          <a:noFill/>
          <a:ln>
            <a:noFill/>
          </a:ln>
        </p:spPr>
      </p:sp>
      <p:sp>
        <p:nvSpPr>
          <p:cNvPr id="118" name="Google Shape;118;p28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8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1">
  <p:cSld name="Title Slide_1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9"/>
          <p:cNvSpPr/>
          <p:nvPr/>
        </p:nvSpPr>
        <p:spPr>
          <a:xfrm>
            <a:off x="4602316" y="248084"/>
            <a:ext cx="43131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9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3" name="Google Shape;123;p29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5" y="5918200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9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9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26" name="Google Shape;126;p29"/>
          <p:cNvSpPr txBox="1">
            <a:spLocks noGrp="1"/>
          </p:cNvSpPr>
          <p:nvPr>
            <p:ph type="body" idx="2"/>
          </p:nvPr>
        </p:nvSpPr>
        <p:spPr>
          <a:xfrm>
            <a:off x="4724400" y="3072888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pic>
        <p:nvPicPr>
          <p:cNvPr id="127" name="Google Shape;127;p29"/>
          <p:cNvPicPr preferRelativeResize="0"/>
          <p:nvPr/>
        </p:nvPicPr>
        <p:blipFill rotWithShape="1">
          <a:blip r:embed="rId3">
            <a:alphaModFix/>
          </a:blip>
          <a:srcRect l="18336" t="-380" r="19315" b="380"/>
          <a:stretch/>
        </p:blipFill>
        <p:spPr>
          <a:xfrm>
            <a:off x="264691" y="228600"/>
            <a:ext cx="4159128" cy="419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9" descr="Convergence Receives Its Largest-Ever Contribution"/>
          <p:cNvPicPr preferRelativeResize="0"/>
          <p:nvPr/>
        </p:nvPicPr>
        <p:blipFill rotWithShape="1">
          <a:blip r:embed="rId4">
            <a:alphaModFix/>
          </a:blip>
          <a:srcRect t="19282" b="18874"/>
          <a:stretch/>
        </p:blipFill>
        <p:spPr>
          <a:xfrm>
            <a:off x="5394251" y="5671450"/>
            <a:ext cx="3352800" cy="1087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"/>
          <p:cNvSpPr/>
          <p:nvPr/>
        </p:nvSpPr>
        <p:spPr>
          <a:xfrm>
            <a:off x="2234602" y="482002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0"/>
          <p:cNvSpPr txBox="1">
            <a:spLocks noGrp="1"/>
          </p:cNvSpPr>
          <p:nvPr>
            <p:ph type="body" idx="1"/>
          </p:nvPr>
        </p:nvSpPr>
        <p:spPr>
          <a:xfrm>
            <a:off x="825687" y="1981200"/>
            <a:ext cx="6870600" cy="41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BC44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32" name="Google Shape;132;p30"/>
          <p:cNvSpPr txBox="1">
            <a:spLocks noGrp="1"/>
          </p:cNvSpPr>
          <p:nvPr>
            <p:ph type="title"/>
          </p:nvPr>
        </p:nvSpPr>
        <p:spPr>
          <a:xfrm>
            <a:off x="673287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 Slide_2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1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31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Title Slide">
  <p:cSld name="4_Title Slide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2"/>
          <p:cNvSpPr/>
          <p:nvPr/>
        </p:nvSpPr>
        <p:spPr>
          <a:xfrm>
            <a:off x="4602316" y="248086"/>
            <a:ext cx="4236900" cy="41586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32"/>
          <p:cNvSpPr txBox="1">
            <a:spLocks noGrp="1"/>
          </p:cNvSpPr>
          <p:nvPr>
            <p:ph type="ctrTitle"/>
          </p:nvPr>
        </p:nvSpPr>
        <p:spPr>
          <a:xfrm>
            <a:off x="4770284" y="1895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Char char="●"/>
              <a:defRPr sz="21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9" name="Google Shape;139;p32" descr="CBI_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576" y="5918202"/>
            <a:ext cx="2461563" cy="739803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32"/>
          <p:cNvSpPr txBox="1"/>
          <p:nvPr/>
        </p:nvSpPr>
        <p:spPr>
          <a:xfrm>
            <a:off x="4770284" y="3038475"/>
            <a:ext cx="40386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1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2"/>
          <p:cNvSpPr txBox="1">
            <a:spLocks noGrp="1"/>
          </p:cNvSpPr>
          <p:nvPr>
            <p:ph type="subTitle" idx="1"/>
          </p:nvPr>
        </p:nvSpPr>
        <p:spPr>
          <a:xfrm>
            <a:off x="4770284" y="49530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None/>
              <a:defRPr sz="14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32"/>
          <p:cNvSpPr txBox="1">
            <a:spLocks noGrp="1"/>
          </p:cNvSpPr>
          <p:nvPr>
            <p:ph type="body" idx="2"/>
          </p:nvPr>
        </p:nvSpPr>
        <p:spPr>
          <a:xfrm>
            <a:off x="4724400" y="3072890"/>
            <a:ext cx="40386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None/>
              <a:defRPr sz="14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Google Shape;143;p32"/>
          <p:cNvSpPr>
            <a:spLocks noGrp="1"/>
          </p:cNvSpPr>
          <p:nvPr>
            <p:ph type="pic" idx="3"/>
          </p:nvPr>
        </p:nvSpPr>
        <p:spPr>
          <a:xfrm>
            <a:off x="313556" y="260580"/>
            <a:ext cx="4219500" cy="417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 type="blank">
  <p:cSld name="BLANK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Google Shape;146;p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p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Bulleted List">
  <p:cSld name="Green Square + Bulleted Lis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9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/>
          <p:nvPr/>
        </p:nvSpPr>
        <p:spPr>
          <a:xfrm>
            <a:off x="611963" y="2133600"/>
            <a:ext cx="7920074" cy="3916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9AFC7"/>
              </a:buClr>
              <a:buSzPts val="2800"/>
              <a:buFont typeface="Calibri"/>
              <a:buNone/>
            </a:pPr>
            <a:r>
              <a:rPr lang="en-US" sz="2800" b="0" i="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Click to edit Master text styles</a:t>
            </a:r>
            <a:endParaRPr/>
          </a:p>
          <a:p>
            <a:pPr marL="4572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Second level</a:t>
            </a:r>
            <a:endParaRPr/>
          </a:p>
          <a:p>
            <a:pPr marL="685800" marR="0" lvl="2" indent="-228600" algn="l" rtl="0">
              <a:spcBef>
                <a:spcPts val="600"/>
              </a:spcBef>
              <a:spcAft>
                <a:spcPts val="0"/>
              </a:spcAft>
              <a:buClr>
                <a:srgbClr val="98A631"/>
              </a:buClr>
              <a:buSzPts val="2400"/>
              <a:buFont typeface="Arial"/>
              <a:buChar char="•"/>
            </a:pPr>
            <a:r>
              <a:rPr lang="en-US" sz="2400" b="0" i="1" u="none" strike="noStrik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Third level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Text w/Photo">
  <p:cSld name="Green Square + Text w/Phot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/>
        </p:nvSpPr>
        <p:spPr>
          <a:xfrm>
            <a:off x="1676400" y="2286000"/>
            <a:ext cx="3581400" cy="412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About CBI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 is a nonprofit organization with decades of experience helping leaders collaborate to solve complex problems.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Our staff are experts in facilitation, mediation, capacity building, citizen engagement, and organizational strategy and development. 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We are committed to using our skills to build collaboration on today’s most significant social, environmental, and economic challenges. We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 work within and across organizations, sectors, </a:t>
            </a:r>
            <a:b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4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and stakeholder groups.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 i="0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6667"/>
              </a:buClr>
              <a:buSzPts val="1400"/>
              <a:buFont typeface="Calibri"/>
              <a:buNone/>
            </a:pPr>
            <a:r>
              <a:rPr lang="en-US" sz="1400" b="1" i="0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FOR MORE INFORMATION: </a:t>
            </a:r>
            <a:r>
              <a:rPr lang="en-US" sz="1400" b="1" i="0" u="none" cap="none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CBI.ORG</a:t>
            </a:r>
            <a:endParaRPr sz="1400" b="1" i="0" u="none" cap="none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6466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een Square + Bulleted List">
  <p:cSld name="Green Square + Bulleted Lis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ctrTitle"/>
          </p:nvPr>
        </p:nvSpPr>
        <p:spPr>
          <a:xfrm>
            <a:off x="381000" y="556200"/>
            <a:ext cx="7010400" cy="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381000" y="1044000"/>
            <a:ext cx="50418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2000" b="1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 Layout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Title and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/>
          <p:nvPr/>
        </p:nvSpPr>
        <p:spPr>
          <a:xfrm>
            <a:off x="2234602" y="482002"/>
            <a:ext cx="6680700" cy="6680700"/>
          </a:xfrm>
          <a:prstGeom prst="ellipse">
            <a:avLst/>
          </a:prstGeom>
          <a:solidFill>
            <a:srgbClr val="FFFFFF">
              <a:alpha val="2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825687" y="1981200"/>
            <a:ext cx="6870600" cy="41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FFBC44"/>
              </a:buClr>
              <a:buSzPts val="15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C44"/>
              </a:buClr>
              <a:buSzPts val="135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673287" y="484094"/>
            <a:ext cx="75564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Char char="●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2">
  <p:cSld name="Two Content_2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457200" y="1484313"/>
            <a:ext cx="4068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4678363" y="1484313"/>
            <a:ext cx="4070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sz="2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800"/>
              <a:buFont typeface="Noto Sans Symbols"/>
              <a:buChar char="■"/>
              <a:defRPr sz="24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E8E96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26" Type="http://schemas.openxmlformats.org/officeDocument/2006/relationships/theme" Target="../theme/theme3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30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98A6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/>
          <p:nvPr/>
        </p:nvSpPr>
        <p:spPr>
          <a:xfrm flipH="1">
            <a:off x="5181599" y="6324600"/>
            <a:ext cx="373011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6868D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fld id="{00000000-1234-1234-1234-123412341234}" type="slidenum"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0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1" descr="CBI_Logo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2900" y="6082145"/>
            <a:ext cx="1704864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/>
          <p:nvPr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00465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" name="Google Shape;38;p6" descr="CBI_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2900" y="6082145"/>
            <a:ext cx="1704864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6"/>
          <p:cNvSpPr txBox="1"/>
          <p:nvPr/>
        </p:nvSpPr>
        <p:spPr>
          <a:xfrm>
            <a:off x="5943600" y="2601754"/>
            <a:ext cx="27432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100 CambridgePark Drive, Suite 302</a:t>
            </a:r>
            <a:b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Cambridge, MA 02140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baseline="30000">
                <a:solidFill>
                  <a:srgbClr val="646667"/>
                </a:solidFill>
                <a:latin typeface="Calibri"/>
                <a:ea typeface="Calibri"/>
                <a:cs typeface="Calibri"/>
                <a:sym typeface="Calibri"/>
              </a:rPr>
              <a:t>Tel (617) 492-1414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5943600" y="3358277"/>
            <a:ext cx="2438400" cy="2292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Cambridge, MA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Washington, DC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New York, NY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San Francisco, CA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Denver, CO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Santiago, Chile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8A631"/>
              </a:buClr>
              <a:buSzPts val="1800"/>
              <a:buFont typeface="Calibri"/>
              <a:buNone/>
            </a:pPr>
            <a:r>
              <a:rPr lang="en-US" sz="1800" b="1" i="0" u="none" strike="noStrike" baseline="30000">
                <a:solidFill>
                  <a:srgbClr val="98A631"/>
                </a:solidFill>
                <a:latin typeface="Calibri"/>
                <a:ea typeface="Calibri"/>
                <a:cs typeface="Calibri"/>
                <a:sym typeface="Calibri"/>
              </a:rPr>
              <a:t>Montréal, Canada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baseline="30000">
              <a:solidFill>
                <a:srgbClr val="98A6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6"/>
          <p:cNvSpPr/>
          <p:nvPr/>
        </p:nvSpPr>
        <p:spPr>
          <a:xfrm>
            <a:off x="6019800" y="2291477"/>
            <a:ext cx="2209800" cy="152400"/>
          </a:xfrm>
          <a:prstGeom prst="rect">
            <a:avLst/>
          </a:prstGeom>
          <a:solidFill>
            <a:srgbClr val="69AFC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" name="Google Shape;42;p6" descr="CBI Icons.png"/>
          <p:cNvPicPr preferRelativeResize="0"/>
          <p:nvPr/>
        </p:nvPicPr>
        <p:blipFill rotWithShape="1">
          <a:blip r:embed="rId4">
            <a:alphaModFix amt="37000"/>
          </a:blip>
          <a:srcRect/>
          <a:stretch/>
        </p:blipFill>
        <p:spPr>
          <a:xfrm>
            <a:off x="4681089" y="228600"/>
            <a:ext cx="4230624" cy="381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/>
          <p:nvPr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rgbClr val="98A6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8"/>
          <p:cNvSpPr txBox="1"/>
          <p:nvPr/>
        </p:nvSpPr>
        <p:spPr>
          <a:xfrm flipH="1">
            <a:off x="5181512" y="6416675"/>
            <a:ext cx="373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6868D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fld id="{00000000-1234-1234-1234-123412341234}" type="slidenum">
              <a:rPr lang="en-US" sz="1000" b="0" i="0" u="none" strike="noStrike" cap="none">
                <a:solidFill>
                  <a:srgbClr val="86868D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0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>
              <a:solidFill>
                <a:srgbClr val="86868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8" descr="CBI_Logo.png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342900" y="6082145"/>
            <a:ext cx="1704866" cy="512383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8"/>
          <p:cNvSpPr/>
          <p:nvPr/>
        </p:nvSpPr>
        <p:spPr>
          <a:xfrm>
            <a:off x="7848600" y="6375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8"/>
          <p:cNvSpPr/>
          <p:nvPr/>
        </p:nvSpPr>
        <p:spPr>
          <a:xfrm>
            <a:off x="8153400" y="6375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8"/>
          <p:cNvSpPr/>
          <p:nvPr/>
        </p:nvSpPr>
        <p:spPr>
          <a:xfrm>
            <a:off x="8001000" y="408940"/>
            <a:ext cx="533400" cy="533400"/>
          </a:xfrm>
          <a:prstGeom prst="ellipse">
            <a:avLst/>
          </a:prstGeom>
          <a:solidFill>
            <a:schemeClr val="lt1">
              <a:alpha val="941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673" r:id="rId21"/>
    <p:sldLayoutId id="2147483674" r:id="rId22"/>
    <p:sldLayoutId id="2147483675" r:id="rId23"/>
    <p:sldLayoutId id="2147483676" r:id="rId24"/>
    <p:sldLayoutId id="2147483677" r:id="rId2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4"/>
          <p:cNvSpPr txBox="1">
            <a:spLocks noGrp="1"/>
          </p:cNvSpPr>
          <p:nvPr>
            <p:ph type="ctrTitle"/>
          </p:nvPr>
        </p:nvSpPr>
        <p:spPr>
          <a:xfrm>
            <a:off x="4770284" y="1447800"/>
            <a:ext cx="3916516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n-US"/>
              <a:t>Warner’s Pond Task Force: Meeting 11</a:t>
            </a:r>
            <a:endParaRPr/>
          </a:p>
        </p:txBody>
      </p:sp>
      <p:sp>
        <p:nvSpPr>
          <p:cNvPr id="153" name="Google Shape;153;p34"/>
          <p:cNvSpPr txBox="1">
            <a:spLocks noGrp="1"/>
          </p:cNvSpPr>
          <p:nvPr>
            <p:ph type="body" idx="2"/>
          </p:nvPr>
        </p:nvSpPr>
        <p:spPr>
          <a:xfrm>
            <a:off x="4770284" y="3072888"/>
            <a:ext cx="4038600" cy="107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500"/>
              <a:buFont typeface="Calibri"/>
              <a:buNone/>
            </a:pPr>
            <a:r>
              <a:rPr lang="en-US"/>
              <a:t>September 10, 2024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5"/>
          <p:cNvSpPr txBox="1">
            <a:spLocks noGrp="1"/>
          </p:cNvSpPr>
          <p:nvPr>
            <p:ph type="title"/>
          </p:nvPr>
        </p:nvSpPr>
        <p:spPr>
          <a:xfrm>
            <a:off x="453900" y="297500"/>
            <a:ext cx="8236200" cy="1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lang="en-US" sz="4000" b="1"/>
              <a:t>Meeting Goals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endParaRPr sz="3240"/>
          </a:p>
        </p:txBody>
      </p:sp>
      <p:sp>
        <p:nvSpPr>
          <p:cNvPr id="160" name="Google Shape;160;p35"/>
          <p:cNvSpPr txBox="1">
            <a:spLocks noGrp="1"/>
          </p:cNvSpPr>
          <p:nvPr>
            <p:ph type="body" idx="1"/>
          </p:nvPr>
        </p:nvSpPr>
        <p:spPr>
          <a:xfrm>
            <a:off x="731000" y="1770075"/>
            <a:ext cx="7959000" cy="41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7465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Provide guidance to the dam removal work on proposal development, and next steps for all work groups.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>
            <a:spLocks noGrp="1"/>
          </p:cNvSpPr>
          <p:nvPr>
            <p:ph type="title"/>
          </p:nvPr>
        </p:nvSpPr>
        <p:spPr>
          <a:xfrm>
            <a:off x="453900" y="297500"/>
            <a:ext cx="8236200" cy="12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970"/>
              <a:buFont typeface="Calibri"/>
              <a:buNone/>
            </a:pPr>
            <a:r>
              <a:rPr lang="en-US" sz="4000" b="1"/>
              <a:t>Today’s Goal and Agenda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endParaRPr sz="3240"/>
          </a:p>
        </p:txBody>
      </p:sp>
      <p:sp>
        <p:nvSpPr>
          <p:cNvPr id="167" name="Google Shape;167;p36"/>
          <p:cNvSpPr txBox="1">
            <a:spLocks noGrp="1"/>
          </p:cNvSpPr>
          <p:nvPr>
            <p:ph type="body" idx="1"/>
          </p:nvPr>
        </p:nvSpPr>
        <p:spPr>
          <a:xfrm>
            <a:off x="731000" y="1770075"/>
            <a:ext cx="7959000" cy="41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5:00	Welcome and Updates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5:05	Approve August 13, 2024 Meeting Minutes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5:10	Public Comment (limited to 2 mins per person)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5:15	Update and Discussion on Proposed CPC </a:t>
            </a:r>
            <a:b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		Application for Gerow Park Enhancements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5:45	Dam Removal Work Group Discussion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6:15	Work Group Breakout Discussions and Large Group </a:t>
            </a:r>
            <a:b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		Report Outs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7:30	Task Force Member Topics of Interest and Next </a:t>
            </a:r>
            <a:b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		Steps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7:55	Public Comment (limited to 2 mins per person)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8:00 	Adjourn </a:t>
            </a: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7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7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Public Comment</a:t>
            </a:r>
            <a:endParaRPr sz="4000" b="1"/>
          </a:p>
        </p:txBody>
      </p:sp>
      <p:sp>
        <p:nvSpPr>
          <p:cNvPr id="175" name="Google Shape;175;p37"/>
          <p:cNvSpPr txBox="1">
            <a:spLocks noGrp="1"/>
          </p:cNvSpPr>
          <p:nvPr>
            <p:ph type="body" idx="1"/>
          </p:nvPr>
        </p:nvSpPr>
        <p:spPr>
          <a:xfrm>
            <a:off x="617325" y="18611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Be respectful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Avoid personal attacks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Max 2 minutes/speaker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8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38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Work Group Breakout Discussions</a:t>
            </a:r>
            <a:endParaRPr sz="4000" b="1"/>
          </a:p>
        </p:txBody>
      </p:sp>
      <p:sp>
        <p:nvSpPr>
          <p:cNvPr id="183" name="Google Shape;183;p38"/>
          <p:cNvSpPr txBox="1">
            <a:spLocks noGrp="1"/>
          </p:cNvSpPr>
          <p:nvPr>
            <p:ph type="body" idx="1"/>
          </p:nvPr>
        </p:nvSpPr>
        <p:spPr>
          <a:xfrm>
            <a:off x="712925" y="1784950"/>
            <a:ext cx="77622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meeting spaces.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Zoom breakout for each work group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Members of the public can observe any breakout online or in-person.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People online can self-select into break rooms.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Separate laptop will accompany each work group for people online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Online people please let us know in the main room if you are having difficulty joining a work group.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Afterwards each work group reports out to the large group what you discussed, for the record.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9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9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Topics</a:t>
            </a:r>
            <a:endParaRPr sz="4000" b="1"/>
          </a:p>
        </p:txBody>
      </p:sp>
      <p:sp>
        <p:nvSpPr>
          <p:cNvPr id="191" name="Google Shape;191;p39"/>
          <p:cNvSpPr txBox="1">
            <a:spLocks noGrp="1"/>
          </p:cNvSpPr>
          <p:nvPr>
            <p:ph type="body" idx="1"/>
          </p:nvPr>
        </p:nvSpPr>
        <p:spPr>
          <a:xfrm>
            <a:off x="335800" y="1861150"/>
            <a:ext cx="85878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FOWP work with Town on mitigation plan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League of Women Voters panel invitation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Dam removal site visit options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Joe Gould: easy visiting options in Chicopee (Abbey Brook), Norwood (Traphole Brook), Pepperell (Sucker Brook).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Contact in Acton (River Street dam)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Connected with Plymouth on tour opportunities (several dams and dredging along Town Brook)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Written comment from Dan Stapleton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300"/>
              <a:buFont typeface="Arial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Future meeting timing/locations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0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40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Next Steps</a:t>
            </a:r>
            <a:endParaRPr sz="4000" b="1"/>
          </a:p>
        </p:txBody>
      </p:sp>
      <p:sp>
        <p:nvSpPr>
          <p:cNvPr id="199" name="Google Shape;199;p40"/>
          <p:cNvSpPr txBox="1">
            <a:spLocks noGrp="1"/>
          </p:cNvSpPr>
          <p:nvPr>
            <p:ph type="body" idx="1"/>
          </p:nvPr>
        </p:nvSpPr>
        <p:spPr>
          <a:xfrm>
            <a:off x="617325" y="18611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Next meeting Sept 26, 5-7:30 pm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○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Work group proposals?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Meeting feedback form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1"/>
          <p:cNvSpPr/>
          <p:nvPr/>
        </p:nvSpPr>
        <p:spPr>
          <a:xfrm>
            <a:off x="215750" y="6010375"/>
            <a:ext cx="2280900" cy="755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41"/>
          <p:cNvSpPr txBox="1">
            <a:spLocks noGrp="1"/>
          </p:cNvSpPr>
          <p:nvPr>
            <p:ph type="title"/>
          </p:nvPr>
        </p:nvSpPr>
        <p:spPr>
          <a:xfrm>
            <a:off x="453900" y="362900"/>
            <a:ext cx="8236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40"/>
              <a:buFont typeface="Calibri"/>
              <a:buNone/>
            </a:pPr>
            <a:r>
              <a:rPr lang="en-US" sz="4000" b="1"/>
              <a:t>Public Comment</a:t>
            </a:r>
            <a:endParaRPr sz="4000" b="1"/>
          </a:p>
        </p:txBody>
      </p:sp>
      <p:sp>
        <p:nvSpPr>
          <p:cNvPr id="207" name="Google Shape;207;p41"/>
          <p:cNvSpPr txBox="1">
            <a:spLocks noGrp="1"/>
          </p:cNvSpPr>
          <p:nvPr>
            <p:ph type="body" idx="1"/>
          </p:nvPr>
        </p:nvSpPr>
        <p:spPr>
          <a:xfrm>
            <a:off x="617325" y="1861150"/>
            <a:ext cx="8306400" cy="4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4810" algn="l" rtl="0">
              <a:spcBef>
                <a:spcPts val="40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Be respectful 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Avoid personal attacks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481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460"/>
              <a:buFont typeface="Calibri"/>
              <a:buChar char="●"/>
            </a:pPr>
            <a:r>
              <a:rPr lang="en-US" sz="23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Max 2 minutes/speaker</a:t>
            </a:r>
            <a:endParaRPr sz="23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5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Custom 4">
      <a:dk1>
        <a:srgbClr val="49494E"/>
      </a:dk1>
      <a:lt1>
        <a:srgbClr val="FFFFFF"/>
      </a:lt1>
      <a:dk2>
        <a:srgbClr val="49494E"/>
      </a:dk2>
      <a:lt2>
        <a:srgbClr val="69AFC7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Custom 2">
      <a:dk1>
        <a:srgbClr val="000000"/>
      </a:dk1>
      <a:lt1>
        <a:srgbClr val="FFFFFF"/>
      </a:lt1>
      <a:dk2>
        <a:srgbClr val="2B142D"/>
      </a:dk2>
      <a:lt2>
        <a:srgbClr val="C3AFCC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dvantage">
  <a:themeElements>
    <a:clrScheme name="Custom 4">
      <a:dk1>
        <a:srgbClr val="49494E"/>
      </a:dk1>
      <a:lt1>
        <a:srgbClr val="FFFFFF"/>
      </a:lt1>
      <a:dk2>
        <a:srgbClr val="49494E"/>
      </a:dk2>
      <a:lt2>
        <a:srgbClr val="69AFC7"/>
      </a:lt2>
      <a:accent1>
        <a:srgbClr val="49494E"/>
      </a:accent1>
      <a:accent2>
        <a:srgbClr val="00465C"/>
      </a:accent2>
      <a:accent3>
        <a:srgbClr val="C94420"/>
      </a:accent3>
      <a:accent4>
        <a:srgbClr val="98A631"/>
      </a:accent4>
      <a:accent5>
        <a:srgbClr val="588994"/>
      </a:accent5>
      <a:accent6>
        <a:srgbClr val="69AFC7"/>
      </a:accent6>
      <a:hlink>
        <a:srgbClr val="00465C"/>
      </a:hlink>
      <a:folHlink>
        <a:srgbClr val="5889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7672B5A5F8744F9D69256B09464220" ma:contentTypeVersion="17" ma:contentTypeDescription="Create a new document." ma:contentTypeScope="" ma:versionID="0958dae5fecb4ac711d6f08bc93638d0">
  <xsd:schema xmlns:xsd="http://www.w3.org/2001/XMLSchema" xmlns:xs="http://www.w3.org/2001/XMLSchema" xmlns:p="http://schemas.microsoft.com/office/2006/metadata/properties" xmlns:ns1="http://schemas.microsoft.com/sharepoint/v3" xmlns:ns2="5a95b069-a164-4203-ae0b-9509c92a48fc" xmlns:ns3="488e5faa-5485-47e4-801e-7bae68f252b2" targetNamespace="http://schemas.microsoft.com/office/2006/metadata/properties" ma:root="true" ma:fieldsID="4e576a18258a84be1e9ebb5b22e550b9" ns1:_="" ns2:_="" ns3:_="">
    <xsd:import namespace="http://schemas.microsoft.com/sharepoint/v3"/>
    <xsd:import namespace="5a95b069-a164-4203-ae0b-9509c92a48fc"/>
    <xsd:import namespace="488e5faa-5485-47e4-801e-7bae68f252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95b069-a164-4203-ae0b-9509c92a48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e5faa-5485-47e4-801e-7bae68f252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4852cc0-6800-4083-b768-19eae321c214}" ma:internalName="TaxCatchAll" ma:showField="CatchAllData" ma:web="488e5faa-5485-47e4-801e-7bae68f252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88e5faa-5485-47e4-801e-7bae68f252b2" xsi:nil="true"/>
    <_ip_UnifiedCompliancePolicyProperties xmlns="http://schemas.microsoft.com/sharepoint/v3" xsi:nil="true"/>
    <lcf76f155ced4ddcb4097134ff3c332f xmlns="5a95b069-a164-4203-ae0b-9509c92a48f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6FEEF6F-7EFE-427A-97AC-84FA2B14C6C8}"/>
</file>

<file path=customXml/itemProps2.xml><?xml version="1.0" encoding="utf-8"?>
<ds:datastoreItem xmlns:ds="http://schemas.openxmlformats.org/officeDocument/2006/customXml" ds:itemID="{4A6BF935-9C84-40AA-8EFC-5F586D1B49CB}"/>
</file>

<file path=customXml/itemProps3.xml><?xml version="1.0" encoding="utf-8"?>
<ds:datastoreItem xmlns:ds="http://schemas.openxmlformats.org/officeDocument/2006/customXml" ds:itemID="{D42B1EBA-F6EC-435B-BA73-E7923474D03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On-screen Show (4:3)</PresentationFormat>
  <Paragraphs>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Noto Sans Symbols</vt:lpstr>
      <vt:lpstr>Rockwell</vt:lpstr>
      <vt:lpstr>Advantage</vt:lpstr>
      <vt:lpstr>1_Custom Design</vt:lpstr>
      <vt:lpstr>Advantage</vt:lpstr>
      <vt:lpstr>Warner’s Pond Task Force: Meeting 11</vt:lpstr>
      <vt:lpstr>Meeting Goals </vt:lpstr>
      <vt:lpstr>Today’s Goal and Agenda </vt:lpstr>
      <vt:lpstr>Public Comment</vt:lpstr>
      <vt:lpstr>Work Group Breakout Discussions</vt:lpstr>
      <vt:lpstr>Topics</vt:lpstr>
      <vt:lpstr>Next Steps</vt:lpstr>
      <vt:lpstr>Public Comment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Albert Comins</dc:creator>
  <cp:lastModifiedBy>Albert Comins</cp:lastModifiedBy>
  <cp:revision>1</cp:revision>
  <dcterms:modified xsi:type="dcterms:W3CDTF">2024-10-10T13:30:51Z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0x010100207672B5A5F8744F9D69256B09464220</vt:lpwstr>
  </property>
</Properties>
</file>