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8"/>
  </p:notesMasterIdLst>
  <p:handoutMasterIdLst>
    <p:handoutMasterId r:id="rId29"/>
  </p:handoutMasterIdLst>
  <p:sldIdLst>
    <p:sldId id="357" r:id="rId2"/>
    <p:sldId id="305" r:id="rId3"/>
    <p:sldId id="445" r:id="rId4"/>
    <p:sldId id="417" r:id="rId5"/>
    <p:sldId id="418" r:id="rId6"/>
    <p:sldId id="419" r:id="rId7"/>
    <p:sldId id="420" r:id="rId8"/>
    <p:sldId id="361" r:id="rId9"/>
    <p:sldId id="362" r:id="rId10"/>
    <p:sldId id="363" r:id="rId11"/>
    <p:sldId id="446" r:id="rId12"/>
    <p:sldId id="269" r:id="rId13"/>
    <p:sldId id="276" r:id="rId14"/>
    <p:sldId id="431" r:id="rId15"/>
    <p:sldId id="373" r:id="rId16"/>
    <p:sldId id="433" r:id="rId17"/>
    <p:sldId id="435" r:id="rId18"/>
    <p:sldId id="437" r:id="rId19"/>
    <p:sldId id="439" r:id="rId20"/>
    <p:sldId id="441" r:id="rId21"/>
    <p:sldId id="442" r:id="rId22"/>
    <p:sldId id="444" r:id="rId23"/>
    <p:sldId id="443" r:id="rId24"/>
    <p:sldId id="415" r:id="rId25"/>
    <p:sldId id="447" r:id="rId26"/>
    <p:sldId id="267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5E28"/>
    <a:srgbClr val="FFCC00"/>
    <a:srgbClr val="FC6E04"/>
    <a:srgbClr val="00FFCC"/>
    <a:srgbClr val="FFFF00"/>
    <a:srgbClr val="000000"/>
    <a:srgbClr val="3F3FFF"/>
    <a:srgbClr val="B7B7FF"/>
    <a:srgbClr val="FF33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9534" autoAdjust="0"/>
  </p:normalViewPr>
  <p:slideViewPr>
    <p:cSldViewPr snapToGrid="0">
      <p:cViewPr varScale="1">
        <p:scale>
          <a:sx n="78" d="100"/>
          <a:sy n="78" d="100"/>
        </p:scale>
        <p:origin x="-20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 snapToGrid="0">
      <p:cViewPr varScale="1">
        <p:scale>
          <a:sx n="53" d="100"/>
          <a:sy n="53" d="100"/>
        </p:scale>
        <p:origin x="-1170" y="-84"/>
      </p:cViewPr>
      <p:guideLst>
        <p:guide orient="horz" pos="2928"/>
        <p:guide pos="2208"/>
      </p:guideLst>
    </p:cSldViewPr>
  </p:notes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0541" tIns="45270" rIns="90541" bIns="45270" rtlCol="0"/>
          <a:lstStyle>
            <a:lvl1pPr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0541" tIns="45270" rIns="90541" bIns="45270" rtlCol="0"/>
          <a:lstStyle>
            <a:lvl1pPr algn="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8C34689-0783-4A03-AA3D-665FE25DD3E7}" type="datetimeFigureOut">
              <a:rPr lang="en-US"/>
              <a:pPr>
                <a:defRPr/>
              </a:pPr>
              <a:t>4/29/2014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0541" tIns="45270" rIns="90541" bIns="45270" rtlCol="0" anchor="b"/>
          <a:lstStyle>
            <a:lvl1pPr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0541" tIns="45270" rIns="90541" bIns="45270" rtlCol="0" anchor="b"/>
          <a:lstStyle>
            <a:lvl1pPr algn="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1CDB2155-7E3B-46EB-833B-87970874CB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2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1" tIns="46130" rIns="92261" bIns="46130" numCol="1" anchor="t" anchorCtr="0" compatLnSpc="1">
            <a:prstTxWarp prst="textNoShape">
              <a:avLst/>
            </a:prstTxWarp>
          </a:bodyPr>
          <a:lstStyle>
            <a:lvl1pPr algn="l" defTabSz="92270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1" tIns="46130" rIns="92261" bIns="46130" numCol="1" anchor="t" anchorCtr="0" compatLnSpc="1">
            <a:prstTxWarp prst="textNoShape">
              <a:avLst/>
            </a:prstTxWarp>
          </a:bodyPr>
          <a:lstStyle>
            <a:lvl1pPr algn="r" defTabSz="92270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1" tIns="46130" rIns="92261" bIns="461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1" tIns="46130" rIns="92261" bIns="46130" numCol="1" anchor="b" anchorCtr="0" compatLnSpc="1">
            <a:prstTxWarp prst="textNoShape">
              <a:avLst/>
            </a:prstTxWarp>
          </a:bodyPr>
          <a:lstStyle>
            <a:lvl1pPr algn="l" defTabSz="92270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1" tIns="46130" rIns="92261" bIns="46130" numCol="1" anchor="b" anchorCtr="0" compatLnSpc="1">
            <a:prstTxWarp prst="textNoShape">
              <a:avLst/>
            </a:prstTxWarp>
          </a:bodyPr>
          <a:lstStyle>
            <a:lvl1pPr algn="r" defTabSz="92270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0CC77438-2FBF-4CFA-A6D3-09D996200E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6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>
                <a:cs typeface="Arial" charset="0"/>
              </a:rPr>
              <a:t>Warrant Article 31 - CPA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4F9E7D3-CF12-425F-9075-A74BE6F2E921}" type="slidenum">
              <a:rPr lang="en-US" sz="1200" smtClean="0"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sz="1200" smtClean="0">
              <a:cs typeface="Arial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cs typeface="Arial" charset="0"/>
              </a:rPr>
              <a:t>Warrant Article 31 - CPA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07011F-63A1-4621-A900-D90B3C785CC1}" type="slidenum">
              <a:rPr lang="en-US" sz="1200" smtClean="0">
                <a:cs typeface="Arial" charset="0"/>
              </a:rPr>
              <a:pPr eaLnBrk="1" hangingPunct="1"/>
              <a:t>11</a:t>
            </a:fld>
            <a:endParaRPr lang="en-US" sz="1200" smtClean="0">
              <a:cs typeface="Arial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DA6D2C3-A90E-4EC4-9F44-FED326634459}" type="slidenum">
              <a:rPr lang="en-US" sz="1200" smtClean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D1B41B7-C583-4C6C-A0D4-305ECB473CD2}" type="slidenum">
              <a:rPr lang="en-US" sz="1200" smtClean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400" b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9896DAF-79F7-428B-AD46-6EA12FE1B2B4}" type="slidenum">
              <a:rPr lang="en-US" sz="1200" smtClean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400" b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266F834-89B1-4DEF-A33B-8B88AC58256A}" type="slidenum">
              <a:rPr lang="en-US" sz="1200" smtClean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400" b="1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893B30E-DADF-4F24-99F4-44ACD2E0DD1F}" type="slidenum">
              <a:rPr lang="en-US" sz="1200" smtClean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400" b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0863A5B-93ED-4129-B347-FE73570A31D1}" type="slidenum">
              <a:rPr lang="en-US" sz="1200" smtClean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400" b="1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0EB092E-F4CA-4683-9B45-C8B651484571}" type="slidenum">
              <a:rPr lang="en-US" sz="1200" smtClean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400" b="1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23C976D-17CF-48D9-886A-C75177E8165B}" type="slidenum">
              <a:rPr lang="en-US" sz="1200" smtClean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400" b="1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4C4E445-2C8A-46CC-A8CF-6FC817254E01}" type="slidenum">
              <a:rPr lang="en-US" sz="1200" smtClean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400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A2D338E-0AFF-4E18-BC26-3606589750F2}" type="slidenum">
              <a:rPr lang="en-US" sz="1200" smtClean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>
                <a:cs typeface="Arial" charset="0"/>
              </a:rPr>
              <a:t>Warrant Article 31 - CPA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5379E4-E1E9-45F3-8071-DFCE9253A3BD}" type="slidenum">
              <a:rPr lang="en-US" sz="1200" smtClean="0"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200" smtClean="0">
              <a:cs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>
                <a:cs typeface="Arial" charset="0"/>
              </a:rPr>
              <a:t>Warrant Article 31 - CPA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7D538A9-0A07-417A-9731-D957996481B5}" type="slidenum">
              <a:rPr lang="en-US" sz="1200" smtClean="0"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1200" smtClean="0">
              <a:cs typeface="Arial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>
                <a:cs typeface="Arial" charset="0"/>
              </a:rPr>
              <a:t>Warrant Article 31 - CPA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3874688-2523-49D6-9402-0B39348580E0}" type="slidenum">
              <a:rPr lang="en-US" sz="1200" smtClean="0"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200" smtClean="0">
              <a:cs typeface="Arial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>
                <a:cs typeface="Arial" charset="0"/>
              </a:rPr>
              <a:t>Warrant Article 31 - CPA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03E9FE2-EED2-46F5-8302-9F284914113B}" type="slidenum">
              <a:rPr lang="en-US" sz="1200" smtClean="0"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z="1200" smtClean="0">
              <a:cs typeface="Arial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sz="14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cs typeface="Arial" charset="0"/>
              </a:rPr>
              <a:t>Warrant Article 31 - CPA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58191D-5191-4B1D-B6CC-DD4318C10617}" type="slidenum">
              <a:rPr lang="en-US" sz="1200" smtClean="0">
                <a:cs typeface="Arial" charset="0"/>
              </a:rPr>
              <a:pPr eaLnBrk="1" hangingPunct="1"/>
              <a:t>25</a:t>
            </a:fld>
            <a:endParaRPr lang="en-US" sz="1200" smtClean="0">
              <a:cs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0B2BF11-D759-4671-A533-6C12D28E1E46}" type="slidenum">
              <a:rPr lang="en-US" sz="1200" smtClean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4D437FE-871B-40BE-9246-1C8EBFD480DC}" type="slidenum">
              <a:rPr lang="en-US" sz="1200" smtClean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sz="2000" b="1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800" b="1" smtClean="0"/>
              <a:t> </a:t>
            </a:r>
            <a:endParaRPr lang="en-US" sz="1400" b="1" smtClean="0"/>
          </a:p>
          <a:p>
            <a:pPr lvl="1" eaLnBrk="1" hangingPunct="1"/>
            <a:endParaRPr lang="en-US" sz="1400" b="1" smtClean="0"/>
          </a:p>
          <a:p>
            <a:pPr lvl="1" eaLnBrk="1" hangingPunct="1">
              <a:buFontTx/>
              <a:buChar char="•"/>
            </a:pPr>
            <a:endParaRPr lang="en-US" sz="1400" b="1" smtClean="0"/>
          </a:p>
          <a:p>
            <a:pPr lvl="1" eaLnBrk="1" hangingPunct="1">
              <a:buFontTx/>
              <a:buChar char="•"/>
            </a:pPr>
            <a:endParaRPr lang="en-US" sz="1400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0A19866-0FD6-4BCB-9F9A-57347EB328E5}" type="slidenum">
              <a:rPr lang="en-US" sz="1200" smtClean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sz="2000" b="1" smtClean="0"/>
              <a:t> </a:t>
            </a:r>
            <a:endParaRPr lang="en-US" sz="1600" b="1" smtClean="0"/>
          </a:p>
          <a:p>
            <a:pPr eaLnBrk="1" hangingPunct="1"/>
            <a:r>
              <a:rPr lang="en-US" sz="1800" b="1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9ABB4CC-3461-40C1-9966-4BCAACE6AC93}" type="slidenum">
              <a:rPr lang="en-US" sz="1200" smtClean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2000" b="1" smtClean="0"/>
              <a:t> </a:t>
            </a:r>
            <a:endParaRPr lang="en-US" sz="1600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223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98526BD-C181-4478-97E0-3E0624312418}" type="slidenum">
              <a:rPr lang="en-US" sz="1200" smtClean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2000" b="1" smtClean="0"/>
              <a:t> </a:t>
            </a:r>
            <a:endParaRPr lang="en-US" sz="1600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>
                <a:cs typeface="Arial" charset="0"/>
              </a:rPr>
              <a:t>Warrant Article 31 - CPA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6FAA922-5DFC-45F6-B4FC-2771AF22D254}" type="slidenum">
              <a:rPr lang="en-US" sz="1200" smtClean="0"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200" smtClean="0">
              <a:cs typeface="Arial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>
                <a:cs typeface="Arial" charset="0"/>
              </a:rPr>
              <a:t>Warrant Article 31 - CPA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F39A30B-EA8D-4964-930D-A9F75ACBC793}" type="slidenum">
              <a:rPr lang="en-US" sz="1200" smtClean="0"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z="1200" smtClean="0">
              <a:cs typeface="Arial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706938"/>
          </a:xfrm>
          <a:noFill/>
        </p:spPr>
        <p:txBody>
          <a:bodyPr/>
          <a:lstStyle/>
          <a:p>
            <a:pPr eaLnBrk="1" hangingPunct="1"/>
            <a:r>
              <a:rPr lang="en-US" sz="1600" b="1" smtClean="0"/>
              <a:t>     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>
                <a:cs typeface="Arial" charset="0"/>
              </a:rPr>
              <a:t>Warrant Article 31 - CPA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30275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241A7A3-11DB-4D36-B1D1-C2C454EE834E}" type="slidenum">
              <a:rPr lang="en-US" sz="1200" smtClean="0"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200" smtClean="0">
              <a:cs typeface="Arial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sz="1800" b="1" smtClean="0"/>
              <a:t>Graphic Version of the Recommended Allocations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sp>
        <p:nvSpPr>
          <p:cNvPr id="819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4409-D16B-4BB2-8643-BD194DDEE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2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3FB76-3F9F-4CF4-8DBC-04531ED03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9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61FDA-0EC0-4714-BBE3-A4FD2F03E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24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E01C-D5B8-4861-83ED-12CAFE795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50987-87A4-4FA8-A420-3B1AD4EB85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6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Warrant Article 31 - CPA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B715-E1DB-46B3-8D74-D6E188A38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9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Warrant Article 31 - CPA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5259-3A6E-4ABC-9524-BBC8008D9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0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82F28-D5CE-4DA6-BCC2-A9BA7D30B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7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2A8E-0664-4199-BF0F-F85F224C1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7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55B75-4054-49F2-A222-52B6E2849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0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09F5-4391-4C7F-834C-03C76CDF4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5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42866-6141-40FB-B329-0E7286E91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5A45E-870A-4B94-9114-CE4E9ED62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4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2AB6-0D07-41BD-8E75-C7A264DFC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0135-C53E-4BE8-97C8-E8D4795C8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9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08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09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l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09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809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sp>
        <p:nvSpPr>
          <p:cNvPr id="809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09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23282679-E12E-43E1-9FEC-31A3BB7FD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2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  <p:sldLayoutId id="2147484521" r:id="rId13"/>
    <p:sldLayoutId id="2147484523" r:id="rId14"/>
    <p:sldLayoutId id="214748452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66775" y="900113"/>
            <a:ext cx="7362825" cy="1797050"/>
          </a:xfrm>
        </p:spPr>
        <p:txBody>
          <a:bodyPr/>
          <a:lstStyle/>
          <a:p>
            <a:pPr eaLnBrk="1" hangingPunct="1">
              <a:defRPr/>
            </a:pPr>
            <a:r>
              <a:rPr lang="en-US" sz="5000" dirty="0" smtClean="0"/>
              <a:t>The Concord Community Preservation Committee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69950" y="2868613"/>
            <a:ext cx="7345363" cy="66992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4000" dirty="0" smtClean="0"/>
              <a:t>Recommendations for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4000" dirty="0" smtClean="0"/>
              <a:t>2014 Annual Town Meeting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4000" dirty="0" smtClean="0"/>
              <a:t>Warrant Article  36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4000" dirty="0" smtClean="0"/>
              <a:t>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4000" dirty="0" smtClean="0"/>
              <a:t> 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87DC8-F98A-42CB-9C7C-FD7DB2BA3EF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8575" y="1465263"/>
          <a:ext cx="8628063" cy="499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r:id="rId5" imgW="8626588" imgH="4993057" progId="Excel.Chart.8">
                  <p:embed/>
                </p:oleObj>
              </mc:Choice>
              <mc:Fallback>
                <p:oleObj r:id="rId5" imgW="8626588" imgH="4993057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1465263"/>
                        <a:ext cx="8628063" cy="499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B49AE-2BB6-4F43-95DD-427B79C238F1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07907" name="Rectangle 3"/>
          <p:cNvSpPr>
            <a:spLocks noChangeArrowheads="1"/>
          </p:cNvSpPr>
          <p:nvPr/>
        </p:nvSpPr>
        <p:spPr bwMode="auto">
          <a:xfrm>
            <a:off x="700088" y="655503"/>
            <a:ext cx="77279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Total CPA Fund Appropriations</a:t>
            </a: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including 2014 Recommendations </a:t>
            </a:r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1624013" y="2830513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000" b="1"/>
              <a:t>16%</a:t>
            </a:r>
          </a:p>
        </p:txBody>
      </p: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181350" y="2665413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000" b="1"/>
              <a:t>20%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4663" y="366713"/>
            <a:ext cx="82311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69888" y="749300"/>
            <a:ext cx="8359775" cy="955675"/>
          </a:xfrm>
        </p:spPr>
        <p:txBody>
          <a:bodyPr anchor="t"/>
          <a:lstStyle/>
          <a:p>
            <a:pPr>
              <a:defRPr/>
            </a:pPr>
            <a:r>
              <a:rPr lang="en-US" sz="2800" b="1" dirty="0"/>
              <a:t>COMMUNITY PRESERVATION COMMITTEE APPROPRIATION RECOMMENDATIONS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757363"/>
            <a:ext cx="7358063" cy="4271962"/>
          </a:xfrm>
        </p:spPr>
        <p:txBody>
          <a:bodyPr/>
          <a:lstStyle/>
          <a:p>
            <a:pPr marL="114300" indent="0" algn="ctr">
              <a:buFont typeface="Wingdings" pitchFamily="2" charset="2"/>
              <a:buNone/>
              <a:defRPr/>
            </a:pPr>
            <a:endParaRPr lang="en-US" sz="2000" b="1" dirty="0"/>
          </a:p>
          <a:p>
            <a:pPr marL="114300" indent="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5400" b="1" dirty="0" smtClean="0"/>
              <a:t>Mr. Toomey Moves </a:t>
            </a:r>
            <a:r>
              <a:rPr lang="en-US" sz="5400" b="1" dirty="0"/>
              <a:t>Motion as Printed on the Handout for Article </a:t>
            </a:r>
            <a:r>
              <a:rPr lang="en-US" sz="5400" b="1" dirty="0" smtClean="0"/>
              <a:t>36</a:t>
            </a:r>
            <a:endParaRPr lang="en-US" sz="5400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36E71-5561-4EE7-8AD8-4BB7280F5D1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4663" y="366713"/>
            <a:ext cx="82311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</a:t>
            </a:r>
          </a:p>
        </p:txBody>
      </p:sp>
    </p:spTree>
    <p:extLst>
      <p:ext uri="{BB962C8B-B14F-4D97-AF65-F5344CB8AC3E}">
        <p14:creationId xmlns:p14="http://schemas.microsoft.com/office/powerpoint/2010/main" val="352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93" name="Rectangle 533"/>
          <p:cNvSpPr>
            <a:spLocks noGrp="1" noChangeArrowheads="1"/>
          </p:cNvSpPr>
          <p:nvPr>
            <p:ph type="title"/>
          </p:nvPr>
        </p:nvSpPr>
        <p:spPr>
          <a:xfrm>
            <a:off x="399256" y="617049"/>
            <a:ext cx="8382000" cy="1169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FY14 Recommendations for CPA Funding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18435" name="Text Box 572"/>
          <p:cNvSpPr txBox="1">
            <a:spLocks noChangeArrowheads="1"/>
          </p:cNvSpPr>
          <p:nvPr/>
        </p:nvSpPr>
        <p:spPr bwMode="auto">
          <a:xfrm>
            <a:off x="601663" y="1732402"/>
            <a:ext cx="7975600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ts val="1400"/>
              </a:spcBef>
              <a:buClrTx/>
              <a:buSzTx/>
              <a:buFontTx/>
              <a:buNone/>
            </a:pPr>
            <a:r>
              <a:rPr lang="en-US" sz="3000" dirty="0"/>
              <a:t> </a:t>
            </a:r>
            <a:r>
              <a:rPr lang="en-US" dirty="0"/>
              <a:t>Community Housing (3)  	    $ 267,500    </a:t>
            </a:r>
          </a:p>
          <a:p>
            <a:pPr algn="l">
              <a:spcBef>
                <a:spcPts val="1400"/>
              </a:spcBef>
              <a:buClrTx/>
              <a:buSzTx/>
              <a:buFontTx/>
              <a:buNone/>
            </a:pPr>
            <a:r>
              <a:rPr lang="en-US" sz="3000" dirty="0"/>
              <a:t> </a:t>
            </a:r>
            <a:r>
              <a:rPr lang="en-US" dirty="0"/>
              <a:t>Historic Preservation (3)	               133,782</a:t>
            </a:r>
          </a:p>
          <a:p>
            <a:pPr algn="l">
              <a:spcBef>
                <a:spcPts val="1400"/>
              </a:spcBef>
              <a:buClrTx/>
              <a:buSzTx/>
              <a:buFontTx/>
              <a:buNone/>
            </a:pPr>
            <a:r>
              <a:rPr lang="en-US" sz="3000" dirty="0"/>
              <a:t> </a:t>
            </a:r>
            <a:r>
              <a:rPr lang="en-US" dirty="0"/>
              <a:t>Open Space (4)		               182,520</a:t>
            </a:r>
          </a:p>
          <a:p>
            <a:pPr algn="l">
              <a:spcBef>
                <a:spcPts val="1400"/>
              </a:spcBef>
              <a:buClrTx/>
              <a:buSzTx/>
              <a:buFontTx/>
              <a:buNone/>
            </a:pPr>
            <a:r>
              <a:rPr lang="en-US" sz="3000" dirty="0"/>
              <a:t> </a:t>
            </a:r>
            <a:r>
              <a:rPr lang="en-US" dirty="0"/>
              <a:t>Recreation (3) 		               710,073</a:t>
            </a:r>
          </a:p>
          <a:p>
            <a:pPr algn="l">
              <a:spcBef>
                <a:spcPts val="1400"/>
              </a:spcBef>
              <a:buClrTx/>
              <a:buSzTx/>
              <a:buFontTx/>
              <a:buNone/>
            </a:pPr>
            <a:r>
              <a:rPr lang="en-US" sz="3000" dirty="0"/>
              <a:t> </a:t>
            </a:r>
            <a:r>
              <a:rPr lang="en-US" dirty="0"/>
              <a:t>Administration (1)		 	         30,000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800" dirty="0">
                <a:solidFill>
                  <a:srgbClr val="FFFF00"/>
                </a:solidFill>
              </a:rPr>
              <a:t>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b="1" dirty="0">
                <a:solidFill>
                  <a:srgbClr val="FFFF00"/>
                </a:solidFill>
              </a:rPr>
              <a:t>Total Recommended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b="1" dirty="0">
                <a:solidFill>
                  <a:srgbClr val="FFFF00"/>
                </a:solidFill>
              </a:rPr>
              <a:t>Funding:</a:t>
            </a:r>
            <a:r>
              <a:rPr lang="en-US" dirty="0">
                <a:solidFill>
                  <a:srgbClr val="FFFF00"/>
                </a:solidFill>
              </a:rPr>
              <a:t>					</a:t>
            </a:r>
            <a:r>
              <a:rPr lang="en-US" sz="3600" dirty="0">
                <a:solidFill>
                  <a:srgbClr val="FFFF00"/>
                </a:solidFill>
              </a:rPr>
              <a:t>$1,323,875 </a:t>
            </a:r>
            <a:r>
              <a:rPr lang="en-US" dirty="0">
                <a:solidFill>
                  <a:srgbClr val="FFFF00"/>
                </a:solidFill>
              </a:rPr>
              <a:t>			</a:t>
            </a:r>
          </a:p>
        </p:txBody>
      </p:sp>
      <p:sp>
        <p:nvSpPr>
          <p:cNvPr id="92733" name="Line 573"/>
          <p:cNvSpPr>
            <a:spLocks noChangeShapeType="1"/>
          </p:cNvSpPr>
          <p:nvPr/>
        </p:nvSpPr>
        <p:spPr bwMode="auto">
          <a:xfrm>
            <a:off x="693738" y="4975225"/>
            <a:ext cx="7710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4663" y="269437"/>
            <a:ext cx="82311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850900" y="752475"/>
            <a:ext cx="73787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Regional Housing Services Program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Town of Concord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850900" y="6146800"/>
            <a:ext cx="7391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667000" y="2282825"/>
            <a:ext cx="6134100" cy="24812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8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Regional Housing Services Office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Serving Acton, Bedford, Concord, Lexington,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Sudbury and Weston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16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1600" i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19461" name="Group 4"/>
          <p:cNvGrpSpPr>
            <a:grpSpLocks/>
          </p:cNvGrpSpPr>
          <p:nvPr/>
        </p:nvGrpSpPr>
        <p:grpSpPr bwMode="auto">
          <a:xfrm>
            <a:off x="425450" y="2282825"/>
            <a:ext cx="7889875" cy="2481263"/>
            <a:chOff x="425450" y="2283003"/>
            <a:chExt cx="7889875" cy="2481263"/>
          </a:xfrm>
        </p:grpSpPr>
        <p:sp>
          <p:nvSpPr>
            <p:cNvPr id="4" name="Rectangle 3"/>
            <p:cNvSpPr/>
            <p:nvPr/>
          </p:nvSpPr>
          <p:spPr bwMode="auto">
            <a:xfrm>
              <a:off x="3440113" y="3956228"/>
              <a:ext cx="4572000" cy="5111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  <a:defRPr/>
              </a:pPr>
              <a:endPara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600" dirty="0">
                  <a:solidFill>
                    <a:schemeClr val="accent4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Elizabeth Rust, Community Housing Coordinator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3038475" y="3543478"/>
              <a:ext cx="5276850" cy="0"/>
            </a:xfrm>
            <a:prstGeom prst="line">
              <a:avLst/>
            </a:prstGeom>
            <a:noFill/>
            <a:ln w="2540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450" y="2283003"/>
              <a:ext cx="2432050" cy="248126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4663" y="366713"/>
            <a:ext cx="82311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</a:t>
            </a:r>
          </a:p>
        </p:txBody>
      </p:sp>
      <p:sp>
        <p:nvSpPr>
          <p:cNvPr id="3" name="Rectangle 2"/>
          <p:cNvSpPr/>
          <p:nvPr/>
        </p:nvSpPr>
        <p:spPr>
          <a:xfrm>
            <a:off x="850899" y="5167866"/>
            <a:ext cx="7391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/>
              <a:t>CPA Funding Recommendation:  </a:t>
            </a:r>
            <a:r>
              <a:rPr lang="en-US" sz="2800" dirty="0" smtClean="0"/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$17,500 </a:t>
            </a:r>
            <a:r>
              <a:rPr lang="en-US" dirty="0" smtClean="0">
                <a:solidFill>
                  <a:srgbClr val="FFC000"/>
                </a:solidFill>
              </a:rPr>
              <a:t>		</a:t>
            </a:r>
            <a:r>
              <a:rPr lang="en-US" sz="3000" dirty="0" smtClean="0"/>
              <a:t>for Community Housing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857250" y="577850"/>
            <a:ext cx="73787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Broadening Affordable Housing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Concord</a:t>
            </a:r>
          </a:p>
          <a:p>
            <a:pPr algn="ctr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Concord Housing Development Corporation</a:t>
            </a:r>
          </a:p>
          <a:p>
            <a:pPr algn="ctr">
              <a:defRPr/>
            </a:pP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8825" y="273050"/>
            <a:ext cx="75739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 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/>
          </p:nvPr>
        </p:nvPicPr>
        <p:blipFill rotWithShape="1">
          <a:blip r:embed="rId3"/>
          <a:srcRect l="20551" t="9678" r="3730" b="25230"/>
          <a:stretch/>
        </p:blipFill>
        <p:spPr>
          <a:xfrm>
            <a:off x="941387" y="1459490"/>
            <a:ext cx="7190936" cy="3958816"/>
          </a:xfrm>
          <a:ln w="28575">
            <a:solidFill>
              <a:schemeClr val="accent4">
                <a:lumMod val="1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41387" y="5447674"/>
            <a:ext cx="7391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/>
              <a:t>CPA Funding Recommendation: </a:t>
            </a:r>
            <a:r>
              <a:rPr lang="en-US" sz="3000" dirty="0" smtClean="0">
                <a:solidFill>
                  <a:srgbClr val="FFC000"/>
                </a:solidFill>
              </a:rPr>
              <a:t>$125,000 		</a:t>
            </a:r>
            <a:r>
              <a:rPr lang="en-US" sz="3000" dirty="0" smtClean="0"/>
              <a:t>for Community Housing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447675" y="668338"/>
            <a:ext cx="82311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Heywood Meadow Stone Wall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Reconstruction and Stone Stile Project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Town of Concord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4663" y="366713"/>
            <a:ext cx="82311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872"/>
          <a:stretch/>
        </p:blipFill>
        <p:spPr>
          <a:xfrm>
            <a:off x="912813" y="1991778"/>
            <a:ext cx="7343775" cy="3300070"/>
          </a:xfrm>
          <a:prstGeom prst="rect">
            <a:avLst/>
          </a:prstGeom>
          <a:ln w="31750">
            <a:solidFill>
              <a:schemeClr val="accent5">
                <a:lumMod val="10000"/>
              </a:schemeClr>
            </a:solidFill>
            <a:miter lim="800000"/>
          </a:ln>
        </p:spPr>
      </p:pic>
      <p:sp>
        <p:nvSpPr>
          <p:cNvPr id="6" name="Rectangle 5"/>
          <p:cNvSpPr/>
          <p:nvPr/>
        </p:nvSpPr>
        <p:spPr>
          <a:xfrm>
            <a:off x="894555" y="5321214"/>
            <a:ext cx="7391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800" dirty="0"/>
              <a:t>CPA Funding Recommendation: </a:t>
            </a:r>
            <a:r>
              <a:rPr lang="en-US" sz="3000" dirty="0" smtClean="0">
                <a:solidFill>
                  <a:srgbClr val="FFC000"/>
                </a:solidFill>
              </a:rPr>
              <a:t>$88,000 </a:t>
            </a:r>
            <a:endParaRPr lang="en-US" sz="3000" dirty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3000" dirty="0" smtClean="0"/>
              <a:t>for Historic Preservation and Open Space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852488" y="552450"/>
            <a:ext cx="7378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733425" y="581025"/>
            <a:ext cx="77787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Old Manse Phased Interior Restoration and Preservation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Program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90000"/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Trustees of Reservations (TTOR</a:t>
            </a:r>
            <a:r>
              <a:rPr 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892968" y="1904464"/>
            <a:ext cx="7362825" cy="3377655"/>
            <a:chOff x="885825" y="1581149"/>
            <a:chExt cx="7362825" cy="4562475"/>
          </a:xfrm>
        </p:grpSpPr>
        <p:pic>
          <p:nvPicPr>
            <p:cNvPr id="25607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575" y="1583997"/>
              <a:ext cx="2505075" cy="455914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8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25" y="1593928"/>
              <a:ext cx="2571750" cy="4549696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9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650" y="1581149"/>
              <a:ext cx="2286000" cy="456247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7400" y="282575"/>
            <a:ext cx="7573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4555" y="5321214"/>
            <a:ext cx="7391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800" dirty="0"/>
              <a:t>CPA Funding Recommendation: </a:t>
            </a:r>
            <a:r>
              <a:rPr lang="en-US" sz="3000" dirty="0" smtClean="0">
                <a:solidFill>
                  <a:srgbClr val="FFC000"/>
                </a:solidFill>
              </a:rPr>
              <a:t>$45,782 </a:t>
            </a:r>
            <a:endParaRPr lang="en-US" sz="3000" dirty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3000" dirty="0" smtClean="0"/>
              <a:t>for Historic Preservation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852488" y="609600"/>
            <a:ext cx="7378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894555" y="785813"/>
            <a:ext cx="73914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Rogers Land Slope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Restoration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90000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Town of Concord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7400" y="506413"/>
            <a:ext cx="7573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0"/>
          <a:stretch/>
        </p:blipFill>
        <p:spPr>
          <a:xfrm>
            <a:off x="922336" y="1810965"/>
            <a:ext cx="7304089" cy="35295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4555" y="5321214"/>
            <a:ext cx="7391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800" dirty="0"/>
              <a:t>CPA Funding Recommendation: </a:t>
            </a:r>
            <a:r>
              <a:rPr lang="en-US" sz="3000" dirty="0" smtClean="0">
                <a:solidFill>
                  <a:srgbClr val="FFC000"/>
                </a:solidFill>
              </a:rPr>
              <a:t>$82,804</a:t>
            </a:r>
            <a:endParaRPr lang="en-US" sz="3000" dirty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3000" dirty="0" smtClean="0"/>
              <a:t>for Open Space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852488" y="552450"/>
            <a:ext cx="7378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718074" y="626068"/>
            <a:ext cx="77787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Bruce Freeman Rail Trail Phases 2B and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2C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90000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Town of Concord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7400" y="388938"/>
            <a:ext cx="7573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6480" y="1552256"/>
            <a:ext cx="7583892" cy="3836867"/>
            <a:chOff x="806480" y="1698171"/>
            <a:chExt cx="7583892" cy="44691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19"/>
            <a:stretch/>
          </p:blipFill>
          <p:spPr>
            <a:xfrm>
              <a:off x="806480" y="1711893"/>
              <a:ext cx="3775568" cy="4447746"/>
            </a:xfrm>
            <a:prstGeom prst="rect">
              <a:avLst/>
            </a:prstGeom>
            <a:ln w="28575">
              <a:solidFill>
                <a:schemeClr val="accent5">
                  <a:lumMod val="10000"/>
                </a:schemeClr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" t="1376" r="16585" b="6272"/>
            <a:stretch/>
          </p:blipFill>
          <p:spPr>
            <a:xfrm>
              <a:off x="4600617" y="1698171"/>
              <a:ext cx="3789755" cy="4469164"/>
            </a:xfrm>
            <a:prstGeom prst="rect">
              <a:avLst/>
            </a:prstGeom>
            <a:ln w="28575">
              <a:solidFill>
                <a:schemeClr val="accent5">
                  <a:lumMod val="10000"/>
                </a:schemeClr>
              </a:solidFill>
            </a:ln>
          </p:spPr>
        </p:pic>
      </p:grpSp>
      <p:sp>
        <p:nvSpPr>
          <p:cNvPr id="9" name="Rectangle 8"/>
          <p:cNvSpPr/>
          <p:nvPr/>
        </p:nvSpPr>
        <p:spPr>
          <a:xfrm>
            <a:off x="904916" y="5389123"/>
            <a:ext cx="7391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/>
              <a:t>CPA Funding Recommendation: </a:t>
            </a:r>
            <a:r>
              <a:rPr lang="en-US" sz="2800" dirty="0" smtClean="0"/>
              <a:t>  </a:t>
            </a:r>
            <a:r>
              <a:rPr lang="en-US" sz="3000" dirty="0" smtClean="0">
                <a:solidFill>
                  <a:srgbClr val="FFC000"/>
                </a:solidFill>
              </a:rPr>
              <a:t>$250,000	</a:t>
            </a:r>
            <a:r>
              <a:rPr lang="en-US" sz="3000" dirty="0" smtClean="0"/>
              <a:t>for Open Space and Recreation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852488" y="552450"/>
            <a:ext cx="7378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717550" y="552957"/>
            <a:ext cx="777875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Clr>
                <a:schemeClr val="hlink"/>
              </a:buClr>
              <a:buSzPct val="9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Fields Renovation Project at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CCHS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90000"/>
              <a:defRPr/>
            </a:pPr>
            <a:r>
              <a:rPr 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Concord </a:t>
            </a: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Carlisle at Play, Inc</a:t>
            </a:r>
            <a:r>
              <a:rPr 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749" name="Picture 5" descr="C:\Users\lkritzer\AppData\Local\Microsoft\Windows\Temporary Internet Files\Content.Outlook\I5KIXJ99\PastedGraphic-1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1662" r="1247" b="1556"/>
          <a:stretch>
            <a:fillRect/>
          </a:stretch>
        </p:blipFill>
        <p:spPr bwMode="auto">
          <a:xfrm>
            <a:off x="787400" y="1445509"/>
            <a:ext cx="7443788" cy="398148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7400" y="292100"/>
            <a:ext cx="7573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8680" y="5446449"/>
            <a:ext cx="7391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800" dirty="0"/>
              <a:t>CPA Funding Recommendation: </a:t>
            </a:r>
            <a:r>
              <a:rPr lang="en-US" sz="2800" dirty="0" smtClean="0"/>
              <a:t>  </a:t>
            </a:r>
            <a:r>
              <a:rPr lang="en-US" sz="3000" dirty="0" smtClean="0">
                <a:solidFill>
                  <a:srgbClr val="FFC000"/>
                </a:solidFill>
              </a:rPr>
              <a:t>$433,000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000" dirty="0" smtClean="0"/>
              <a:t>for Recreation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idx="1"/>
          </p:nvPr>
        </p:nvSpPr>
        <p:spPr>
          <a:xfrm>
            <a:off x="992188" y="817563"/>
            <a:ext cx="7226300" cy="51704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u="sng" dirty="0" smtClean="0"/>
              <a:t>The CPA in Concord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1.5% Surcharge on real estate property tax bill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$</a:t>
            </a:r>
            <a:r>
              <a:rPr lang="en-US" sz="2800" dirty="0" smtClean="0"/>
              <a:t>100,000 of taxable value is exempt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Persons with income less than 80% of area median income are exempt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Seniors with income less than 100% of area median income are exempt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Locally raised funds are matched on a percentage basis by funds in the State Community Preservation Fund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E6F618"/>
                </a:solidFill>
              </a:rPr>
              <a:t> </a:t>
            </a:r>
            <a:endParaRPr lang="en-US" sz="2400" b="1" dirty="0" smtClean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4663" y="366713"/>
            <a:ext cx="82311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852488" y="552450"/>
            <a:ext cx="7378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717550" y="550863"/>
            <a:ext cx="777875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tabLst>
                <a:tab pos="1604963" algn="l"/>
              </a:tabLst>
              <a:defRPr/>
            </a:pPr>
            <a:r>
              <a:rPr lang="en-US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Phase II Infrastructure and </a:t>
            </a:r>
            <a:r>
              <a:rPr lang="en-US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Accessible Elements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90000"/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Concord Children’s Center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26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9686" r="1095" b="10544"/>
          <a:stretch/>
        </p:blipFill>
        <p:spPr bwMode="auto">
          <a:xfrm>
            <a:off x="911225" y="1517514"/>
            <a:ext cx="7315200" cy="373542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9100" y="282575"/>
            <a:ext cx="82311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</a:t>
            </a:r>
          </a:p>
        </p:txBody>
      </p:sp>
      <p:sp>
        <p:nvSpPr>
          <p:cNvPr id="7" name="Rectangle 6"/>
          <p:cNvSpPr/>
          <p:nvPr/>
        </p:nvSpPr>
        <p:spPr>
          <a:xfrm>
            <a:off x="878680" y="5300533"/>
            <a:ext cx="7391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800" dirty="0"/>
              <a:t>CPA Funding Recommendation: </a:t>
            </a:r>
            <a:r>
              <a:rPr lang="en-US" sz="2800" dirty="0" smtClean="0"/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$77,073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000" dirty="0" smtClean="0"/>
              <a:t>for Recreation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1547813"/>
            <a:ext cx="8255000" cy="11303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Community Housing</a:t>
            </a:r>
            <a:br>
              <a:rPr lang="en-US" b="1" dirty="0" smtClean="0"/>
            </a:br>
            <a:r>
              <a:rPr lang="en-US" b="1" dirty="0" smtClean="0"/>
              <a:t>Reserve Funds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>
          <a:xfrm>
            <a:off x="889000" y="2908300"/>
            <a:ext cx="7378700" cy="32480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$</a:t>
            </a:r>
            <a:r>
              <a:rPr lang="en-US" sz="4400" dirty="0" smtClean="0">
                <a:effectLst/>
                <a:cs typeface="Times New Roman" pitchFamily="18" charset="0"/>
              </a:rPr>
              <a:t>125,000 is recommended to be </a:t>
            </a:r>
            <a:r>
              <a:rPr lang="en-US" sz="4400" dirty="0" smtClean="0"/>
              <a:t>placed in reserve for future Community Housing projects</a:t>
            </a:r>
            <a:r>
              <a:rPr lang="en-US" sz="3800" dirty="0" smtClean="0"/>
              <a:t>.</a:t>
            </a:r>
            <a:r>
              <a:rPr lang="en-US" dirty="0" smtClean="0"/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D766E-BF30-43AC-96EB-B28CC5298B3C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865188" y="673100"/>
            <a:ext cx="7423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1547813"/>
            <a:ext cx="8255000" cy="11303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Historic Preservation</a:t>
            </a:r>
            <a:br>
              <a:rPr lang="en-US" b="1" dirty="0" smtClean="0"/>
            </a:br>
            <a:r>
              <a:rPr lang="en-US" b="1" dirty="0" smtClean="0"/>
              <a:t>Reserve Funds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>
          <a:xfrm>
            <a:off x="889000" y="2908300"/>
            <a:ext cx="7378700" cy="32480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$</a:t>
            </a:r>
            <a:r>
              <a:rPr lang="en-US" sz="4400" dirty="0" smtClean="0">
                <a:effectLst/>
                <a:cs typeface="Times New Roman" pitchFamily="18" charset="0"/>
              </a:rPr>
              <a:t>15,000 is recommended to be </a:t>
            </a:r>
            <a:r>
              <a:rPr lang="en-US" sz="4400" dirty="0" smtClean="0"/>
              <a:t>placed in reserve for future Historic Preservation projects</a:t>
            </a:r>
            <a:r>
              <a:rPr lang="en-US" sz="3800" dirty="0" smtClean="0"/>
              <a:t>.</a:t>
            </a:r>
            <a:r>
              <a:rPr lang="en-US" dirty="0" smtClean="0"/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A3E6-AC6F-4183-9D82-EA897772DB51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865188" y="673100"/>
            <a:ext cx="7423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1547813"/>
            <a:ext cx="8255000" cy="11303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Open Space </a:t>
            </a:r>
            <a:br>
              <a:rPr lang="en-US" b="1" dirty="0" smtClean="0"/>
            </a:br>
            <a:r>
              <a:rPr lang="en-US" b="1" dirty="0" smtClean="0"/>
              <a:t>Reserve Funds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>
          <a:xfrm>
            <a:off x="889000" y="2908300"/>
            <a:ext cx="7378700" cy="32480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$</a:t>
            </a:r>
            <a:r>
              <a:rPr lang="en-US" sz="4400" dirty="0" smtClean="0">
                <a:effectLst/>
                <a:cs typeface="Times New Roman" pitchFamily="18" charset="0"/>
              </a:rPr>
              <a:t>34,716 is recommended to be </a:t>
            </a:r>
            <a:r>
              <a:rPr lang="en-US" sz="4400" dirty="0" smtClean="0"/>
              <a:t>placed in reserve for future Open Space projects</a:t>
            </a:r>
            <a:r>
              <a:rPr lang="en-US" sz="3800" dirty="0" smtClean="0"/>
              <a:t>.</a:t>
            </a:r>
            <a:r>
              <a:rPr lang="en-US" dirty="0" smtClean="0"/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CB089-DAB7-4B5C-9FD5-B8BB84B5E9C0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865188" y="673100"/>
            <a:ext cx="7423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974725"/>
            <a:ext cx="74803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Staff/Technical Support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50900" y="1781175"/>
            <a:ext cx="7388225" cy="4408488"/>
          </a:xfrm>
        </p:spPr>
        <p:txBody>
          <a:bodyPr/>
          <a:lstStyle/>
          <a:p>
            <a:pPr marL="396875" indent="-350838" algn="ctr" eaLnBrk="1" hangingPunct="1">
              <a:buFont typeface="Wingdings" pitchFamily="2" charset="2"/>
              <a:buNone/>
              <a:tabLst>
                <a:tab pos="914400" algn="l"/>
              </a:tabLst>
              <a:defRPr/>
            </a:pPr>
            <a:r>
              <a:rPr lang="en-US" sz="3800" dirty="0" smtClean="0">
                <a:solidFill>
                  <a:srgbClr val="FFC000"/>
                </a:solidFill>
              </a:rPr>
              <a:t>$30,000 </a:t>
            </a:r>
            <a:r>
              <a:rPr lang="en-US" sz="3800" dirty="0" smtClean="0"/>
              <a:t>is recommended to provide the CPC with:</a:t>
            </a:r>
            <a:endParaRPr lang="en-US" sz="800" dirty="0" smtClean="0"/>
          </a:p>
          <a:p>
            <a:pPr marL="396875" indent="-350838" eaLnBrk="1" hangingPunct="1">
              <a:tabLst>
                <a:tab pos="914400" algn="l"/>
              </a:tabLst>
              <a:defRPr/>
            </a:pPr>
            <a:r>
              <a:rPr lang="en-US" sz="3800" dirty="0" smtClean="0"/>
              <a:t> Planning Dept. Staff Support  </a:t>
            </a:r>
            <a:endParaRPr lang="en-US" sz="800" dirty="0" smtClean="0"/>
          </a:p>
          <a:p>
            <a:pPr marL="396875" indent="-350838" eaLnBrk="1" hangingPunct="1">
              <a:tabLst>
                <a:tab pos="914400" algn="l"/>
              </a:tabLst>
              <a:defRPr/>
            </a:pPr>
            <a:r>
              <a:rPr lang="en-US" sz="3800" dirty="0" smtClean="0"/>
              <a:t> Legal, technical and consulting services</a:t>
            </a:r>
            <a:endParaRPr lang="en-US" sz="800" b="1" dirty="0" smtClean="0"/>
          </a:p>
          <a:p>
            <a:pPr marL="396875" indent="-350838" eaLnBrk="1" hangingPunct="1">
              <a:tabLst>
                <a:tab pos="914400" algn="l"/>
              </a:tabLst>
              <a:defRPr/>
            </a:pPr>
            <a:r>
              <a:rPr lang="en-US" sz="3800" dirty="0" smtClean="0"/>
              <a:t> Public notices, copying, and	administrative expenses  </a:t>
            </a:r>
          </a:p>
          <a:p>
            <a:pPr marL="396875" indent="-350838" eaLnBrk="1" hangingPunct="1">
              <a:buFont typeface="Wingdings" pitchFamily="2" charset="2"/>
              <a:buNone/>
              <a:tabLst>
                <a:tab pos="914400" algn="l"/>
              </a:tabLst>
              <a:defRPr/>
            </a:pPr>
            <a:endParaRPr lang="en-US" sz="3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CEAD7-A964-40D5-9DFE-4C84C1FDAAB0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819150" y="633413"/>
            <a:ext cx="7434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Warrant Article  36 – CPA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69888" y="749300"/>
            <a:ext cx="8359775" cy="955675"/>
          </a:xfrm>
        </p:spPr>
        <p:txBody>
          <a:bodyPr anchor="t"/>
          <a:lstStyle/>
          <a:p>
            <a:pPr>
              <a:defRPr/>
            </a:pPr>
            <a:r>
              <a:rPr lang="en-US" sz="2800" b="1" dirty="0"/>
              <a:t>COMMUNITY PRESERVATION COMMITTEE APPROPRIATION RECOMMENDATIONS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757363"/>
            <a:ext cx="7358063" cy="4271962"/>
          </a:xfrm>
        </p:spPr>
        <p:txBody>
          <a:bodyPr/>
          <a:lstStyle/>
          <a:p>
            <a:pPr marL="114300" indent="0" algn="ctr">
              <a:buFont typeface="Wingdings" pitchFamily="2" charset="2"/>
              <a:buNone/>
              <a:defRPr/>
            </a:pPr>
            <a:endParaRPr lang="en-US" sz="2000" b="1" dirty="0"/>
          </a:p>
          <a:p>
            <a:pPr marL="114300" indent="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5400" b="1" dirty="0" smtClean="0"/>
              <a:t>Mr. Toomey Moves </a:t>
            </a:r>
            <a:r>
              <a:rPr lang="en-US" sz="5400" b="1" dirty="0"/>
              <a:t>Motion as Printed on the Handout for Article </a:t>
            </a:r>
            <a:r>
              <a:rPr lang="en-US" sz="5400" b="1" dirty="0" smtClean="0"/>
              <a:t>36</a:t>
            </a:r>
            <a:endParaRPr lang="en-US" sz="5400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5F8AA-B470-48D5-82F8-9B89FF656CCB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762000" y="549275"/>
            <a:ext cx="7620000" cy="5710238"/>
            <a:chOff x="672" y="720"/>
            <a:chExt cx="4416" cy="2928"/>
          </a:xfrm>
        </p:grpSpPr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68"/>
              <a:ext cx="4320" cy="284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672" y="720"/>
              <a:ext cx="4416" cy="292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56" y="603115"/>
            <a:ext cx="8229600" cy="5508355"/>
          </a:xfrm>
        </p:spPr>
        <p:txBody>
          <a:bodyPr/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3600" dirty="0" smtClean="0"/>
              <a:t>Concord has benefited from a </a:t>
            </a:r>
            <a:r>
              <a:rPr lang="en-US" sz="3600" dirty="0" smtClean="0">
                <a:solidFill>
                  <a:srgbClr val="92D050"/>
                </a:solidFill>
              </a:rPr>
              <a:t>56%</a:t>
            </a:r>
            <a:r>
              <a:rPr lang="en-US" sz="3600" dirty="0" smtClean="0"/>
              <a:t> funding match over the life of the program.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sz="3600" dirty="0" smtClean="0"/>
              <a:t>To date, Concord has received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sz="3600" b="1" dirty="0">
                <a:solidFill>
                  <a:srgbClr val="FFCC00"/>
                </a:solidFill>
              </a:rPr>
              <a:t>$4,089,832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marL="0" indent="0" algn="ctr">
              <a:spcBef>
                <a:spcPts val="800"/>
              </a:spcBef>
              <a:buNone/>
            </a:pPr>
            <a:r>
              <a:rPr lang="en-US" sz="3600" dirty="0" smtClean="0"/>
              <a:t>in</a:t>
            </a:r>
            <a:r>
              <a:rPr lang="en-US" sz="3600" b="1" dirty="0" smtClean="0"/>
              <a:t> State Matching Funds</a:t>
            </a:r>
            <a:r>
              <a:rPr lang="en-US" sz="3600" dirty="0" smtClean="0"/>
              <a:t> for the </a:t>
            </a:r>
            <a:r>
              <a:rPr lang="en-US" sz="3600" b="1" dirty="0" smtClean="0">
                <a:solidFill>
                  <a:srgbClr val="FFCC00"/>
                </a:solidFill>
              </a:rPr>
              <a:t>$7,238,772 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sz="3600" dirty="0" smtClean="0"/>
              <a:t>in </a:t>
            </a:r>
            <a:r>
              <a:rPr lang="en-US" sz="3600" b="1" dirty="0" smtClean="0"/>
              <a:t>Local CPA Surcharge Funds </a:t>
            </a:r>
            <a:r>
              <a:rPr lang="en-US" sz="3600" dirty="0" smtClean="0"/>
              <a:t>raised.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4663" y="279164"/>
            <a:ext cx="82311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</a:t>
            </a:r>
          </a:p>
        </p:txBody>
      </p:sp>
    </p:spTree>
    <p:extLst>
      <p:ext uri="{BB962C8B-B14F-4D97-AF65-F5344CB8AC3E}">
        <p14:creationId xmlns:p14="http://schemas.microsoft.com/office/powerpoint/2010/main" val="290863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471488"/>
            <a:ext cx="8280400" cy="647700"/>
          </a:xfrm>
        </p:spPr>
        <p:txBody>
          <a:bodyPr/>
          <a:lstStyle/>
          <a:p>
            <a:pPr marL="114300" lvl="1" indent="3175" eaLnBrk="1" hangingPunct="1">
              <a:buFontTx/>
              <a:buNone/>
              <a:defRPr/>
            </a:pPr>
            <a:r>
              <a:rPr lang="en-US" sz="3600" b="1" dirty="0" smtClean="0">
                <a:solidFill>
                  <a:srgbClr val="FFCC00"/>
                </a:solidFill>
              </a:rPr>
              <a:t> $2,978,150 for Community Housing</a:t>
            </a:r>
            <a:r>
              <a:rPr lang="en-US" sz="3600" b="1" dirty="0" smtClean="0"/>
              <a:t> 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500063" y="5928468"/>
            <a:ext cx="80676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Peter </a:t>
            </a:r>
            <a:r>
              <a:rPr lang="en-US" sz="26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Bulkeley</a:t>
            </a:r>
            <a:r>
              <a:rPr lang="en-US" sz="2600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Terrace Senior Housing (2009 &amp; 2010)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/>
          <a:stretch/>
        </p:blipFill>
        <p:spPr>
          <a:xfrm>
            <a:off x="836580" y="1099225"/>
            <a:ext cx="7481000" cy="4807626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4663" y="269437"/>
            <a:ext cx="82311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625475"/>
            <a:ext cx="8207375" cy="5969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CC00"/>
                </a:solidFill>
              </a:rPr>
              <a:t>$5,268,300 for Historic Preservation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71488" y="5962650"/>
            <a:ext cx="82169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Town House Exterior Restoration (2013)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t="4531" r="6178" b="14373"/>
          <a:stretch/>
        </p:blipFill>
        <p:spPr>
          <a:xfrm>
            <a:off x="839651" y="1264595"/>
            <a:ext cx="7480573" cy="4698055"/>
          </a:xfrm>
          <a:prstGeom prst="rect">
            <a:avLst/>
          </a:prstGeom>
          <a:ln w="25400">
            <a:solidFill>
              <a:schemeClr val="accent5">
                <a:lumMod val="10000"/>
              </a:schemeClr>
            </a:solidFill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4663" y="366712"/>
            <a:ext cx="82311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1538" y="490538"/>
            <a:ext cx="7351712" cy="660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CC00"/>
                </a:solidFill>
              </a:rPr>
              <a:t>$2,033,689 for Open Space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712788" y="5916613"/>
            <a:ext cx="77041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Hubbard Brook Farm Field Acquisition (2008)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0004"/>
          <a:stretch/>
        </p:blipFill>
        <p:spPr>
          <a:xfrm>
            <a:off x="933450" y="1217613"/>
            <a:ext cx="7296150" cy="4629150"/>
          </a:xfrm>
          <a:prstGeom prst="rect">
            <a:avLst/>
          </a:prstGeom>
          <a:ln w="28575">
            <a:solidFill>
              <a:schemeClr val="accent4">
                <a:lumMod val="10000"/>
              </a:schemeClr>
            </a:solidFill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4663" y="288892"/>
            <a:ext cx="82311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1538" y="490538"/>
            <a:ext cx="7351712" cy="660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CC00"/>
                </a:solidFill>
              </a:rPr>
              <a:t>$1,996,889 for Recreation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535021" y="5700409"/>
            <a:ext cx="808368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Warner’s Pond Watershed Management Plan (2010)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" r="842" b="7831"/>
          <a:stretch>
            <a:fillRect/>
          </a:stretch>
        </p:blipFill>
        <p:spPr bwMode="auto">
          <a:xfrm>
            <a:off x="895350" y="1135063"/>
            <a:ext cx="7386638" cy="456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4663" y="217742"/>
            <a:ext cx="82311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579438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Leveraging Ability of CPA Funds</a:t>
            </a:r>
            <a:r>
              <a:rPr lang="en-US" dirty="0" smtClean="0"/>
              <a:t>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6CE83-F539-4ABB-952D-2539FE88316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863600" y="1363663"/>
            <a:ext cx="74168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$24,881,288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Leveraged Matching Funds raised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CPA Funded Projects</a:t>
            </a:r>
          </a:p>
        </p:txBody>
      </p:sp>
      <p:sp>
        <p:nvSpPr>
          <p:cNvPr id="16389" name="AutoShape 9"/>
          <p:cNvSpPr>
            <a:spLocks noChangeArrowheads="1"/>
          </p:cNvSpPr>
          <p:nvPr/>
        </p:nvSpPr>
        <p:spPr bwMode="auto">
          <a:xfrm rot="10800000">
            <a:off x="3565525" y="2971800"/>
            <a:ext cx="2012950" cy="1671638"/>
          </a:xfrm>
          <a:prstGeom prst="downArrow">
            <a:avLst>
              <a:gd name="adj1" fmla="val 43519"/>
              <a:gd name="adj2" fmla="val 36546"/>
            </a:avLst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90" name="Rectangle 45"/>
          <p:cNvSpPr>
            <a:spLocks noChangeArrowheads="1"/>
          </p:cNvSpPr>
          <p:nvPr/>
        </p:nvSpPr>
        <p:spPr bwMode="auto">
          <a:xfrm>
            <a:off x="863600" y="4799013"/>
            <a:ext cx="7429500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$12,541,055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endParaRPr lang="en-US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CPA Project Funds Appropriated through 2013 Town Meeting</a:t>
            </a:r>
            <a:endParaRPr lang="en-US" sz="36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4663" y="366713"/>
            <a:ext cx="82311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52488" y="614363"/>
            <a:ext cx="7481887" cy="57054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800" b="1" u="sng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u="sng" dirty="0" smtClean="0"/>
              <a:t>2014 </a:t>
            </a:r>
            <a:r>
              <a:rPr lang="en-US" b="1" u="sng" dirty="0" smtClean="0"/>
              <a:t>Funds Available</a:t>
            </a:r>
            <a:endParaRPr lang="en-US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800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1200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dirty="0" smtClean="0"/>
              <a:t>Projected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dirty="0" smtClean="0"/>
              <a:t>Revenues FY’15   	  	      $1,248,000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 err="1" smtClean="0"/>
              <a:t>Unappropriated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 smtClean="0"/>
              <a:t>Revenue FY’14 </a:t>
            </a:r>
            <a:r>
              <a:rPr lang="en-US" sz="3000" dirty="0" smtClean="0"/>
              <a:t>	</a:t>
            </a:r>
            <a:r>
              <a:rPr lang="en-US" sz="3000" dirty="0"/>
              <a:t> </a:t>
            </a:r>
            <a:r>
              <a:rPr lang="en-US" sz="3000" dirty="0" smtClean="0"/>
              <a:t>     		     </a:t>
            </a:r>
            <a:r>
              <a:rPr lang="en-US" dirty="0" smtClean="0"/>
              <a:t>75,875</a:t>
            </a: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 smtClean="0"/>
              <a:t>	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       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 smtClean="0"/>
              <a:t>Reserve Funds</a:t>
            </a:r>
            <a:r>
              <a:rPr lang="en-US" dirty="0"/>
              <a:t>	</a:t>
            </a:r>
            <a:r>
              <a:rPr lang="en-US" dirty="0" smtClean="0"/>
              <a:t>	       	          701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 smtClean="0"/>
              <a:t>Land Acquisition Fund	                  826</a:t>
            </a: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b="1" dirty="0">
              <a:solidFill>
                <a:srgbClr val="E6F618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E6F618"/>
                </a:solidFill>
              </a:rPr>
              <a:t>Total Revenues for 	      $1,325,402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E6F618"/>
                </a:solidFill>
              </a:rPr>
              <a:t>2014 Annual Town Meeting </a:t>
            </a:r>
            <a:r>
              <a:rPr lang="en-US" sz="3000" b="1" dirty="0" smtClean="0">
                <a:solidFill>
                  <a:srgbClr val="E6F618"/>
                </a:solidFill>
              </a:rPr>
              <a:t>	</a:t>
            </a:r>
            <a:r>
              <a:rPr lang="en-US" sz="2800" b="1" dirty="0" smtClean="0"/>
              <a:t>		</a:t>
            </a:r>
            <a:r>
              <a:rPr lang="en-US" sz="800" b="1" dirty="0" smtClean="0"/>
              <a:t>	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	</a:t>
            </a:r>
            <a:r>
              <a:rPr lang="en-US" sz="2600" b="1" dirty="0" smtClean="0"/>
              <a:t>	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87C7A-6ABD-4DB9-9794-51D1CE104F72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7412" name="Line 10"/>
          <p:cNvSpPr>
            <a:spLocks noChangeShapeType="1"/>
          </p:cNvSpPr>
          <p:nvPr/>
        </p:nvSpPr>
        <p:spPr bwMode="auto">
          <a:xfrm flipV="1">
            <a:off x="850900" y="5199063"/>
            <a:ext cx="737711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4663" y="366713"/>
            <a:ext cx="82311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 Article  36 – CPA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9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9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6983</TotalTime>
  <Words>729</Words>
  <Application>Microsoft Office PowerPoint</Application>
  <PresentationFormat>On-screen Show (4:3)</PresentationFormat>
  <Paragraphs>203</Paragraphs>
  <Slides>26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Beam</vt:lpstr>
      <vt:lpstr>Microsoft Excel Chart</vt:lpstr>
      <vt:lpstr>The Concord Community Preservation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Leveraging Ability of CPA Funds </vt:lpstr>
      <vt:lpstr>PowerPoint Presentation</vt:lpstr>
      <vt:lpstr>PowerPoint Presentation</vt:lpstr>
      <vt:lpstr>COMMUNITY PRESERVATION COMMITTEE APPROPRIATION RECOMMENDATIONS </vt:lpstr>
      <vt:lpstr> FY14 Recommendations for CPA Funding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Housing Reserve Funds</vt:lpstr>
      <vt:lpstr>Historic Preservation Reserve Funds</vt:lpstr>
      <vt:lpstr>Open Space  Reserve Funds</vt:lpstr>
      <vt:lpstr>Staff/Technical Support</vt:lpstr>
      <vt:lpstr>COMMUNITY PRESERVATION COMMITTEE APPROPRIATION RECOMMENDATIONS </vt:lpstr>
      <vt:lpstr>PowerPoint Presentation</vt:lpstr>
    </vt:vector>
  </TitlesOfParts>
  <Company>Carlsle &amp;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Crounse</dc:creator>
  <cp:lastModifiedBy>Lara Kritzer</cp:lastModifiedBy>
  <cp:revision>241</cp:revision>
  <cp:lastPrinted>2012-01-24T00:12:39Z</cp:lastPrinted>
  <dcterms:created xsi:type="dcterms:W3CDTF">2007-11-02T06:06:30Z</dcterms:created>
  <dcterms:modified xsi:type="dcterms:W3CDTF">2014-04-29T13:53:45Z</dcterms:modified>
</cp:coreProperties>
</file>