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02" r:id="rId4"/>
    <p:sldMasterId id="2147484114" r:id="rId5"/>
    <p:sldMasterId id="2147484126" r:id="rId6"/>
    <p:sldMasterId id="2147484138" r:id="rId7"/>
    <p:sldMasterId id="2147484150" r:id="rId8"/>
  </p:sldMasterIdLst>
  <p:notesMasterIdLst>
    <p:notesMasterId r:id="rId41"/>
  </p:notesMasterIdLst>
  <p:handoutMasterIdLst>
    <p:handoutMasterId r:id="rId42"/>
  </p:handoutMasterIdLst>
  <p:sldIdLst>
    <p:sldId id="256" r:id="rId9"/>
    <p:sldId id="260" r:id="rId10"/>
    <p:sldId id="366" r:id="rId11"/>
    <p:sldId id="336" r:id="rId12"/>
    <p:sldId id="347" r:id="rId13"/>
    <p:sldId id="367" r:id="rId14"/>
    <p:sldId id="262" r:id="rId15"/>
    <p:sldId id="393" r:id="rId16"/>
    <p:sldId id="375" r:id="rId17"/>
    <p:sldId id="305" r:id="rId18"/>
    <p:sldId id="371" r:id="rId19"/>
    <p:sldId id="384" r:id="rId20"/>
    <p:sldId id="292" r:id="rId21"/>
    <p:sldId id="385" r:id="rId22"/>
    <p:sldId id="363" r:id="rId23"/>
    <p:sldId id="364" r:id="rId24"/>
    <p:sldId id="365" r:id="rId25"/>
    <p:sldId id="381" r:id="rId26"/>
    <p:sldId id="380" r:id="rId27"/>
    <p:sldId id="382" r:id="rId28"/>
    <p:sldId id="396" r:id="rId29"/>
    <p:sldId id="399" r:id="rId30"/>
    <p:sldId id="392" r:id="rId31"/>
    <p:sldId id="387" r:id="rId32"/>
    <p:sldId id="398" r:id="rId33"/>
    <p:sldId id="345" r:id="rId34"/>
    <p:sldId id="390" r:id="rId35"/>
    <p:sldId id="395" r:id="rId36"/>
    <p:sldId id="391" r:id="rId37"/>
    <p:sldId id="400" r:id="rId38"/>
    <p:sldId id="401" r:id="rId39"/>
    <p:sldId id="276"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36" autoAdjust="0"/>
  </p:normalViewPr>
  <p:slideViewPr>
    <p:cSldViewPr snapToGrid="0">
      <p:cViewPr varScale="1">
        <p:scale>
          <a:sx n="112" d="100"/>
          <a:sy n="112" d="100"/>
        </p:scale>
        <p:origin x="516"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TOTAL </c:v>
                </c:pt>
              </c:strCache>
            </c:strRef>
          </c:tx>
          <c:explosion val="31"/>
          <c:dPt>
            <c:idx val="0"/>
            <c:bubble3D val="0"/>
            <c:explosion val="24"/>
            <c:spPr>
              <a:solidFill>
                <a:schemeClr val="accent1"/>
              </a:solidFill>
              <a:ln w="19050">
                <a:solidFill>
                  <a:schemeClr val="lt1"/>
                </a:solidFill>
              </a:ln>
              <a:effectLst/>
            </c:spPr>
            <c:extLst>
              <c:ext xmlns:c16="http://schemas.microsoft.com/office/drawing/2014/chart" uri="{C3380CC4-5D6E-409C-BE32-E72D297353CC}">
                <c16:uniqueId val="{00000001-5836-4CF7-9B3C-F867FFA51C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5836-4CF7-9B3C-F867FFA51C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5836-4CF7-9B3C-F867FFA51C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5836-4CF7-9B3C-F867FFA51C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5836-4CF7-9B3C-F867FFA51C61}"/>
              </c:ext>
            </c:extLst>
          </c:dPt>
          <c:dLbls>
            <c:dLbl>
              <c:idx val="0"/>
              <c:layout>
                <c:manualLayout>
                  <c:x val="-0.16864535508916192"/>
                  <c:y val="3.6122817579771226E-2"/>
                </c:manualLayout>
              </c:layout>
              <c:tx>
                <c:rich>
                  <a:bodyPr/>
                  <a:lstStyle/>
                  <a:p>
                    <a:fld id="{B537BF11-C764-486D-97F6-AD252E11A972}" type="CATEGORYNAME">
                      <a:rPr lang="en-US">
                        <a:latin typeface="Times New Roman" panose="02020603050405020304" pitchFamily="18" charset="0"/>
                        <a:cs typeface="Times New Roman" panose="02020603050405020304" pitchFamily="18" charset="0"/>
                      </a:rPr>
                      <a:pPr/>
                      <a:t>[CATEGORY NAME]</a:t>
                    </a:fld>
                    <a:r>
                      <a:rPr lang="en-US" baseline="0" dirty="0">
                        <a:latin typeface="Times New Roman" panose="02020603050405020304" pitchFamily="18" charset="0"/>
                        <a:cs typeface="Times New Roman" panose="02020603050405020304" pitchFamily="18" charset="0"/>
                      </a:rPr>
                      <a:t>, $9,325,096,383= 93.5%</a:t>
                    </a:r>
                  </a:p>
                </c:rich>
              </c:tx>
              <c:showLegendKey val="0"/>
              <c:showVal val="1"/>
              <c:showCatName val="1"/>
              <c:showSerName val="0"/>
              <c:showPercent val="1"/>
              <c:showBubbleSize val="0"/>
              <c:extLst>
                <c:ext xmlns:c15="http://schemas.microsoft.com/office/drawing/2012/chart" uri="{CE6537A1-D6FC-4f65-9D91-7224C49458BB}">
                  <c15:layout>
                    <c:manualLayout>
                      <c:w val="0.23922426894662557"/>
                      <c:h val="0.22872968091511137"/>
                    </c:manualLayout>
                  </c15:layout>
                  <c15:dlblFieldTable/>
                  <c15:showDataLabelsRange val="0"/>
                </c:ext>
                <c:ext xmlns:c16="http://schemas.microsoft.com/office/drawing/2014/chart" uri="{C3380CC4-5D6E-409C-BE32-E72D297353CC}">
                  <c16:uniqueId val="{00000001-5836-4CF7-9B3C-F867FFA51C61}"/>
                </c:ext>
              </c:extLst>
            </c:dLbl>
            <c:dLbl>
              <c:idx val="1"/>
              <c:layout>
                <c:manualLayout>
                  <c:x val="-0.1271592680200696"/>
                  <c:y val="-0.16245684884755013"/>
                </c:manualLayout>
              </c:layout>
              <c:tx>
                <c:rich>
                  <a:bodyPr/>
                  <a:lstStyle/>
                  <a:p>
                    <a:fld id="{551BA4AF-B529-41B5-8B2A-CD5AA422D000}" type="CATEGORYNAME">
                      <a:rPr lang="en-US">
                        <a:latin typeface="Times New Roman" panose="02020603050405020304" pitchFamily="18" charset="0"/>
                        <a:cs typeface="Times New Roman" panose="02020603050405020304" pitchFamily="18" charset="0"/>
                      </a:rPr>
                      <a:pPr/>
                      <a:t>[CATEGORY NAME]</a:t>
                    </a:fld>
                    <a:r>
                      <a:rPr lang="en-US" baseline="0" dirty="0">
                        <a:latin typeface="Times New Roman" panose="02020603050405020304" pitchFamily="18" charset="0"/>
                        <a:cs typeface="Times New Roman" panose="02020603050405020304" pitchFamily="18" charset="0"/>
                      </a:rPr>
                      <a:t>, $0.00 = </a:t>
                    </a:r>
                    <a:fld id="{D153C9A2-BA69-4B39-80EC-55AF3324BDBC}" type="PERCENTAGE">
                      <a:rPr lang="en-US" baseline="0" smtClean="0">
                        <a:latin typeface="Times New Roman" panose="02020603050405020304" pitchFamily="18" charset="0"/>
                        <a:cs typeface="Times New Roman" panose="02020603050405020304" pitchFamily="18" charset="0"/>
                      </a:rPr>
                      <a:pPr/>
                      <a:t>[PERCENTAGE]</a:t>
                    </a:fld>
                    <a:endParaRPr lang="en-US" baseline="0" dirty="0">
                      <a:latin typeface="Times New Roman" panose="02020603050405020304" pitchFamily="18" charset="0"/>
                      <a:cs typeface="Times New Roman" panose="02020603050405020304" pitchFamily="18" charset="0"/>
                    </a:endParaRPr>
                  </a:p>
                </c:rich>
              </c:tx>
              <c:showLegendKey val="0"/>
              <c:showVal val="1"/>
              <c:showCatName val="1"/>
              <c:showSerName val="0"/>
              <c:showPercent val="1"/>
              <c:showBubbleSize val="0"/>
              <c:extLst>
                <c:ext xmlns:c15="http://schemas.microsoft.com/office/drawing/2012/chart" uri="{CE6537A1-D6FC-4f65-9D91-7224C49458BB}">
                  <c15:layout>
                    <c:manualLayout>
                      <c:w val="0.25118089359290219"/>
                      <c:h val="0.11797712221553279"/>
                    </c:manualLayout>
                  </c15:layout>
                  <c15:dlblFieldTable/>
                  <c15:showDataLabelsRange val="0"/>
                </c:ext>
                <c:ext xmlns:c16="http://schemas.microsoft.com/office/drawing/2014/chart" uri="{C3380CC4-5D6E-409C-BE32-E72D297353CC}">
                  <c16:uniqueId val="{00000002-5836-4CF7-9B3C-F867FFA51C61}"/>
                </c:ext>
              </c:extLst>
            </c:dLbl>
            <c:dLbl>
              <c:idx val="2"/>
              <c:layout>
                <c:manualLayout>
                  <c:x val="0.1531500576943553"/>
                  <c:y val="-0.19268460798209977"/>
                </c:manualLayout>
              </c:layout>
              <c:tx>
                <c:rich>
                  <a:bodyPr/>
                  <a:lstStyle/>
                  <a:p>
                    <a:fld id="{DF807655-3CBC-4ABA-8C1E-CE3A2D3F1980}" type="CATEGORYNAME">
                      <a:rPr lang="en-US">
                        <a:latin typeface="Times New Roman" panose="02020603050405020304" pitchFamily="18" charset="0"/>
                        <a:cs typeface="Times New Roman" panose="02020603050405020304" pitchFamily="18" charset="0"/>
                      </a:rPr>
                      <a:pPr/>
                      <a:t>[CATEGORY NAME]</a:t>
                    </a:fld>
                    <a:r>
                      <a:rPr lang="en-US" baseline="0" dirty="0">
                        <a:latin typeface="Times New Roman" panose="02020603050405020304" pitchFamily="18" charset="0"/>
                        <a:cs typeface="Times New Roman" panose="02020603050405020304" pitchFamily="18" charset="0"/>
                      </a:rPr>
                      <a:t>, $543,433,134= 5.45% </a:t>
                    </a:r>
                  </a:p>
                </c:rich>
              </c:tx>
              <c:showLegendKey val="0"/>
              <c:showVal val="1"/>
              <c:showCatName val="1"/>
              <c:showSerName val="0"/>
              <c:showPercent val="1"/>
              <c:showBubbleSize val="0"/>
              <c:extLst>
                <c:ext xmlns:c15="http://schemas.microsoft.com/office/drawing/2012/chart" uri="{CE6537A1-D6FC-4f65-9D91-7224C49458BB}">
                  <c15:layout>
                    <c:manualLayout>
                      <c:w val="0.23472510296766005"/>
                      <c:h val="0.22872968091511137"/>
                    </c:manualLayout>
                  </c15:layout>
                  <c15:dlblFieldTable/>
                  <c15:showDataLabelsRange val="0"/>
                </c:ext>
                <c:ext xmlns:c16="http://schemas.microsoft.com/office/drawing/2014/chart" uri="{C3380CC4-5D6E-409C-BE32-E72D297353CC}">
                  <c16:uniqueId val="{00000003-5836-4CF7-9B3C-F867FFA51C61}"/>
                </c:ext>
              </c:extLst>
            </c:dLbl>
            <c:dLbl>
              <c:idx val="3"/>
              <c:layout>
                <c:manualLayout>
                  <c:x val="0.17998975870225947"/>
                  <c:y val="1.9804529957637412E-2"/>
                </c:manualLayout>
              </c:layout>
              <c:tx>
                <c:rich>
                  <a:bodyPr/>
                  <a:lstStyle/>
                  <a:p>
                    <a:fld id="{4251346F-5BFA-48BA-A87E-836106196E7C}" type="CATEGORYNAME">
                      <a:rPr lang="en-US" dirty="0">
                        <a:latin typeface="Times New Roman" panose="02020603050405020304" pitchFamily="18" charset="0"/>
                        <a:cs typeface="Times New Roman" panose="02020603050405020304" pitchFamily="18" charset="0"/>
                      </a:rPr>
                      <a:pPr/>
                      <a:t>[CATEGORY NAME]</a:t>
                    </a:fld>
                    <a:r>
                      <a:rPr lang="en-US" baseline="0" dirty="0">
                        <a:latin typeface="Times New Roman" panose="02020603050405020304" pitchFamily="18" charset="0"/>
                        <a:cs typeface="Times New Roman" panose="02020603050405020304" pitchFamily="18" charset="0"/>
                      </a:rPr>
                      <a:t>, $31,159,113= 0.32%</a:t>
                    </a:r>
                  </a:p>
                </c:rich>
              </c:tx>
              <c:showLegendKey val="0"/>
              <c:showVal val="1"/>
              <c:showCatName val="1"/>
              <c:showSerName val="0"/>
              <c:showPercent val="1"/>
              <c:showBubbleSize val="0"/>
              <c:extLst>
                <c:ext xmlns:c15="http://schemas.microsoft.com/office/drawing/2012/chart" uri="{CE6537A1-D6FC-4f65-9D91-7224C49458BB}">
                  <c15:layout>
                    <c:manualLayout>
                      <c:w val="0.21865378915591718"/>
                      <c:h val="0.22872968091511137"/>
                    </c:manualLayout>
                  </c15:layout>
                  <c15:dlblFieldTable/>
                  <c15:showDataLabelsRange val="0"/>
                </c:ext>
                <c:ext xmlns:c16="http://schemas.microsoft.com/office/drawing/2014/chart" uri="{C3380CC4-5D6E-409C-BE32-E72D297353CC}">
                  <c16:uniqueId val="{00000006-5836-4CF7-9B3C-F867FFA51C61}"/>
                </c:ext>
              </c:extLst>
            </c:dLbl>
            <c:dLbl>
              <c:idx val="4"/>
              <c:layout>
                <c:manualLayout>
                  <c:x val="0.16751359302675256"/>
                  <c:y val="0.29081148672453183"/>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fld id="{073ACEE3-8D62-40E3-A9AD-74F07FF0447E}" type="CATEGORYNAME">
                      <a:rPr lang="en-US" dirty="0">
                        <a:latin typeface="Times New Roman" panose="02020603050405020304" pitchFamily="18" charset="0"/>
                        <a:cs typeface="Times New Roman" panose="02020603050405020304" pitchFamily="18" charset="0"/>
                      </a:rPr>
                      <a:pPr>
                        <a:defRPr sz="2000"/>
                      </a:pPr>
                      <a:t>[CATEGORY NAME]</a:t>
                    </a:fld>
                    <a:r>
                      <a:rPr lang="en-US" baseline="0" dirty="0">
                        <a:latin typeface="Times New Roman" panose="02020603050405020304" pitchFamily="18" charset="0"/>
                        <a:cs typeface="Times New Roman" panose="02020603050405020304" pitchFamily="18" charset="0"/>
                      </a:rPr>
                      <a:t>, $76,753,120</a:t>
                    </a:r>
                    <a:r>
                      <a:rPr lang="en-US" baseline="0">
                        <a:latin typeface="Times New Roman" panose="02020603050405020304" pitchFamily="18" charset="0"/>
                        <a:cs typeface="Times New Roman" panose="02020603050405020304" pitchFamily="18" charset="0"/>
                      </a:rPr>
                      <a:t>= 0.77%</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6530699561693"/>
                      <c:h val="0.20370860927152312"/>
                    </c:manualLayout>
                  </c15:layout>
                  <c15:dlblFieldTable/>
                  <c15:showDataLabelsRange val="0"/>
                </c:ext>
                <c:ext xmlns:c16="http://schemas.microsoft.com/office/drawing/2014/chart" uri="{C3380CC4-5D6E-409C-BE32-E72D297353CC}">
                  <c16:uniqueId val="{00000005-5836-4CF7-9B3C-F867FFA51C61}"/>
                </c:ext>
              </c:extLst>
            </c:dLbl>
            <c:dLbl>
              <c:idx val="5"/>
              <c:layout>
                <c:manualLayout>
                  <c:x val="8.2899845272972877E-3"/>
                  <c:y val="0.15560702109572294"/>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836-4CF7-9B3C-F867FFA51C6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Class 1 - Residential </c:v>
                </c:pt>
                <c:pt idx="1">
                  <c:v>Class 2 - Open Space</c:v>
                </c:pt>
                <c:pt idx="2">
                  <c:v>Class 3 - Commercial</c:v>
                </c:pt>
                <c:pt idx="3">
                  <c:v>Class 4 - Industrial</c:v>
                </c:pt>
                <c:pt idx="4">
                  <c:v>Class 5 - Personal Property</c:v>
                </c:pt>
              </c:strCache>
            </c:strRef>
          </c:cat>
          <c:val>
            <c:numRef>
              <c:f>Sheet1!$B$2:$B$6</c:f>
              <c:numCache>
                <c:formatCode>_("$"* #,##0_);_("$"* \(#,##0\);_("$"* "-"_);_(@_)</c:formatCode>
                <c:ptCount val="5"/>
                <c:pt idx="0">
                  <c:v>8741097979</c:v>
                </c:pt>
                <c:pt idx="1">
                  <c:v>0</c:v>
                </c:pt>
                <c:pt idx="2">
                  <c:v>533969063</c:v>
                </c:pt>
                <c:pt idx="3">
                  <c:v>29985204</c:v>
                </c:pt>
                <c:pt idx="4">
                  <c:v>74664390</c:v>
                </c:pt>
              </c:numCache>
            </c:numRef>
          </c:val>
          <c:extLst>
            <c:ext xmlns:c16="http://schemas.microsoft.com/office/drawing/2014/chart" uri="{C3380CC4-5D6E-409C-BE32-E72D297353CC}">
              <c16:uniqueId val="{00000000-5836-4CF7-9B3C-F867FFA51C61}"/>
            </c:ext>
          </c:extLst>
        </c:ser>
        <c:dLbls>
          <c:showLegendKey val="0"/>
          <c:showVal val="1"/>
          <c:showCatName val="0"/>
          <c:showSerName val="0"/>
          <c:showPercent val="0"/>
          <c:showBubbleSize val="0"/>
          <c:showLeaderLines val="1"/>
        </c:dLbls>
        <c:firstSliceAng val="73"/>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0328F-B665-4793-BDA3-7CF185993976}" type="doc">
      <dgm:prSet loTypeId="urn:microsoft.com/office/officeart/2005/8/layout/hProcess11" loCatId="process" qsTypeId="urn:microsoft.com/office/officeart/2005/8/quickstyle/3d2" qsCatId="3D" csTypeId="urn:microsoft.com/office/officeart/2005/8/colors/colorful1" csCatId="colorful" phldr="1"/>
      <dgm:spPr/>
      <dgm:t>
        <a:bodyPr/>
        <a:lstStyle/>
        <a:p>
          <a:endParaRPr lang="en-US"/>
        </a:p>
      </dgm:t>
    </dgm:pt>
    <dgm:pt modelId="{2E31A812-B46D-41DD-9B29-6F89F2C1A19F}">
      <dgm:prSet phldrT="[Text]" custT="1"/>
      <dgm:spPr/>
      <dgm:t>
        <a:bodyPr/>
        <a:lstStyle/>
        <a:p>
          <a:pPr algn="ctr"/>
          <a:r>
            <a:rPr lang="en-US" sz="1300" dirty="0">
              <a:latin typeface="Times New Roman" panose="02020603050405020304" pitchFamily="18" charset="0"/>
              <a:cs typeface="Times New Roman" panose="02020603050405020304" pitchFamily="18" charset="0"/>
            </a:rPr>
            <a:t>Annual Town Meeting</a:t>
          </a:r>
        </a:p>
        <a:p>
          <a:pPr algn="ctr"/>
          <a:endParaRPr lang="en-US" sz="400" dirty="0">
            <a:latin typeface="Times New Roman" panose="02020603050405020304" pitchFamily="18" charset="0"/>
            <a:cs typeface="Times New Roman" panose="02020603050405020304" pitchFamily="18" charset="0"/>
          </a:endParaRPr>
        </a:p>
      </dgm:t>
    </dgm:pt>
    <dgm:pt modelId="{A77D64DF-0955-410E-9709-EF2427B4508D}" type="parTrans" cxnId="{1C8B5456-DCB0-44AB-919D-D22C7641EB76}">
      <dgm:prSet/>
      <dgm:spPr/>
      <dgm:t>
        <a:bodyPr/>
        <a:lstStyle/>
        <a:p>
          <a:pPr algn="ctr"/>
          <a:endParaRPr lang="en-US"/>
        </a:p>
      </dgm:t>
    </dgm:pt>
    <dgm:pt modelId="{C4822CFB-BE39-44E5-82AE-D9F9CABD0202}" type="sibTrans" cxnId="{1C8B5456-DCB0-44AB-919D-D22C7641EB76}">
      <dgm:prSet/>
      <dgm:spPr/>
      <dgm:t>
        <a:bodyPr/>
        <a:lstStyle/>
        <a:p>
          <a:pPr algn="ctr"/>
          <a:endParaRPr lang="en-US"/>
        </a:p>
      </dgm:t>
    </dgm:pt>
    <dgm:pt modelId="{5434DF1D-4630-4482-8456-3FEB388FC5F2}">
      <dgm:prSet phldrT="[Text]" custT="1"/>
      <dgm:spPr/>
      <dgm:t>
        <a:bodyPr anchor="b"/>
        <a:lstStyle/>
        <a:p>
          <a:pPr algn="ctr"/>
          <a:r>
            <a:rPr lang="en-US" sz="1400" dirty="0">
              <a:latin typeface="Times New Roman" panose="02020603050405020304" pitchFamily="18" charset="0"/>
              <a:cs typeface="Times New Roman" panose="02020603050405020304" pitchFamily="18" charset="0"/>
            </a:rPr>
            <a:t>Property Valuation Completed</a:t>
          </a:r>
        </a:p>
        <a:p>
          <a:pPr algn="ctr"/>
          <a:endParaRPr lang="en-US" sz="400" dirty="0">
            <a:latin typeface="Times New Roman" panose="02020603050405020304" pitchFamily="18" charset="0"/>
            <a:cs typeface="Times New Roman" panose="02020603050405020304" pitchFamily="18" charset="0"/>
          </a:endParaRPr>
        </a:p>
      </dgm:t>
    </dgm:pt>
    <dgm:pt modelId="{D6BEBC89-51E8-4F39-A635-EB4F4F375413}" type="parTrans" cxnId="{D7947FC9-45A8-494C-96B7-312D212E1F69}">
      <dgm:prSet/>
      <dgm:spPr/>
      <dgm:t>
        <a:bodyPr/>
        <a:lstStyle/>
        <a:p>
          <a:pPr algn="ctr"/>
          <a:endParaRPr lang="en-US"/>
        </a:p>
      </dgm:t>
    </dgm:pt>
    <dgm:pt modelId="{A1EE0500-F534-470C-8418-BAC79660EE39}" type="sibTrans" cxnId="{D7947FC9-45A8-494C-96B7-312D212E1F69}">
      <dgm:prSet/>
      <dgm:spPr/>
      <dgm:t>
        <a:bodyPr/>
        <a:lstStyle/>
        <a:p>
          <a:pPr algn="ctr"/>
          <a:endParaRPr lang="en-US"/>
        </a:p>
      </dgm:t>
    </dgm:pt>
    <dgm:pt modelId="{8C90E585-6A0F-48CA-BB35-7995128457A3}">
      <dgm:prSet phldrT="[Text]" custT="1"/>
      <dgm:spPr/>
      <dgm:t>
        <a:bodyPr anchor="b"/>
        <a:lstStyle/>
        <a:p>
          <a:pPr algn="ctr"/>
          <a:r>
            <a:rPr lang="en-US" sz="1400" dirty="0">
              <a:latin typeface="Times New Roman" panose="02020603050405020304" pitchFamily="18" charset="0"/>
              <a:cs typeface="Times New Roman" panose="02020603050405020304" pitchFamily="18" charset="0"/>
            </a:rPr>
            <a:t>Tax Classification Hearing</a:t>
          </a:r>
        </a:p>
        <a:p>
          <a:pPr algn="ctr"/>
          <a:endParaRPr lang="en-US" sz="400" dirty="0">
            <a:latin typeface="Times New Roman" panose="02020603050405020304" pitchFamily="18" charset="0"/>
            <a:cs typeface="Times New Roman" panose="02020603050405020304" pitchFamily="18" charset="0"/>
          </a:endParaRPr>
        </a:p>
      </dgm:t>
    </dgm:pt>
    <dgm:pt modelId="{D3865AAC-EBFE-4516-9AFD-D2784352812D}" type="parTrans" cxnId="{5BC90E9F-947B-434B-B9C1-5BD11FF52AEC}">
      <dgm:prSet/>
      <dgm:spPr/>
      <dgm:t>
        <a:bodyPr/>
        <a:lstStyle/>
        <a:p>
          <a:pPr algn="ctr"/>
          <a:endParaRPr lang="en-US"/>
        </a:p>
      </dgm:t>
    </dgm:pt>
    <dgm:pt modelId="{CC926E8A-3BB5-4130-A61A-744EAF30FCE0}" type="sibTrans" cxnId="{5BC90E9F-947B-434B-B9C1-5BD11FF52AEC}">
      <dgm:prSet/>
      <dgm:spPr/>
      <dgm:t>
        <a:bodyPr/>
        <a:lstStyle/>
        <a:p>
          <a:pPr algn="ctr"/>
          <a:endParaRPr lang="en-US"/>
        </a:p>
      </dgm:t>
    </dgm:pt>
    <dgm:pt modelId="{30510A6E-D37B-4BE1-9972-8A126CD5C621}">
      <dgm:prSet custT="1"/>
      <dgm:spPr/>
      <dgm:t>
        <a:bodyPr/>
        <a:lstStyle/>
        <a:p>
          <a:pPr algn="ctr"/>
          <a:r>
            <a:rPr lang="en-US" sz="1200" dirty="0">
              <a:latin typeface="Times New Roman" panose="02020603050405020304" pitchFamily="18" charset="0"/>
              <a:cs typeface="Times New Roman" panose="02020603050405020304" pitchFamily="18" charset="0"/>
            </a:rPr>
            <a:t>Spring</a:t>
          </a:r>
          <a:r>
            <a:rPr lang="en-US" sz="1000" dirty="0">
              <a:latin typeface="Times New Roman" panose="02020603050405020304" pitchFamily="18" charset="0"/>
              <a:cs typeface="Times New Roman" panose="02020603050405020304" pitchFamily="18" charset="0"/>
            </a:rPr>
            <a:t> </a:t>
          </a:r>
        </a:p>
      </dgm:t>
    </dgm:pt>
    <dgm:pt modelId="{B3BE77CB-8DEB-4FA9-B1CB-3CA6C806E263}" type="parTrans" cxnId="{56F8A004-13EA-4800-8945-D1BA63AF1089}">
      <dgm:prSet/>
      <dgm:spPr/>
      <dgm:t>
        <a:bodyPr/>
        <a:lstStyle/>
        <a:p>
          <a:pPr algn="ctr"/>
          <a:endParaRPr lang="en-US"/>
        </a:p>
      </dgm:t>
    </dgm:pt>
    <dgm:pt modelId="{23EC81C5-C630-4551-9093-41B772D62097}" type="sibTrans" cxnId="{56F8A004-13EA-4800-8945-D1BA63AF1089}">
      <dgm:prSet/>
      <dgm:spPr/>
      <dgm:t>
        <a:bodyPr/>
        <a:lstStyle/>
        <a:p>
          <a:pPr algn="ctr"/>
          <a:endParaRPr lang="en-US"/>
        </a:p>
      </dgm:t>
    </dgm:pt>
    <dgm:pt modelId="{19EDC36D-FBBD-4330-96B9-5E2FADFF25CB}">
      <dgm:prSet custT="1"/>
      <dgm:spPr/>
      <dgm:t>
        <a:bodyPr anchor="b"/>
        <a:lstStyle/>
        <a:p>
          <a:pPr algn="ctr"/>
          <a:r>
            <a:rPr lang="en-US" sz="1200" dirty="0">
              <a:latin typeface="Times New Roman" panose="02020603050405020304" pitchFamily="18" charset="0"/>
              <a:cs typeface="Times New Roman" panose="02020603050405020304" pitchFamily="18" charset="0"/>
            </a:rPr>
            <a:t>September</a:t>
          </a:r>
          <a:endParaRPr lang="en-US" sz="1100" dirty="0">
            <a:latin typeface="Times New Roman" panose="02020603050405020304" pitchFamily="18" charset="0"/>
            <a:cs typeface="Times New Roman" panose="02020603050405020304" pitchFamily="18" charset="0"/>
          </a:endParaRPr>
        </a:p>
      </dgm:t>
    </dgm:pt>
    <dgm:pt modelId="{B43784F0-8270-4FD5-AE6C-FB911B3FFFE4}" type="parTrans" cxnId="{1233630D-EC9E-47D9-A644-F07F3E0329D2}">
      <dgm:prSet/>
      <dgm:spPr/>
      <dgm:t>
        <a:bodyPr/>
        <a:lstStyle/>
        <a:p>
          <a:pPr algn="ctr"/>
          <a:endParaRPr lang="en-US"/>
        </a:p>
      </dgm:t>
    </dgm:pt>
    <dgm:pt modelId="{34B26BA4-F786-415F-B82B-5F9B72533501}" type="sibTrans" cxnId="{1233630D-EC9E-47D9-A644-F07F3E0329D2}">
      <dgm:prSet/>
      <dgm:spPr/>
      <dgm:t>
        <a:bodyPr/>
        <a:lstStyle/>
        <a:p>
          <a:pPr algn="ctr"/>
          <a:endParaRPr lang="en-US"/>
        </a:p>
      </dgm:t>
    </dgm:pt>
    <dgm:pt modelId="{63201F1C-6C20-408E-83F7-8AAE717FEBFF}">
      <dgm:prSet custT="1"/>
      <dgm:spPr/>
      <dgm:t>
        <a:bodyPr/>
        <a:lstStyle/>
        <a:p>
          <a:pPr algn="ctr"/>
          <a:r>
            <a:rPr lang="en-US" sz="1300" dirty="0">
              <a:latin typeface="Times New Roman" panose="02020603050405020304" pitchFamily="18" charset="0"/>
              <a:cs typeface="Times New Roman" panose="02020603050405020304" pitchFamily="18" charset="0"/>
            </a:rPr>
            <a:t>Final Rate Certification (State Approval)</a:t>
          </a:r>
        </a:p>
        <a:p>
          <a:pPr algn="ctr"/>
          <a:endParaRPr lang="en-US" sz="400" dirty="0">
            <a:latin typeface="Times New Roman" panose="02020603050405020304" pitchFamily="18" charset="0"/>
            <a:cs typeface="Times New Roman" panose="02020603050405020304" pitchFamily="18" charset="0"/>
          </a:endParaRPr>
        </a:p>
      </dgm:t>
    </dgm:pt>
    <dgm:pt modelId="{85CDED1E-DB88-4314-8F06-E955B03CA34E}" type="parTrans" cxnId="{301083AB-0F6C-4C02-9567-DCADC3A0A38D}">
      <dgm:prSet/>
      <dgm:spPr/>
      <dgm:t>
        <a:bodyPr/>
        <a:lstStyle/>
        <a:p>
          <a:pPr algn="ctr"/>
          <a:endParaRPr lang="en-US"/>
        </a:p>
      </dgm:t>
    </dgm:pt>
    <dgm:pt modelId="{37BC962B-ADFA-4972-8676-3AF931BDBE6F}" type="sibTrans" cxnId="{301083AB-0F6C-4C02-9567-DCADC3A0A38D}">
      <dgm:prSet/>
      <dgm:spPr/>
      <dgm:t>
        <a:bodyPr/>
        <a:lstStyle/>
        <a:p>
          <a:pPr algn="ctr"/>
          <a:endParaRPr lang="en-US"/>
        </a:p>
      </dgm:t>
    </dgm:pt>
    <dgm:pt modelId="{C9E6A6C5-63B3-4494-9ED6-3D53913E695B}">
      <dgm:prSet custT="1"/>
      <dgm:spPr/>
      <dgm:t>
        <a:bodyPr/>
        <a:lstStyle/>
        <a:p>
          <a:pPr algn="ctr"/>
          <a:r>
            <a:rPr lang="en-US" sz="1200" dirty="0">
              <a:latin typeface="Times New Roman" panose="02020603050405020304" pitchFamily="18" charset="0"/>
              <a:cs typeface="Times New Roman" panose="02020603050405020304" pitchFamily="18" charset="0"/>
            </a:rPr>
            <a:t>December</a:t>
          </a:r>
          <a:endParaRPr lang="en-US" sz="1000" dirty="0">
            <a:latin typeface="Times New Roman" panose="02020603050405020304" pitchFamily="18" charset="0"/>
            <a:cs typeface="Times New Roman" panose="02020603050405020304" pitchFamily="18" charset="0"/>
          </a:endParaRPr>
        </a:p>
      </dgm:t>
    </dgm:pt>
    <dgm:pt modelId="{FF1BBB2D-6807-480A-B037-00876BC5449F}" type="parTrans" cxnId="{EDB35476-69E8-4927-8ABA-A4FBB9F2987A}">
      <dgm:prSet/>
      <dgm:spPr/>
      <dgm:t>
        <a:bodyPr/>
        <a:lstStyle/>
        <a:p>
          <a:pPr algn="ctr"/>
          <a:endParaRPr lang="en-US"/>
        </a:p>
      </dgm:t>
    </dgm:pt>
    <dgm:pt modelId="{143D6650-9E63-44A5-8724-7819C3FB5010}" type="sibTrans" cxnId="{EDB35476-69E8-4927-8ABA-A4FBB9F2987A}">
      <dgm:prSet/>
      <dgm:spPr/>
      <dgm:t>
        <a:bodyPr/>
        <a:lstStyle/>
        <a:p>
          <a:pPr algn="ctr"/>
          <a:endParaRPr lang="en-US"/>
        </a:p>
      </dgm:t>
    </dgm:pt>
    <dgm:pt modelId="{DB0A3486-571C-4621-965B-DC73B43C8400}">
      <dgm:prSet custT="1"/>
      <dgm:spPr/>
      <dgm:t>
        <a:bodyPr anchor="b"/>
        <a:lstStyle/>
        <a:p>
          <a:pPr algn="ctr"/>
          <a:r>
            <a:rPr lang="en-US" sz="1400" dirty="0">
              <a:latin typeface="Times New Roman" panose="02020603050405020304" pitchFamily="18" charset="0"/>
              <a:cs typeface="Times New Roman" panose="02020603050405020304" pitchFamily="18" charset="0"/>
            </a:rPr>
            <a:t>Tax Bills Issued</a:t>
          </a:r>
        </a:p>
        <a:p>
          <a:pPr algn="ctr"/>
          <a:endParaRPr lang="en-US" sz="400" dirty="0">
            <a:latin typeface="Times New Roman" panose="02020603050405020304" pitchFamily="18" charset="0"/>
            <a:cs typeface="Times New Roman" panose="02020603050405020304" pitchFamily="18" charset="0"/>
          </a:endParaRPr>
        </a:p>
      </dgm:t>
    </dgm:pt>
    <dgm:pt modelId="{97DD306D-C4D0-415D-B108-FCD64D823E90}" type="parTrans" cxnId="{57F51194-079A-4011-9A9F-FE0DDAF45820}">
      <dgm:prSet/>
      <dgm:spPr/>
      <dgm:t>
        <a:bodyPr/>
        <a:lstStyle/>
        <a:p>
          <a:pPr algn="ctr"/>
          <a:endParaRPr lang="en-US"/>
        </a:p>
      </dgm:t>
    </dgm:pt>
    <dgm:pt modelId="{9CFB156B-4AF4-4CF2-96F9-6B96EFE2F785}" type="sibTrans" cxnId="{57F51194-079A-4011-9A9F-FE0DDAF45820}">
      <dgm:prSet/>
      <dgm:spPr/>
      <dgm:t>
        <a:bodyPr/>
        <a:lstStyle/>
        <a:p>
          <a:pPr algn="ctr"/>
          <a:endParaRPr lang="en-US"/>
        </a:p>
      </dgm:t>
    </dgm:pt>
    <dgm:pt modelId="{2EFD78C0-08EC-4FE3-BA53-AF769E18FDF4}">
      <dgm:prSet custT="1"/>
      <dgm:spPr/>
      <dgm:t>
        <a:bodyPr anchor="b"/>
        <a:lstStyle/>
        <a:p>
          <a:pPr algn="ctr"/>
          <a:r>
            <a:rPr lang="en-US" sz="1200" dirty="0">
              <a:latin typeface="Times New Roman" panose="02020603050405020304" pitchFamily="18" charset="0"/>
              <a:cs typeface="Times New Roman" panose="02020603050405020304" pitchFamily="18" charset="0"/>
            </a:rPr>
            <a:t>December</a:t>
          </a:r>
          <a:endParaRPr lang="en-US" sz="1100" dirty="0">
            <a:latin typeface="Times New Roman" panose="02020603050405020304" pitchFamily="18" charset="0"/>
            <a:cs typeface="Times New Roman" panose="02020603050405020304" pitchFamily="18" charset="0"/>
          </a:endParaRPr>
        </a:p>
      </dgm:t>
    </dgm:pt>
    <dgm:pt modelId="{8CCCDE3C-42C5-4507-9333-0D3AF2DDD120}" type="parTrans" cxnId="{2EA173D4-0CE9-481B-95D4-DCFF3C5C2657}">
      <dgm:prSet/>
      <dgm:spPr/>
      <dgm:t>
        <a:bodyPr/>
        <a:lstStyle/>
        <a:p>
          <a:pPr algn="ctr"/>
          <a:endParaRPr lang="en-US"/>
        </a:p>
      </dgm:t>
    </dgm:pt>
    <dgm:pt modelId="{ECFB1ACE-7740-4F46-BD9C-1CD2299C4BF8}" type="sibTrans" cxnId="{2EA173D4-0CE9-481B-95D4-DCFF3C5C2657}">
      <dgm:prSet/>
      <dgm:spPr/>
      <dgm:t>
        <a:bodyPr/>
        <a:lstStyle/>
        <a:p>
          <a:pPr algn="ctr"/>
          <a:endParaRPr lang="en-US"/>
        </a:p>
      </dgm:t>
    </dgm:pt>
    <dgm:pt modelId="{5ED80626-A84B-4517-86C4-FFD7901BAE4D}">
      <dgm:prSet custT="1"/>
      <dgm:spPr/>
      <dgm:t>
        <a:bodyPr/>
        <a:lstStyle/>
        <a:p>
          <a:pPr algn="ctr"/>
          <a:r>
            <a:rPr lang="en-US" sz="1400" dirty="0">
              <a:latin typeface="Times New Roman" panose="02020603050405020304" pitchFamily="18" charset="0"/>
              <a:cs typeface="Times New Roman" panose="02020603050405020304" pitchFamily="18" charset="0"/>
            </a:rPr>
            <a:t>Abatement Period</a:t>
          </a:r>
        </a:p>
        <a:p>
          <a:pPr algn="ctr"/>
          <a:endParaRPr lang="en-US" sz="400" dirty="0">
            <a:latin typeface="Times New Roman" panose="02020603050405020304" pitchFamily="18" charset="0"/>
            <a:cs typeface="Times New Roman" panose="02020603050405020304" pitchFamily="18" charset="0"/>
          </a:endParaRPr>
        </a:p>
      </dgm:t>
    </dgm:pt>
    <dgm:pt modelId="{E7E0FA29-8DCB-4496-B625-DBB82C05D745}" type="parTrans" cxnId="{07293969-4398-490E-80B8-552107789E05}">
      <dgm:prSet/>
      <dgm:spPr/>
      <dgm:t>
        <a:bodyPr/>
        <a:lstStyle/>
        <a:p>
          <a:pPr algn="ctr"/>
          <a:endParaRPr lang="en-US"/>
        </a:p>
      </dgm:t>
    </dgm:pt>
    <dgm:pt modelId="{7E0360F2-B59F-4C5C-AC14-D41712F28758}" type="sibTrans" cxnId="{07293969-4398-490E-80B8-552107789E05}">
      <dgm:prSet/>
      <dgm:spPr/>
      <dgm:t>
        <a:bodyPr/>
        <a:lstStyle/>
        <a:p>
          <a:pPr algn="ctr"/>
          <a:endParaRPr lang="en-US"/>
        </a:p>
      </dgm:t>
    </dgm:pt>
    <dgm:pt modelId="{66F3E9C4-A06B-468A-A246-94C19F2A5D57}">
      <dgm:prSet custT="1"/>
      <dgm:spPr/>
      <dgm:t>
        <a:bodyPr/>
        <a:lstStyle/>
        <a:p>
          <a:pPr algn="ctr"/>
          <a:r>
            <a:rPr lang="en-US" sz="1200" dirty="0">
              <a:latin typeface="Times New Roman" panose="02020603050405020304" pitchFamily="18" charset="0"/>
              <a:cs typeface="Times New Roman" panose="02020603050405020304" pitchFamily="18" charset="0"/>
            </a:rPr>
            <a:t>January 1-February 2</a:t>
          </a:r>
          <a:endParaRPr lang="en-US" sz="1100" dirty="0">
            <a:latin typeface="Times New Roman" panose="02020603050405020304" pitchFamily="18" charset="0"/>
            <a:cs typeface="Times New Roman" panose="02020603050405020304" pitchFamily="18" charset="0"/>
          </a:endParaRPr>
        </a:p>
      </dgm:t>
    </dgm:pt>
    <dgm:pt modelId="{DE77CCE6-164D-45AF-9B4C-B11311B50537}" type="parTrans" cxnId="{538A0717-0F05-4885-B8AF-BD6CA1D946BD}">
      <dgm:prSet/>
      <dgm:spPr/>
      <dgm:t>
        <a:bodyPr/>
        <a:lstStyle/>
        <a:p>
          <a:pPr algn="ctr"/>
          <a:endParaRPr lang="en-US"/>
        </a:p>
      </dgm:t>
    </dgm:pt>
    <dgm:pt modelId="{0AA9E4C7-2ABF-4512-AC61-94F468A3A53F}" type="sibTrans" cxnId="{538A0717-0F05-4885-B8AF-BD6CA1D946BD}">
      <dgm:prSet/>
      <dgm:spPr/>
      <dgm:t>
        <a:bodyPr/>
        <a:lstStyle/>
        <a:p>
          <a:pPr algn="ctr"/>
          <a:endParaRPr lang="en-US"/>
        </a:p>
      </dgm:t>
    </dgm:pt>
    <dgm:pt modelId="{18BB7175-5C4D-4798-B083-3045E2D5E71C}">
      <dgm:prSet custT="1"/>
      <dgm:spPr/>
      <dgm:t>
        <a:bodyPr/>
        <a:lstStyle/>
        <a:p>
          <a:pPr algn="ctr"/>
          <a:r>
            <a:rPr lang="en-US" sz="1300" kern="1200" dirty="0">
              <a:latin typeface="Times New Roman" panose="02020603050405020304" pitchFamily="18" charset="0"/>
              <a:cs typeface="Times New Roman" panose="02020603050405020304" pitchFamily="18" charset="0"/>
            </a:rPr>
            <a:t>Review Values</a:t>
          </a:r>
        </a:p>
        <a:p>
          <a:pPr algn="ctr"/>
          <a:endParaRPr lang="en-US" sz="400" kern="1200" dirty="0">
            <a:solidFill>
              <a:prstClr val="black">
                <a:hueOff val="0"/>
                <a:satOff val="0"/>
                <a:lumOff val="0"/>
                <a:alphaOff val="0"/>
              </a:prstClr>
            </a:solidFill>
            <a:latin typeface="Arial" panose="020B0604020202020204"/>
            <a:ea typeface="+mn-ea"/>
            <a:cs typeface="+mn-cs"/>
          </a:endParaRPr>
        </a:p>
      </dgm:t>
    </dgm:pt>
    <dgm:pt modelId="{D15D657D-043C-4B9B-9F8A-20F0EFD679D8}" type="parTrans" cxnId="{AA1F82B3-A6F1-4B52-9E9E-50EAF81C6AB6}">
      <dgm:prSet/>
      <dgm:spPr/>
      <dgm:t>
        <a:bodyPr/>
        <a:lstStyle/>
        <a:p>
          <a:pPr algn="ctr"/>
          <a:endParaRPr lang="en-US"/>
        </a:p>
      </dgm:t>
    </dgm:pt>
    <dgm:pt modelId="{94BD7163-86B2-4F68-9A80-F89A32B416C5}" type="sibTrans" cxnId="{AA1F82B3-A6F1-4B52-9E9E-50EAF81C6AB6}">
      <dgm:prSet/>
      <dgm:spPr/>
      <dgm:t>
        <a:bodyPr/>
        <a:lstStyle/>
        <a:p>
          <a:pPr algn="ctr"/>
          <a:endParaRPr lang="en-US"/>
        </a:p>
      </dgm:t>
    </dgm:pt>
    <dgm:pt modelId="{EE9CC12D-4946-4547-BAB9-2FDF97C1629A}">
      <dgm:prSet custT="1"/>
      <dgm:spPr/>
      <dgm:t>
        <a:bodyPr/>
        <a:lstStyle/>
        <a:p>
          <a:pPr algn="ctr"/>
          <a:r>
            <a:rPr lang="en-US" sz="1200" kern="1200" dirty="0">
              <a:latin typeface="Times New Roman" panose="02020603050405020304" pitchFamily="18" charset="0"/>
              <a:cs typeface="Times New Roman" panose="02020603050405020304" pitchFamily="18" charset="0"/>
            </a:rPr>
            <a:t>September</a:t>
          </a:r>
          <a:endParaRPr lang="en-US" sz="1000" kern="1200" dirty="0">
            <a:latin typeface="Times New Roman" panose="02020603050405020304" pitchFamily="18" charset="0"/>
            <a:cs typeface="Times New Roman" panose="02020603050405020304" pitchFamily="18" charset="0"/>
          </a:endParaRPr>
        </a:p>
      </dgm:t>
    </dgm:pt>
    <dgm:pt modelId="{1CE08521-53F4-427C-9B1C-250DBF7E4CFE}" type="parTrans" cxnId="{79CA7386-6154-4D48-9A44-8123E0CE6FB7}">
      <dgm:prSet/>
      <dgm:spPr/>
      <dgm:t>
        <a:bodyPr/>
        <a:lstStyle/>
        <a:p>
          <a:pPr algn="ctr"/>
          <a:endParaRPr lang="en-US"/>
        </a:p>
      </dgm:t>
    </dgm:pt>
    <dgm:pt modelId="{20E78CD4-E8D2-44F9-A6EF-6A154979965C}" type="sibTrans" cxnId="{79CA7386-6154-4D48-9A44-8123E0CE6FB7}">
      <dgm:prSet/>
      <dgm:spPr/>
      <dgm:t>
        <a:bodyPr/>
        <a:lstStyle/>
        <a:p>
          <a:pPr algn="ctr"/>
          <a:endParaRPr lang="en-US"/>
        </a:p>
      </dgm:t>
    </dgm:pt>
    <dgm:pt modelId="{27EB88D2-30D5-47C0-B970-81C2336239FE}">
      <dgm:prSet custT="1"/>
      <dgm:spPr/>
      <dgm:t>
        <a:bodyPr anchor="b"/>
        <a:lstStyle/>
        <a:p>
          <a:pPr algn="ctr"/>
          <a:r>
            <a:rPr lang="en-US" sz="1200" dirty="0">
              <a:latin typeface="Times New Roman" panose="02020603050405020304" pitchFamily="18" charset="0"/>
              <a:cs typeface="Times New Roman" panose="02020603050405020304" pitchFamily="18" charset="0"/>
            </a:rPr>
            <a:t>November</a:t>
          </a:r>
          <a:endParaRPr lang="en-US" sz="1100" dirty="0">
            <a:latin typeface="Times New Roman" panose="02020603050405020304" pitchFamily="18" charset="0"/>
            <a:cs typeface="Times New Roman" panose="02020603050405020304" pitchFamily="18" charset="0"/>
          </a:endParaRPr>
        </a:p>
      </dgm:t>
    </dgm:pt>
    <dgm:pt modelId="{DC92B107-416F-4636-A605-BB7CEA83C778}" type="sibTrans" cxnId="{12A925B5-7425-4F74-8DC7-EE4F8D2DEB81}">
      <dgm:prSet/>
      <dgm:spPr/>
      <dgm:t>
        <a:bodyPr/>
        <a:lstStyle/>
        <a:p>
          <a:pPr algn="ctr"/>
          <a:endParaRPr lang="en-US"/>
        </a:p>
      </dgm:t>
    </dgm:pt>
    <dgm:pt modelId="{37FB1394-9CAC-4AAA-B752-CCF5B8BC5783}" type="parTrans" cxnId="{12A925B5-7425-4F74-8DC7-EE4F8D2DEB81}">
      <dgm:prSet/>
      <dgm:spPr/>
      <dgm:t>
        <a:bodyPr/>
        <a:lstStyle/>
        <a:p>
          <a:pPr algn="ctr"/>
          <a:endParaRPr lang="en-US"/>
        </a:p>
      </dgm:t>
    </dgm:pt>
    <dgm:pt modelId="{DB5993E9-0B55-4AAA-8D9B-EB905F63D312}" type="pres">
      <dgm:prSet presAssocID="{8020328F-B665-4793-BDA3-7CF185993976}" presName="Name0" presStyleCnt="0">
        <dgm:presLayoutVars>
          <dgm:dir/>
          <dgm:resizeHandles val="exact"/>
        </dgm:presLayoutVars>
      </dgm:prSet>
      <dgm:spPr/>
    </dgm:pt>
    <dgm:pt modelId="{584D9AB7-C870-47CC-8CAC-BA95AF9EE045}" type="pres">
      <dgm:prSet presAssocID="{8020328F-B665-4793-BDA3-7CF185993976}" presName="arrow" presStyleLbl="bgShp" presStyleIdx="0" presStyleCnt="1" custLinFactNeighborX="-409" custLinFactNeighborY="581"/>
      <dgm:spPr/>
    </dgm:pt>
    <dgm:pt modelId="{FBBD5AAF-5597-4900-B574-B7B2FEF381A4}" type="pres">
      <dgm:prSet presAssocID="{8020328F-B665-4793-BDA3-7CF185993976}" presName="points" presStyleCnt="0"/>
      <dgm:spPr/>
    </dgm:pt>
    <dgm:pt modelId="{74FA25A1-B549-4096-BF37-C3FDC31FF7C0}" type="pres">
      <dgm:prSet presAssocID="{2E31A812-B46D-41DD-9B29-6F89F2C1A19F}" presName="compositeA" presStyleCnt="0"/>
      <dgm:spPr/>
    </dgm:pt>
    <dgm:pt modelId="{FD1DCFE8-CCFD-4315-97D2-C25AC8101F44}" type="pres">
      <dgm:prSet presAssocID="{2E31A812-B46D-41DD-9B29-6F89F2C1A19F}" presName="textA" presStyleLbl="revTx" presStyleIdx="0" presStyleCnt="7">
        <dgm:presLayoutVars>
          <dgm:bulletEnabled val="1"/>
        </dgm:presLayoutVars>
      </dgm:prSet>
      <dgm:spPr/>
    </dgm:pt>
    <dgm:pt modelId="{E4302049-1C9C-451A-B278-54585A26EEF6}" type="pres">
      <dgm:prSet presAssocID="{2E31A812-B46D-41DD-9B29-6F89F2C1A19F}" presName="circleA" presStyleLbl="node1" presStyleIdx="0" presStyleCnt="7" custScaleX="76354" custScaleY="81100" custLinFactNeighborX="8380"/>
      <dgm:spPr/>
    </dgm:pt>
    <dgm:pt modelId="{F326180E-CF40-466C-80FD-E2790E6F8F9F}" type="pres">
      <dgm:prSet presAssocID="{2E31A812-B46D-41DD-9B29-6F89F2C1A19F}" presName="spaceA" presStyleCnt="0"/>
      <dgm:spPr/>
    </dgm:pt>
    <dgm:pt modelId="{ECAEAAA8-37B4-4D5C-8D11-89E0F7D02BFA}" type="pres">
      <dgm:prSet presAssocID="{C4822CFB-BE39-44E5-82AE-D9F9CABD0202}" presName="space" presStyleCnt="0"/>
      <dgm:spPr/>
    </dgm:pt>
    <dgm:pt modelId="{591783BE-CFDC-49AB-BE8C-A0AEA5E914FF}" type="pres">
      <dgm:prSet presAssocID="{5434DF1D-4630-4482-8456-3FEB388FC5F2}" presName="compositeB" presStyleCnt="0"/>
      <dgm:spPr/>
    </dgm:pt>
    <dgm:pt modelId="{E2953E8A-D06A-4690-AF1A-06D66A86DEC9}" type="pres">
      <dgm:prSet presAssocID="{5434DF1D-4630-4482-8456-3FEB388FC5F2}" presName="textB" presStyleLbl="revTx" presStyleIdx="1" presStyleCnt="7">
        <dgm:presLayoutVars>
          <dgm:bulletEnabled val="1"/>
        </dgm:presLayoutVars>
      </dgm:prSet>
      <dgm:spPr/>
    </dgm:pt>
    <dgm:pt modelId="{8B29DE1E-FDC0-47AC-AC41-FB96FDCE762F}" type="pres">
      <dgm:prSet presAssocID="{5434DF1D-4630-4482-8456-3FEB388FC5F2}" presName="circleB" presStyleLbl="node1" presStyleIdx="1" presStyleCnt="7" custScaleX="76354" custScaleY="81100" custLinFactNeighborX="-14665"/>
      <dgm:spPr/>
    </dgm:pt>
    <dgm:pt modelId="{FD1549BB-8376-46EA-AA63-7187661E9377}" type="pres">
      <dgm:prSet presAssocID="{5434DF1D-4630-4482-8456-3FEB388FC5F2}" presName="spaceB" presStyleCnt="0"/>
      <dgm:spPr/>
    </dgm:pt>
    <dgm:pt modelId="{B2842410-92BC-4252-A7FB-8F7E0ACA5BE0}" type="pres">
      <dgm:prSet presAssocID="{A1EE0500-F534-470C-8418-BAC79660EE39}" presName="space" presStyleCnt="0"/>
      <dgm:spPr/>
    </dgm:pt>
    <dgm:pt modelId="{937E8AB0-9BC1-42A8-B833-C791899547CC}" type="pres">
      <dgm:prSet presAssocID="{18BB7175-5C4D-4798-B083-3045E2D5E71C}" presName="compositeA" presStyleCnt="0"/>
      <dgm:spPr/>
    </dgm:pt>
    <dgm:pt modelId="{1AB0BA58-1A5B-47F7-BF78-C113A6258F25}" type="pres">
      <dgm:prSet presAssocID="{18BB7175-5C4D-4798-B083-3045E2D5E71C}" presName="textA" presStyleLbl="revTx" presStyleIdx="2" presStyleCnt="7">
        <dgm:presLayoutVars>
          <dgm:bulletEnabled val="1"/>
        </dgm:presLayoutVars>
      </dgm:prSet>
      <dgm:spPr/>
    </dgm:pt>
    <dgm:pt modelId="{CBBAD0FF-F210-44AD-8518-675D465F798B}" type="pres">
      <dgm:prSet presAssocID="{18BB7175-5C4D-4798-B083-3045E2D5E71C}" presName="circleA" presStyleLbl="node1" presStyleIdx="2" presStyleCnt="7" custScaleX="76354" custScaleY="81100"/>
      <dgm:spPr/>
    </dgm:pt>
    <dgm:pt modelId="{8466148F-3B34-4D32-B04F-D3361D9D5D12}" type="pres">
      <dgm:prSet presAssocID="{18BB7175-5C4D-4798-B083-3045E2D5E71C}" presName="spaceA" presStyleCnt="0"/>
      <dgm:spPr/>
    </dgm:pt>
    <dgm:pt modelId="{8632F50A-DFA6-4E73-8272-D2EE396B17D7}" type="pres">
      <dgm:prSet presAssocID="{94BD7163-86B2-4F68-9A80-F89A32B416C5}" presName="space" presStyleCnt="0"/>
      <dgm:spPr/>
    </dgm:pt>
    <dgm:pt modelId="{2F57007C-C663-4646-ACBD-C64DC72353E5}" type="pres">
      <dgm:prSet presAssocID="{8C90E585-6A0F-48CA-BB35-7995128457A3}" presName="compositeB" presStyleCnt="0"/>
      <dgm:spPr/>
    </dgm:pt>
    <dgm:pt modelId="{6BBD09DE-AD8E-454A-8CC1-F858DA41090B}" type="pres">
      <dgm:prSet presAssocID="{8C90E585-6A0F-48CA-BB35-7995128457A3}" presName="textB" presStyleLbl="revTx" presStyleIdx="3" presStyleCnt="7" custScaleX="106476">
        <dgm:presLayoutVars>
          <dgm:bulletEnabled val="1"/>
        </dgm:presLayoutVars>
      </dgm:prSet>
      <dgm:spPr/>
    </dgm:pt>
    <dgm:pt modelId="{A3295A76-F2C4-4517-804D-FE31EC0C37AC}" type="pres">
      <dgm:prSet presAssocID="{8C90E585-6A0F-48CA-BB35-7995128457A3}" presName="circleB" presStyleLbl="node1" presStyleIdx="3" presStyleCnt="7" custScaleX="76354" custScaleY="81100"/>
      <dgm:spPr/>
    </dgm:pt>
    <dgm:pt modelId="{2BF2CFFB-55AB-43BC-8931-20503984E892}" type="pres">
      <dgm:prSet presAssocID="{8C90E585-6A0F-48CA-BB35-7995128457A3}" presName="spaceB" presStyleCnt="0"/>
      <dgm:spPr/>
    </dgm:pt>
    <dgm:pt modelId="{33CD530A-7778-4AFC-8BF2-CD98AC73B2CD}" type="pres">
      <dgm:prSet presAssocID="{CC926E8A-3BB5-4130-A61A-744EAF30FCE0}" presName="space" presStyleCnt="0"/>
      <dgm:spPr/>
    </dgm:pt>
    <dgm:pt modelId="{6E180FF8-E981-489E-9855-91C102106C47}" type="pres">
      <dgm:prSet presAssocID="{63201F1C-6C20-408E-83F7-8AAE717FEBFF}" presName="compositeA" presStyleCnt="0"/>
      <dgm:spPr/>
    </dgm:pt>
    <dgm:pt modelId="{16DF6870-1168-4F0F-9EE8-6B17D5462048}" type="pres">
      <dgm:prSet presAssocID="{63201F1C-6C20-408E-83F7-8AAE717FEBFF}" presName="textA" presStyleLbl="revTx" presStyleIdx="4" presStyleCnt="7">
        <dgm:presLayoutVars>
          <dgm:bulletEnabled val="1"/>
        </dgm:presLayoutVars>
      </dgm:prSet>
      <dgm:spPr/>
    </dgm:pt>
    <dgm:pt modelId="{25AC8A05-FA2E-48B6-8ABE-3C9A6C728133}" type="pres">
      <dgm:prSet presAssocID="{63201F1C-6C20-408E-83F7-8AAE717FEBFF}" presName="circleA" presStyleLbl="node1" presStyleIdx="4" presStyleCnt="7" custScaleX="76354" custScaleY="81100"/>
      <dgm:spPr/>
    </dgm:pt>
    <dgm:pt modelId="{792F5696-9745-4BC6-A083-4969B029BE89}" type="pres">
      <dgm:prSet presAssocID="{63201F1C-6C20-408E-83F7-8AAE717FEBFF}" presName="spaceA" presStyleCnt="0"/>
      <dgm:spPr/>
    </dgm:pt>
    <dgm:pt modelId="{1E11FB73-FFF7-45E9-AFA0-CD4299480675}" type="pres">
      <dgm:prSet presAssocID="{37BC962B-ADFA-4972-8676-3AF931BDBE6F}" presName="space" presStyleCnt="0"/>
      <dgm:spPr/>
    </dgm:pt>
    <dgm:pt modelId="{A33C3EE0-0EEA-4985-BF0A-AE7798597ABB}" type="pres">
      <dgm:prSet presAssocID="{DB0A3486-571C-4621-965B-DC73B43C8400}" presName="compositeB" presStyleCnt="0"/>
      <dgm:spPr/>
    </dgm:pt>
    <dgm:pt modelId="{11A78D5D-5C3F-4133-B450-D8D0A8E6B2C5}" type="pres">
      <dgm:prSet presAssocID="{DB0A3486-571C-4621-965B-DC73B43C8400}" presName="textB" presStyleLbl="revTx" presStyleIdx="5" presStyleCnt="7">
        <dgm:presLayoutVars>
          <dgm:bulletEnabled val="1"/>
        </dgm:presLayoutVars>
      </dgm:prSet>
      <dgm:spPr/>
    </dgm:pt>
    <dgm:pt modelId="{CBA2BEEC-D87F-448D-9C9E-622548829728}" type="pres">
      <dgm:prSet presAssocID="{DB0A3486-571C-4621-965B-DC73B43C8400}" presName="circleB" presStyleLbl="node1" presStyleIdx="5" presStyleCnt="7" custScaleX="76354" custScaleY="81100"/>
      <dgm:spPr/>
    </dgm:pt>
    <dgm:pt modelId="{DD882627-9B84-40B6-B30E-B8D4AE388B26}" type="pres">
      <dgm:prSet presAssocID="{DB0A3486-571C-4621-965B-DC73B43C8400}" presName="spaceB" presStyleCnt="0"/>
      <dgm:spPr/>
    </dgm:pt>
    <dgm:pt modelId="{87FBBD48-867F-411E-83BD-F701456B65EF}" type="pres">
      <dgm:prSet presAssocID="{9CFB156B-4AF4-4CF2-96F9-6B96EFE2F785}" presName="space" presStyleCnt="0"/>
      <dgm:spPr/>
    </dgm:pt>
    <dgm:pt modelId="{75D5BD16-45EF-4A1C-944B-50879B86FAF2}" type="pres">
      <dgm:prSet presAssocID="{5ED80626-A84B-4517-86C4-FFD7901BAE4D}" presName="compositeA" presStyleCnt="0"/>
      <dgm:spPr/>
    </dgm:pt>
    <dgm:pt modelId="{B771C91E-32E2-42CD-BC09-E678191FF3D1}" type="pres">
      <dgm:prSet presAssocID="{5ED80626-A84B-4517-86C4-FFD7901BAE4D}" presName="textA" presStyleLbl="revTx" presStyleIdx="6" presStyleCnt="7">
        <dgm:presLayoutVars>
          <dgm:bulletEnabled val="1"/>
        </dgm:presLayoutVars>
      </dgm:prSet>
      <dgm:spPr/>
    </dgm:pt>
    <dgm:pt modelId="{638DD84E-D06A-4BE6-BEDA-F619B71027E4}" type="pres">
      <dgm:prSet presAssocID="{5ED80626-A84B-4517-86C4-FFD7901BAE4D}" presName="circleA" presStyleLbl="node1" presStyleIdx="6" presStyleCnt="7" custScaleX="76354" custScaleY="81100"/>
      <dgm:spPr/>
    </dgm:pt>
    <dgm:pt modelId="{4BD9F74E-1CF0-49DD-9BC7-9827A310F766}" type="pres">
      <dgm:prSet presAssocID="{5ED80626-A84B-4517-86C4-FFD7901BAE4D}" presName="spaceA" presStyleCnt="0"/>
      <dgm:spPr/>
    </dgm:pt>
  </dgm:ptLst>
  <dgm:cxnLst>
    <dgm:cxn modelId="{56F8A004-13EA-4800-8945-D1BA63AF1089}" srcId="{2E31A812-B46D-41DD-9B29-6F89F2C1A19F}" destId="{30510A6E-D37B-4BE1-9972-8A126CD5C621}" srcOrd="0" destOrd="0" parTransId="{B3BE77CB-8DEB-4FA9-B1CB-3CA6C806E263}" sibTransId="{23EC81C5-C630-4551-9093-41B772D62097}"/>
    <dgm:cxn modelId="{1233630D-EC9E-47D9-A644-F07F3E0329D2}" srcId="{5434DF1D-4630-4482-8456-3FEB388FC5F2}" destId="{19EDC36D-FBBD-4330-96B9-5E2FADFF25CB}" srcOrd="0" destOrd="0" parTransId="{B43784F0-8270-4FD5-AE6C-FB911B3FFFE4}" sibTransId="{34B26BA4-F786-415F-B82B-5F9B72533501}"/>
    <dgm:cxn modelId="{538A0717-0F05-4885-B8AF-BD6CA1D946BD}" srcId="{5ED80626-A84B-4517-86C4-FFD7901BAE4D}" destId="{66F3E9C4-A06B-468A-A246-94C19F2A5D57}" srcOrd="0" destOrd="0" parTransId="{DE77CCE6-164D-45AF-9B4C-B11311B50537}" sibTransId="{0AA9E4C7-2ABF-4512-AC61-94F468A3A53F}"/>
    <dgm:cxn modelId="{724F9928-B290-49D8-8AD6-F505231DD60B}" type="presOf" srcId="{8020328F-B665-4793-BDA3-7CF185993976}" destId="{DB5993E9-0B55-4AAA-8D9B-EB905F63D312}" srcOrd="0" destOrd="0" presId="urn:microsoft.com/office/officeart/2005/8/layout/hProcess11"/>
    <dgm:cxn modelId="{D8B24C30-CC5B-437F-832E-C57C895395A1}" type="presOf" srcId="{5434DF1D-4630-4482-8456-3FEB388FC5F2}" destId="{E2953E8A-D06A-4690-AF1A-06D66A86DEC9}" srcOrd="0" destOrd="0" presId="urn:microsoft.com/office/officeart/2005/8/layout/hProcess11"/>
    <dgm:cxn modelId="{83E9A031-7439-4032-94BB-714713B75F8F}" type="presOf" srcId="{EE9CC12D-4946-4547-BAB9-2FDF97C1629A}" destId="{1AB0BA58-1A5B-47F7-BF78-C113A6258F25}" srcOrd="0" destOrd="1" presId="urn:microsoft.com/office/officeart/2005/8/layout/hProcess11"/>
    <dgm:cxn modelId="{8DF07E32-3839-4CEF-AB37-1D3C928FBE6F}" type="presOf" srcId="{5ED80626-A84B-4517-86C4-FFD7901BAE4D}" destId="{B771C91E-32E2-42CD-BC09-E678191FF3D1}" srcOrd="0" destOrd="0" presId="urn:microsoft.com/office/officeart/2005/8/layout/hProcess11"/>
    <dgm:cxn modelId="{E14F1E35-5038-484F-AE78-EF4D7FCD4A8A}" type="presOf" srcId="{63201F1C-6C20-408E-83F7-8AAE717FEBFF}" destId="{16DF6870-1168-4F0F-9EE8-6B17D5462048}" srcOrd="0" destOrd="0" presId="urn:microsoft.com/office/officeart/2005/8/layout/hProcess11"/>
    <dgm:cxn modelId="{7B93185C-25A5-4472-B17A-6A09D01F5C9F}" type="presOf" srcId="{8C90E585-6A0F-48CA-BB35-7995128457A3}" destId="{6BBD09DE-AD8E-454A-8CC1-F858DA41090B}" srcOrd="0" destOrd="0" presId="urn:microsoft.com/office/officeart/2005/8/layout/hProcess11"/>
    <dgm:cxn modelId="{07293969-4398-490E-80B8-552107789E05}" srcId="{8020328F-B665-4793-BDA3-7CF185993976}" destId="{5ED80626-A84B-4517-86C4-FFD7901BAE4D}" srcOrd="6" destOrd="0" parTransId="{E7E0FA29-8DCB-4496-B625-DBB82C05D745}" sibTransId="{7E0360F2-B59F-4C5C-AC14-D41712F28758}"/>
    <dgm:cxn modelId="{0C1D5254-7137-4D34-B5CA-149A44C68A72}" type="presOf" srcId="{2EFD78C0-08EC-4FE3-BA53-AF769E18FDF4}" destId="{11A78D5D-5C3F-4133-B450-D8D0A8E6B2C5}" srcOrd="0" destOrd="1" presId="urn:microsoft.com/office/officeart/2005/8/layout/hProcess11"/>
    <dgm:cxn modelId="{1C8B5456-DCB0-44AB-919D-D22C7641EB76}" srcId="{8020328F-B665-4793-BDA3-7CF185993976}" destId="{2E31A812-B46D-41DD-9B29-6F89F2C1A19F}" srcOrd="0" destOrd="0" parTransId="{A77D64DF-0955-410E-9709-EF2427B4508D}" sibTransId="{C4822CFB-BE39-44E5-82AE-D9F9CABD0202}"/>
    <dgm:cxn modelId="{EDB35476-69E8-4927-8ABA-A4FBB9F2987A}" srcId="{63201F1C-6C20-408E-83F7-8AAE717FEBFF}" destId="{C9E6A6C5-63B3-4494-9ED6-3D53913E695B}" srcOrd="0" destOrd="0" parTransId="{FF1BBB2D-6807-480A-B037-00876BC5449F}" sibTransId="{143D6650-9E63-44A5-8724-7819C3FB5010}"/>
    <dgm:cxn modelId="{999A0177-77D9-4E62-9515-E33D510804F3}" type="presOf" srcId="{C9E6A6C5-63B3-4494-9ED6-3D53913E695B}" destId="{16DF6870-1168-4F0F-9EE8-6B17D5462048}" srcOrd="0" destOrd="1" presId="urn:microsoft.com/office/officeart/2005/8/layout/hProcess11"/>
    <dgm:cxn modelId="{79CA7386-6154-4D48-9A44-8123E0CE6FB7}" srcId="{18BB7175-5C4D-4798-B083-3045E2D5E71C}" destId="{EE9CC12D-4946-4547-BAB9-2FDF97C1629A}" srcOrd="0" destOrd="0" parTransId="{1CE08521-53F4-427C-9B1C-250DBF7E4CFE}" sibTransId="{20E78CD4-E8D2-44F9-A6EF-6A154979965C}"/>
    <dgm:cxn modelId="{57F51194-079A-4011-9A9F-FE0DDAF45820}" srcId="{8020328F-B665-4793-BDA3-7CF185993976}" destId="{DB0A3486-571C-4621-965B-DC73B43C8400}" srcOrd="5" destOrd="0" parTransId="{97DD306D-C4D0-415D-B108-FCD64D823E90}" sibTransId="{9CFB156B-4AF4-4CF2-96F9-6B96EFE2F785}"/>
    <dgm:cxn modelId="{C3FD5F94-E5E5-4FF0-80B8-20BF83B7D913}" type="presOf" srcId="{19EDC36D-FBBD-4330-96B9-5E2FADFF25CB}" destId="{E2953E8A-D06A-4690-AF1A-06D66A86DEC9}" srcOrd="0" destOrd="1" presId="urn:microsoft.com/office/officeart/2005/8/layout/hProcess11"/>
    <dgm:cxn modelId="{5BC90E9F-947B-434B-B9C1-5BD11FF52AEC}" srcId="{8020328F-B665-4793-BDA3-7CF185993976}" destId="{8C90E585-6A0F-48CA-BB35-7995128457A3}" srcOrd="3" destOrd="0" parTransId="{D3865AAC-EBFE-4516-9AFD-D2784352812D}" sibTransId="{CC926E8A-3BB5-4130-A61A-744EAF30FCE0}"/>
    <dgm:cxn modelId="{301083AB-0F6C-4C02-9567-DCADC3A0A38D}" srcId="{8020328F-B665-4793-BDA3-7CF185993976}" destId="{63201F1C-6C20-408E-83F7-8AAE717FEBFF}" srcOrd="4" destOrd="0" parTransId="{85CDED1E-DB88-4314-8F06-E955B03CA34E}" sibTransId="{37BC962B-ADFA-4972-8676-3AF931BDBE6F}"/>
    <dgm:cxn modelId="{9928A3AD-0977-4704-9572-3F54822B0CC4}" type="presOf" srcId="{27EB88D2-30D5-47C0-B970-81C2336239FE}" destId="{6BBD09DE-AD8E-454A-8CC1-F858DA41090B}" srcOrd="0" destOrd="1" presId="urn:microsoft.com/office/officeart/2005/8/layout/hProcess11"/>
    <dgm:cxn modelId="{AA1F82B3-A6F1-4B52-9E9E-50EAF81C6AB6}" srcId="{8020328F-B665-4793-BDA3-7CF185993976}" destId="{18BB7175-5C4D-4798-B083-3045E2D5E71C}" srcOrd="2" destOrd="0" parTransId="{D15D657D-043C-4B9B-9F8A-20F0EFD679D8}" sibTransId="{94BD7163-86B2-4F68-9A80-F89A32B416C5}"/>
    <dgm:cxn modelId="{12A925B5-7425-4F74-8DC7-EE4F8D2DEB81}" srcId="{8C90E585-6A0F-48CA-BB35-7995128457A3}" destId="{27EB88D2-30D5-47C0-B970-81C2336239FE}" srcOrd="0" destOrd="0" parTransId="{37FB1394-9CAC-4AAA-B752-CCF5B8BC5783}" sibTransId="{DC92B107-416F-4636-A605-BB7CEA83C778}"/>
    <dgm:cxn modelId="{58FD4EBA-F54B-43F3-9AAF-C60DB043E9B2}" type="presOf" srcId="{66F3E9C4-A06B-468A-A246-94C19F2A5D57}" destId="{B771C91E-32E2-42CD-BC09-E678191FF3D1}" srcOrd="0" destOrd="1" presId="urn:microsoft.com/office/officeart/2005/8/layout/hProcess11"/>
    <dgm:cxn modelId="{AA15C8BC-22D1-47D3-A635-010FF50CDF8F}" type="presOf" srcId="{DB0A3486-571C-4621-965B-DC73B43C8400}" destId="{11A78D5D-5C3F-4133-B450-D8D0A8E6B2C5}" srcOrd="0" destOrd="0" presId="urn:microsoft.com/office/officeart/2005/8/layout/hProcess11"/>
    <dgm:cxn modelId="{47124EC4-052B-460E-9567-18F93C3CE753}" type="presOf" srcId="{18BB7175-5C4D-4798-B083-3045E2D5E71C}" destId="{1AB0BA58-1A5B-47F7-BF78-C113A6258F25}" srcOrd="0" destOrd="0" presId="urn:microsoft.com/office/officeart/2005/8/layout/hProcess11"/>
    <dgm:cxn modelId="{D7947FC9-45A8-494C-96B7-312D212E1F69}" srcId="{8020328F-B665-4793-BDA3-7CF185993976}" destId="{5434DF1D-4630-4482-8456-3FEB388FC5F2}" srcOrd="1" destOrd="0" parTransId="{D6BEBC89-51E8-4F39-A635-EB4F4F375413}" sibTransId="{A1EE0500-F534-470C-8418-BAC79660EE39}"/>
    <dgm:cxn modelId="{2EA173D4-0CE9-481B-95D4-DCFF3C5C2657}" srcId="{DB0A3486-571C-4621-965B-DC73B43C8400}" destId="{2EFD78C0-08EC-4FE3-BA53-AF769E18FDF4}" srcOrd="0" destOrd="0" parTransId="{8CCCDE3C-42C5-4507-9333-0D3AF2DDD120}" sibTransId="{ECFB1ACE-7740-4F46-BD9C-1CD2299C4BF8}"/>
    <dgm:cxn modelId="{AF527BE6-749D-4D93-8A3A-BE922EA80DC9}" type="presOf" srcId="{2E31A812-B46D-41DD-9B29-6F89F2C1A19F}" destId="{FD1DCFE8-CCFD-4315-97D2-C25AC8101F44}" srcOrd="0" destOrd="0" presId="urn:microsoft.com/office/officeart/2005/8/layout/hProcess11"/>
    <dgm:cxn modelId="{EFFF7CEB-3FA5-4D6A-AC33-3D5FD1037820}" type="presOf" srcId="{30510A6E-D37B-4BE1-9972-8A126CD5C621}" destId="{FD1DCFE8-CCFD-4315-97D2-C25AC8101F44}" srcOrd="0" destOrd="1" presId="urn:microsoft.com/office/officeart/2005/8/layout/hProcess11"/>
    <dgm:cxn modelId="{36BCCAED-4810-4D6F-849A-28E13CB390BA}" type="presParOf" srcId="{DB5993E9-0B55-4AAA-8D9B-EB905F63D312}" destId="{584D9AB7-C870-47CC-8CAC-BA95AF9EE045}" srcOrd="0" destOrd="0" presId="urn:microsoft.com/office/officeart/2005/8/layout/hProcess11"/>
    <dgm:cxn modelId="{80E8AE81-8334-497D-B46F-E93D3FA06954}" type="presParOf" srcId="{DB5993E9-0B55-4AAA-8D9B-EB905F63D312}" destId="{FBBD5AAF-5597-4900-B574-B7B2FEF381A4}" srcOrd="1" destOrd="0" presId="urn:microsoft.com/office/officeart/2005/8/layout/hProcess11"/>
    <dgm:cxn modelId="{14400285-DFC0-4D67-B9A5-567FF09181D1}" type="presParOf" srcId="{FBBD5AAF-5597-4900-B574-B7B2FEF381A4}" destId="{74FA25A1-B549-4096-BF37-C3FDC31FF7C0}" srcOrd="0" destOrd="0" presId="urn:microsoft.com/office/officeart/2005/8/layout/hProcess11"/>
    <dgm:cxn modelId="{4EBA568C-1454-4B32-B0D7-F2F617E4331A}" type="presParOf" srcId="{74FA25A1-B549-4096-BF37-C3FDC31FF7C0}" destId="{FD1DCFE8-CCFD-4315-97D2-C25AC8101F44}" srcOrd="0" destOrd="0" presId="urn:microsoft.com/office/officeart/2005/8/layout/hProcess11"/>
    <dgm:cxn modelId="{69DD7217-1831-424D-A9AE-6CA49280013A}" type="presParOf" srcId="{74FA25A1-B549-4096-BF37-C3FDC31FF7C0}" destId="{E4302049-1C9C-451A-B278-54585A26EEF6}" srcOrd="1" destOrd="0" presId="urn:microsoft.com/office/officeart/2005/8/layout/hProcess11"/>
    <dgm:cxn modelId="{C5DA6586-B0E0-43D1-9789-583D3582F33B}" type="presParOf" srcId="{74FA25A1-B549-4096-BF37-C3FDC31FF7C0}" destId="{F326180E-CF40-466C-80FD-E2790E6F8F9F}" srcOrd="2" destOrd="0" presId="urn:microsoft.com/office/officeart/2005/8/layout/hProcess11"/>
    <dgm:cxn modelId="{014F3758-F13F-4FAB-9760-94C26F8F1826}" type="presParOf" srcId="{FBBD5AAF-5597-4900-B574-B7B2FEF381A4}" destId="{ECAEAAA8-37B4-4D5C-8D11-89E0F7D02BFA}" srcOrd="1" destOrd="0" presId="urn:microsoft.com/office/officeart/2005/8/layout/hProcess11"/>
    <dgm:cxn modelId="{1C0DB25C-E990-4C30-BBD9-48161543B276}" type="presParOf" srcId="{FBBD5AAF-5597-4900-B574-B7B2FEF381A4}" destId="{591783BE-CFDC-49AB-BE8C-A0AEA5E914FF}" srcOrd="2" destOrd="0" presId="urn:microsoft.com/office/officeart/2005/8/layout/hProcess11"/>
    <dgm:cxn modelId="{0AA7662F-A624-4654-8A85-E09E016C5775}" type="presParOf" srcId="{591783BE-CFDC-49AB-BE8C-A0AEA5E914FF}" destId="{E2953E8A-D06A-4690-AF1A-06D66A86DEC9}" srcOrd="0" destOrd="0" presId="urn:microsoft.com/office/officeart/2005/8/layout/hProcess11"/>
    <dgm:cxn modelId="{4EBF2051-BCEE-4AE3-AD52-8CFDF7118A6E}" type="presParOf" srcId="{591783BE-CFDC-49AB-BE8C-A0AEA5E914FF}" destId="{8B29DE1E-FDC0-47AC-AC41-FB96FDCE762F}" srcOrd="1" destOrd="0" presId="urn:microsoft.com/office/officeart/2005/8/layout/hProcess11"/>
    <dgm:cxn modelId="{60880BB3-F3C7-4063-B07B-482A1249163B}" type="presParOf" srcId="{591783BE-CFDC-49AB-BE8C-A0AEA5E914FF}" destId="{FD1549BB-8376-46EA-AA63-7187661E9377}" srcOrd="2" destOrd="0" presId="urn:microsoft.com/office/officeart/2005/8/layout/hProcess11"/>
    <dgm:cxn modelId="{1E1F3B40-9200-46F9-93E3-34A471AE9BA8}" type="presParOf" srcId="{FBBD5AAF-5597-4900-B574-B7B2FEF381A4}" destId="{B2842410-92BC-4252-A7FB-8F7E0ACA5BE0}" srcOrd="3" destOrd="0" presId="urn:microsoft.com/office/officeart/2005/8/layout/hProcess11"/>
    <dgm:cxn modelId="{7FD0124B-A3B4-4C2F-9B4E-2023B827D220}" type="presParOf" srcId="{FBBD5AAF-5597-4900-B574-B7B2FEF381A4}" destId="{937E8AB0-9BC1-42A8-B833-C791899547CC}" srcOrd="4" destOrd="0" presId="urn:microsoft.com/office/officeart/2005/8/layout/hProcess11"/>
    <dgm:cxn modelId="{90667A4D-09F4-42C5-8B25-FFF6F3D75362}" type="presParOf" srcId="{937E8AB0-9BC1-42A8-B833-C791899547CC}" destId="{1AB0BA58-1A5B-47F7-BF78-C113A6258F25}" srcOrd="0" destOrd="0" presId="urn:microsoft.com/office/officeart/2005/8/layout/hProcess11"/>
    <dgm:cxn modelId="{32BC731B-0F50-4672-9208-0132D134F9B8}" type="presParOf" srcId="{937E8AB0-9BC1-42A8-B833-C791899547CC}" destId="{CBBAD0FF-F210-44AD-8518-675D465F798B}" srcOrd="1" destOrd="0" presId="urn:microsoft.com/office/officeart/2005/8/layout/hProcess11"/>
    <dgm:cxn modelId="{831CA470-CED4-447C-B14E-4442F81937BB}" type="presParOf" srcId="{937E8AB0-9BC1-42A8-B833-C791899547CC}" destId="{8466148F-3B34-4D32-B04F-D3361D9D5D12}" srcOrd="2" destOrd="0" presId="urn:microsoft.com/office/officeart/2005/8/layout/hProcess11"/>
    <dgm:cxn modelId="{C9BEF2E1-27D3-4B1C-A467-A9B3158DCF33}" type="presParOf" srcId="{FBBD5AAF-5597-4900-B574-B7B2FEF381A4}" destId="{8632F50A-DFA6-4E73-8272-D2EE396B17D7}" srcOrd="5" destOrd="0" presId="urn:microsoft.com/office/officeart/2005/8/layout/hProcess11"/>
    <dgm:cxn modelId="{E288953E-3896-4DF0-A95A-FACBE1BE6A5D}" type="presParOf" srcId="{FBBD5AAF-5597-4900-B574-B7B2FEF381A4}" destId="{2F57007C-C663-4646-ACBD-C64DC72353E5}" srcOrd="6" destOrd="0" presId="urn:microsoft.com/office/officeart/2005/8/layout/hProcess11"/>
    <dgm:cxn modelId="{ECB9E9C4-8E2B-4875-8C10-F8EB7FCEC27C}" type="presParOf" srcId="{2F57007C-C663-4646-ACBD-C64DC72353E5}" destId="{6BBD09DE-AD8E-454A-8CC1-F858DA41090B}" srcOrd="0" destOrd="0" presId="urn:microsoft.com/office/officeart/2005/8/layout/hProcess11"/>
    <dgm:cxn modelId="{4988718F-2F54-4BCC-86A5-DE8CE7A74F32}" type="presParOf" srcId="{2F57007C-C663-4646-ACBD-C64DC72353E5}" destId="{A3295A76-F2C4-4517-804D-FE31EC0C37AC}" srcOrd="1" destOrd="0" presId="urn:microsoft.com/office/officeart/2005/8/layout/hProcess11"/>
    <dgm:cxn modelId="{3BF24694-6431-4BE7-B375-891E36D0C0AD}" type="presParOf" srcId="{2F57007C-C663-4646-ACBD-C64DC72353E5}" destId="{2BF2CFFB-55AB-43BC-8931-20503984E892}" srcOrd="2" destOrd="0" presId="urn:microsoft.com/office/officeart/2005/8/layout/hProcess11"/>
    <dgm:cxn modelId="{50670AD0-AF54-444C-AD12-A603FBCA8E35}" type="presParOf" srcId="{FBBD5AAF-5597-4900-B574-B7B2FEF381A4}" destId="{33CD530A-7778-4AFC-8BF2-CD98AC73B2CD}" srcOrd="7" destOrd="0" presId="urn:microsoft.com/office/officeart/2005/8/layout/hProcess11"/>
    <dgm:cxn modelId="{9090336B-580B-4240-A14D-B50DB422C109}" type="presParOf" srcId="{FBBD5AAF-5597-4900-B574-B7B2FEF381A4}" destId="{6E180FF8-E981-489E-9855-91C102106C47}" srcOrd="8" destOrd="0" presId="urn:microsoft.com/office/officeart/2005/8/layout/hProcess11"/>
    <dgm:cxn modelId="{7B10CCC0-7D57-4A44-A797-B2EC77AE53AA}" type="presParOf" srcId="{6E180FF8-E981-489E-9855-91C102106C47}" destId="{16DF6870-1168-4F0F-9EE8-6B17D5462048}" srcOrd="0" destOrd="0" presId="urn:microsoft.com/office/officeart/2005/8/layout/hProcess11"/>
    <dgm:cxn modelId="{ACBFF141-0D55-4B3D-A02B-FB433F9C035D}" type="presParOf" srcId="{6E180FF8-E981-489E-9855-91C102106C47}" destId="{25AC8A05-FA2E-48B6-8ABE-3C9A6C728133}" srcOrd="1" destOrd="0" presId="urn:microsoft.com/office/officeart/2005/8/layout/hProcess11"/>
    <dgm:cxn modelId="{DAE38969-8647-4953-BD32-E36D876E93FC}" type="presParOf" srcId="{6E180FF8-E981-489E-9855-91C102106C47}" destId="{792F5696-9745-4BC6-A083-4969B029BE89}" srcOrd="2" destOrd="0" presId="urn:microsoft.com/office/officeart/2005/8/layout/hProcess11"/>
    <dgm:cxn modelId="{536A542D-1436-4DBE-B5DA-0D5ED850E06B}" type="presParOf" srcId="{FBBD5AAF-5597-4900-B574-B7B2FEF381A4}" destId="{1E11FB73-FFF7-45E9-AFA0-CD4299480675}" srcOrd="9" destOrd="0" presId="urn:microsoft.com/office/officeart/2005/8/layout/hProcess11"/>
    <dgm:cxn modelId="{F56B1607-1555-44A0-906E-728234586FB5}" type="presParOf" srcId="{FBBD5AAF-5597-4900-B574-B7B2FEF381A4}" destId="{A33C3EE0-0EEA-4985-BF0A-AE7798597ABB}" srcOrd="10" destOrd="0" presId="urn:microsoft.com/office/officeart/2005/8/layout/hProcess11"/>
    <dgm:cxn modelId="{EE6A81A3-C970-4137-A033-5F8F5A87D251}" type="presParOf" srcId="{A33C3EE0-0EEA-4985-BF0A-AE7798597ABB}" destId="{11A78D5D-5C3F-4133-B450-D8D0A8E6B2C5}" srcOrd="0" destOrd="0" presId="urn:microsoft.com/office/officeart/2005/8/layout/hProcess11"/>
    <dgm:cxn modelId="{3BE3FF71-582C-41F3-B498-3396512088F5}" type="presParOf" srcId="{A33C3EE0-0EEA-4985-BF0A-AE7798597ABB}" destId="{CBA2BEEC-D87F-448D-9C9E-622548829728}" srcOrd="1" destOrd="0" presId="urn:microsoft.com/office/officeart/2005/8/layout/hProcess11"/>
    <dgm:cxn modelId="{BD19D6CB-D831-4E6B-919A-D8B1E68C98EF}" type="presParOf" srcId="{A33C3EE0-0EEA-4985-BF0A-AE7798597ABB}" destId="{DD882627-9B84-40B6-B30E-B8D4AE388B26}" srcOrd="2" destOrd="0" presId="urn:microsoft.com/office/officeart/2005/8/layout/hProcess11"/>
    <dgm:cxn modelId="{E961E96B-7FA9-4FB6-B4DD-094B315A2EB2}" type="presParOf" srcId="{FBBD5AAF-5597-4900-B574-B7B2FEF381A4}" destId="{87FBBD48-867F-411E-83BD-F701456B65EF}" srcOrd="11" destOrd="0" presId="urn:microsoft.com/office/officeart/2005/8/layout/hProcess11"/>
    <dgm:cxn modelId="{CF137B18-50C5-4B62-954F-19FE8566F1B2}" type="presParOf" srcId="{FBBD5AAF-5597-4900-B574-B7B2FEF381A4}" destId="{75D5BD16-45EF-4A1C-944B-50879B86FAF2}" srcOrd="12" destOrd="0" presId="urn:microsoft.com/office/officeart/2005/8/layout/hProcess11"/>
    <dgm:cxn modelId="{D9561C43-7166-4C70-B20A-6F660D59C935}" type="presParOf" srcId="{75D5BD16-45EF-4A1C-944B-50879B86FAF2}" destId="{B771C91E-32E2-42CD-BC09-E678191FF3D1}" srcOrd="0" destOrd="0" presId="urn:microsoft.com/office/officeart/2005/8/layout/hProcess11"/>
    <dgm:cxn modelId="{ED0747A2-CDD2-48C2-8E0E-E353FA5C4DAC}" type="presParOf" srcId="{75D5BD16-45EF-4A1C-944B-50879B86FAF2}" destId="{638DD84E-D06A-4BE6-BEDA-F619B71027E4}" srcOrd="1" destOrd="0" presId="urn:microsoft.com/office/officeart/2005/8/layout/hProcess11"/>
    <dgm:cxn modelId="{E3447DB4-F9AD-4175-A6AC-6599650085E2}" type="presParOf" srcId="{75D5BD16-45EF-4A1C-944B-50879B86FAF2}" destId="{4BD9F74E-1CF0-49DD-9BC7-9827A310F766}"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1DB4A-7626-4171-BD16-6298A9BCACDD}"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5F088D42-A101-490A-8524-457609998722}">
      <dgm:prSet/>
      <dgm:spPr/>
      <dgm:t>
        <a:bodyPr/>
        <a:lstStyle/>
        <a:p>
          <a:r>
            <a:rPr lang="en-US">
              <a:latin typeface="Times New Roman" panose="02020603050405020304" pitchFamily="18" charset="0"/>
              <a:cs typeface="Times New Roman" panose="02020603050405020304" pitchFamily="18" charset="0"/>
            </a:rPr>
            <a:t>Selection of a Minimum Residential Factor, Single or Split Tax Rate</a:t>
          </a:r>
        </a:p>
      </dgm:t>
    </dgm:pt>
    <dgm:pt modelId="{E91725BB-816C-49C9-9432-87B22713AFA3}" type="parTrans" cxnId="{2983F8BA-D433-4967-8DE5-D3F0F577AF50}">
      <dgm:prSet/>
      <dgm:spPr/>
      <dgm:t>
        <a:bodyPr/>
        <a:lstStyle/>
        <a:p>
          <a:endParaRPr lang="en-US"/>
        </a:p>
      </dgm:t>
    </dgm:pt>
    <dgm:pt modelId="{91DD0096-05F3-49F5-A221-71D5E8930131}" type="sibTrans" cxnId="{2983F8BA-D433-4967-8DE5-D3F0F577AF50}">
      <dgm:prSet/>
      <dgm:spPr/>
      <dgm:t>
        <a:bodyPr/>
        <a:lstStyle/>
        <a:p>
          <a:endParaRPr lang="en-US"/>
        </a:p>
      </dgm:t>
    </dgm:pt>
    <dgm:pt modelId="{3475945B-A683-4EAC-897E-2BEAEB241E1B}">
      <dgm:prSet/>
      <dgm:spPr/>
      <dgm:t>
        <a:bodyPr/>
        <a:lstStyle/>
        <a:p>
          <a:r>
            <a:rPr lang="en-US">
              <a:latin typeface="Times New Roman" panose="02020603050405020304" pitchFamily="18" charset="0"/>
              <a:cs typeface="Times New Roman" panose="02020603050405020304" pitchFamily="18" charset="0"/>
            </a:rPr>
            <a:t>Selection of an Open Space Discount-or not</a:t>
          </a:r>
        </a:p>
      </dgm:t>
    </dgm:pt>
    <dgm:pt modelId="{61C64A1B-75D8-45AF-8FCC-66E88BBDE7DA}" type="parTrans" cxnId="{E7A0CE9D-22D8-4AD3-8214-86190206BFC1}">
      <dgm:prSet/>
      <dgm:spPr/>
      <dgm:t>
        <a:bodyPr/>
        <a:lstStyle/>
        <a:p>
          <a:endParaRPr lang="en-US"/>
        </a:p>
      </dgm:t>
    </dgm:pt>
    <dgm:pt modelId="{18676D78-4F77-4DB0-BB5E-0FBD43158392}" type="sibTrans" cxnId="{E7A0CE9D-22D8-4AD3-8214-86190206BFC1}">
      <dgm:prSet/>
      <dgm:spPr/>
      <dgm:t>
        <a:bodyPr/>
        <a:lstStyle/>
        <a:p>
          <a:endParaRPr lang="en-US"/>
        </a:p>
      </dgm:t>
    </dgm:pt>
    <dgm:pt modelId="{00FB19AC-B7EE-4500-B528-84610163B727}">
      <dgm:prSet/>
      <dgm:spPr/>
      <dgm:t>
        <a:bodyPr/>
        <a:lstStyle/>
        <a:p>
          <a:r>
            <a:rPr lang="en-US">
              <a:latin typeface="Times New Roman" panose="02020603050405020304" pitchFamily="18" charset="0"/>
              <a:cs typeface="Times New Roman" panose="02020603050405020304" pitchFamily="18" charset="0"/>
            </a:rPr>
            <a:t>Granting of a Residential  Exemption or not</a:t>
          </a:r>
        </a:p>
      </dgm:t>
    </dgm:pt>
    <dgm:pt modelId="{4BF3BB10-9459-4DC7-B086-673C3A185537}" type="parTrans" cxnId="{73C06438-A11B-4B29-9B99-C8923EE34272}">
      <dgm:prSet/>
      <dgm:spPr/>
      <dgm:t>
        <a:bodyPr/>
        <a:lstStyle/>
        <a:p>
          <a:endParaRPr lang="en-US"/>
        </a:p>
      </dgm:t>
    </dgm:pt>
    <dgm:pt modelId="{CBF27FBC-441E-4F71-9031-1C9E44C34ACD}" type="sibTrans" cxnId="{73C06438-A11B-4B29-9B99-C8923EE34272}">
      <dgm:prSet/>
      <dgm:spPr/>
      <dgm:t>
        <a:bodyPr/>
        <a:lstStyle/>
        <a:p>
          <a:endParaRPr lang="en-US"/>
        </a:p>
      </dgm:t>
    </dgm:pt>
    <dgm:pt modelId="{21784E21-3B9D-4D8C-BC19-2F5F144C44E6}">
      <dgm:prSet/>
      <dgm:spPr/>
      <dgm:t>
        <a:bodyPr/>
        <a:lstStyle/>
        <a:p>
          <a:r>
            <a:rPr lang="en-US">
              <a:latin typeface="Times New Roman" panose="02020603050405020304" pitchFamily="18" charset="0"/>
              <a:cs typeface="Times New Roman" panose="02020603050405020304" pitchFamily="18" charset="0"/>
            </a:rPr>
            <a:t>Granting of a Small Commercial Exemption or not</a:t>
          </a:r>
        </a:p>
      </dgm:t>
    </dgm:pt>
    <dgm:pt modelId="{84A4C631-4B51-4538-9276-7058C479441D}" type="parTrans" cxnId="{4CA999B6-3D73-445C-9EEF-923996C9B9AA}">
      <dgm:prSet/>
      <dgm:spPr/>
      <dgm:t>
        <a:bodyPr/>
        <a:lstStyle/>
        <a:p>
          <a:endParaRPr lang="en-US"/>
        </a:p>
      </dgm:t>
    </dgm:pt>
    <dgm:pt modelId="{6EA223DC-26A3-4810-AC49-3C3D08D5A7D8}" type="sibTrans" cxnId="{4CA999B6-3D73-445C-9EEF-923996C9B9AA}">
      <dgm:prSet/>
      <dgm:spPr/>
      <dgm:t>
        <a:bodyPr/>
        <a:lstStyle/>
        <a:p>
          <a:endParaRPr lang="en-US"/>
        </a:p>
      </dgm:t>
    </dgm:pt>
    <dgm:pt modelId="{B2D5B0AC-B5BD-4233-A106-31EF313F430A}" type="pres">
      <dgm:prSet presAssocID="{D511DB4A-7626-4171-BD16-6298A9BCACDD}" presName="outerComposite" presStyleCnt="0">
        <dgm:presLayoutVars>
          <dgm:chMax val="5"/>
          <dgm:dir/>
          <dgm:resizeHandles val="exact"/>
        </dgm:presLayoutVars>
      </dgm:prSet>
      <dgm:spPr/>
    </dgm:pt>
    <dgm:pt modelId="{13AB6936-BC13-4F0C-B46F-3F969D20FE2B}" type="pres">
      <dgm:prSet presAssocID="{D511DB4A-7626-4171-BD16-6298A9BCACDD}" presName="dummyMaxCanvas" presStyleCnt="0">
        <dgm:presLayoutVars/>
      </dgm:prSet>
      <dgm:spPr/>
    </dgm:pt>
    <dgm:pt modelId="{5EFDF5C7-C05D-4EDF-BC3E-F80CAD70B31A}" type="pres">
      <dgm:prSet presAssocID="{D511DB4A-7626-4171-BD16-6298A9BCACDD}" presName="FourNodes_1" presStyleLbl="node1" presStyleIdx="0" presStyleCnt="4">
        <dgm:presLayoutVars>
          <dgm:bulletEnabled val="1"/>
        </dgm:presLayoutVars>
      </dgm:prSet>
      <dgm:spPr/>
    </dgm:pt>
    <dgm:pt modelId="{171B2927-9E5F-4CAE-884D-88F939A1AA72}" type="pres">
      <dgm:prSet presAssocID="{D511DB4A-7626-4171-BD16-6298A9BCACDD}" presName="FourNodes_2" presStyleLbl="node1" presStyleIdx="1" presStyleCnt="4">
        <dgm:presLayoutVars>
          <dgm:bulletEnabled val="1"/>
        </dgm:presLayoutVars>
      </dgm:prSet>
      <dgm:spPr/>
    </dgm:pt>
    <dgm:pt modelId="{FD2FA174-63CF-4E73-9B3F-BCA3ADE7F9A2}" type="pres">
      <dgm:prSet presAssocID="{D511DB4A-7626-4171-BD16-6298A9BCACDD}" presName="FourNodes_3" presStyleLbl="node1" presStyleIdx="2" presStyleCnt="4">
        <dgm:presLayoutVars>
          <dgm:bulletEnabled val="1"/>
        </dgm:presLayoutVars>
      </dgm:prSet>
      <dgm:spPr/>
    </dgm:pt>
    <dgm:pt modelId="{53C0E93B-3FC4-4670-ABFC-5FAF12F73177}" type="pres">
      <dgm:prSet presAssocID="{D511DB4A-7626-4171-BD16-6298A9BCACDD}" presName="FourNodes_4" presStyleLbl="node1" presStyleIdx="3" presStyleCnt="4">
        <dgm:presLayoutVars>
          <dgm:bulletEnabled val="1"/>
        </dgm:presLayoutVars>
      </dgm:prSet>
      <dgm:spPr/>
    </dgm:pt>
    <dgm:pt modelId="{352359B4-A446-407C-A044-5C7668CC3A38}" type="pres">
      <dgm:prSet presAssocID="{D511DB4A-7626-4171-BD16-6298A9BCACDD}" presName="FourConn_1-2" presStyleLbl="fgAccFollowNode1" presStyleIdx="0" presStyleCnt="3">
        <dgm:presLayoutVars>
          <dgm:bulletEnabled val="1"/>
        </dgm:presLayoutVars>
      </dgm:prSet>
      <dgm:spPr/>
    </dgm:pt>
    <dgm:pt modelId="{DA8AEEF1-F487-4D3C-9429-1898AF9DB37D}" type="pres">
      <dgm:prSet presAssocID="{D511DB4A-7626-4171-BD16-6298A9BCACDD}" presName="FourConn_2-3" presStyleLbl="fgAccFollowNode1" presStyleIdx="1" presStyleCnt="3">
        <dgm:presLayoutVars>
          <dgm:bulletEnabled val="1"/>
        </dgm:presLayoutVars>
      </dgm:prSet>
      <dgm:spPr/>
    </dgm:pt>
    <dgm:pt modelId="{F6D0094D-FC55-490D-9AF0-436036A156C2}" type="pres">
      <dgm:prSet presAssocID="{D511DB4A-7626-4171-BD16-6298A9BCACDD}" presName="FourConn_3-4" presStyleLbl="fgAccFollowNode1" presStyleIdx="2" presStyleCnt="3">
        <dgm:presLayoutVars>
          <dgm:bulletEnabled val="1"/>
        </dgm:presLayoutVars>
      </dgm:prSet>
      <dgm:spPr/>
    </dgm:pt>
    <dgm:pt modelId="{6D4AF7DA-3C8C-4CEA-8111-2CB1506CF83A}" type="pres">
      <dgm:prSet presAssocID="{D511DB4A-7626-4171-BD16-6298A9BCACDD}" presName="FourNodes_1_text" presStyleLbl="node1" presStyleIdx="3" presStyleCnt="4">
        <dgm:presLayoutVars>
          <dgm:bulletEnabled val="1"/>
        </dgm:presLayoutVars>
      </dgm:prSet>
      <dgm:spPr/>
    </dgm:pt>
    <dgm:pt modelId="{FC0BD415-D9AB-41B9-B2F3-1CF25521D962}" type="pres">
      <dgm:prSet presAssocID="{D511DB4A-7626-4171-BD16-6298A9BCACDD}" presName="FourNodes_2_text" presStyleLbl="node1" presStyleIdx="3" presStyleCnt="4">
        <dgm:presLayoutVars>
          <dgm:bulletEnabled val="1"/>
        </dgm:presLayoutVars>
      </dgm:prSet>
      <dgm:spPr/>
    </dgm:pt>
    <dgm:pt modelId="{F2B156CB-10DE-4EE8-AA6C-9BCA23472B36}" type="pres">
      <dgm:prSet presAssocID="{D511DB4A-7626-4171-BD16-6298A9BCACDD}" presName="FourNodes_3_text" presStyleLbl="node1" presStyleIdx="3" presStyleCnt="4">
        <dgm:presLayoutVars>
          <dgm:bulletEnabled val="1"/>
        </dgm:presLayoutVars>
      </dgm:prSet>
      <dgm:spPr/>
    </dgm:pt>
    <dgm:pt modelId="{C273BB7C-49D2-4BFB-9FAD-597657355E26}" type="pres">
      <dgm:prSet presAssocID="{D511DB4A-7626-4171-BD16-6298A9BCACDD}" presName="FourNodes_4_text" presStyleLbl="node1" presStyleIdx="3" presStyleCnt="4">
        <dgm:presLayoutVars>
          <dgm:bulletEnabled val="1"/>
        </dgm:presLayoutVars>
      </dgm:prSet>
      <dgm:spPr/>
    </dgm:pt>
  </dgm:ptLst>
  <dgm:cxnLst>
    <dgm:cxn modelId="{8DA42117-0ECD-4F72-BC3C-24FAC09E29F3}" type="presOf" srcId="{00FB19AC-B7EE-4500-B528-84610163B727}" destId="{FD2FA174-63CF-4E73-9B3F-BCA3ADE7F9A2}" srcOrd="0" destOrd="0" presId="urn:microsoft.com/office/officeart/2005/8/layout/vProcess5"/>
    <dgm:cxn modelId="{4113EF19-7049-41D4-A8D1-9BF5A26B5FF1}" type="presOf" srcId="{21784E21-3B9D-4D8C-BC19-2F5F144C44E6}" destId="{C273BB7C-49D2-4BFB-9FAD-597657355E26}" srcOrd="1" destOrd="0" presId="urn:microsoft.com/office/officeart/2005/8/layout/vProcess5"/>
    <dgm:cxn modelId="{851C9130-8D98-4584-8D18-6044FD8D82D8}" type="presOf" srcId="{CBF27FBC-441E-4F71-9031-1C9E44C34ACD}" destId="{F6D0094D-FC55-490D-9AF0-436036A156C2}" srcOrd="0" destOrd="0" presId="urn:microsoft.com/office/officeart/2005/8/layout/vProcess5"/>
    <dgm:cxn modelId="{8664A032-ACDC-4F2F-BE59-9C6DD9455407}" type="presOf" srcId="{00FB19AC-B7EE-4500-B528-84610163B727}" destId="{F2B156CB-10DE-4EE8-AA6C-9BCA23472B36}" srcOrd="1" destOrd="0" presId="urn:microsoft.com/office/officeart/2005/8/layout/vProcess5"/>
    <dgm:cxn modelId="{73C06438-A11B-4B29-9B99-C8923EE34272}" srcId="{D511DB4A-7626-4171-BD16-6298A9BCACDD}" destId="{00FB19AC-B7EE-4500-B528-84610163B727}" srcOrd="2" destOrd="0" parTransId="{4BF3BB10-9459-4DC7-B086-673C3A185537}" sibTransId="{CBF27FBC-441E-4F71-9031-1C9E44C34ACD}"/>
    <dgm:cxn modelId="{02212340-FA30-418F-A302-25111AB72A13}" type="presOf" srcId="{5F088D42-A101-490A-8524-457609998722}" destId="{6D4AF7DA-3C8C-4CEA-8111-2CB1506CF83A}" srcOrd="1" destOrd="0" presId="urn:microsoft.com/office/officeart/2005/8/layout/vProcess5"/>
    <dgm:cxn modelId="{1A8C0C54-C5F0-45A6-88E2-65447B4CD2C9}" type="presOf" srcId="{D511DB4A-7626-4171-BD16-6298A9BCACDD}" destId="{B2D5B0AC-B5BD-4233-A106-31EF313F430A}" srcOrd="0" destOrd="0" presId="urn:microsoft.com/office/officeart/2005/8/layout/vProcess5"/>
    <dgm:cxn modelId="{E4C41254-EA67-4A92-90FA-C5EBDA12D520}" type="presOf" srcId="{3475945B-A683-4EAC-897E-2BEAEB241E1B}" destId="{FC0BD415-D9AB-41B9-B2F3-1CF25521D962}" srcOrd="1" destOrd="0" presId="urn:microsoft.com/office/officeart/2005/8/layout/vProcess5"/>
    <dgm:cxn modelId="{C4E7B255-4DC2-4FF8-A9B6-EEEDC2EA3697}" type="presOf" srcId="{5F088D42-A101-490A-8524-457609998722}" destId="{5EFDF5C7-C05D-4EDF-BC3E-F80CAD70B31A}" srcOrd="0" destOrd="0" presId="urn:microsoft.com/office/officeart/2005/8/layout/vProcess5"/>
    <dgm:cxn modelId="{B53FFD7D-C78B-457F-BCA9-E15261A94796}" type="presOf" srcId="{91DD0096-05F3-49F5-A221-71D5E8930131}" destId="{352359B4-A446-407C-A044-5C7668CC3A38}" srcOrd="0" destOrd="0" presId="urn:microsoft.com/office/officeart/2005/8/layout/vProcess5"/>
    <dgm:cxn modelId="{E7A0CE9D-22D8-4AD3-8214-86190206BFC1}" srcId="{D511DB4A-7626-4171-BD16-6298A9BCACDD}" destId="{3475945B-A683-4EAC-897E-2BEAEB241E1B}" srcOrd="1" destOrd="0" parTransId="{61C64A1B-75D8-45AF-8FCC-66E88BBDE7DA}" sibTransId="{18676D78-4F77-4DB0-BB5E-0FBD43158392}"/>
    <dgm:cxn modelId="{72725CAB-9E31-438B-A15C-5AFA4149F09D}" type="presOf" srcId="{3475945B-A683-4EAC-897E-2BEAEB241E1B}" destId="{171B2927-9E5F-4CAE-884D-88F939A1AA72}" srcOrd="0" destOrd="0" presId="urn:microsoft.com/office/officeart/2005/8/layout/vProcess5"/>
    <dgm:cxn modelId="{4CA999B6-3D73-445C-9EEF-923996C9B9AA}" srcId="{D511DB4A-7626-4171-BD16-6298A9BCACDD}" destId="{21784E21-3B9D-4D8C-BC19-2F5F144C44E6}" srcOrd="3" destOrd="0" parTransId="{84A4C631-4B51-4538-9276-7058C479441D}" sibTransId="{6EA223DC-26A3-4810-AC49-3C3D08D5A7D8}"/>
    <dgm:cxn modelId="{9DB09DB9-5A95-4E15-BF8C-E8999ECE1D42}" type="presOf" srcId="{21784E21-3B9D-4D8C-BC19-2F5F144C44E6}" destId="{53C0E93B-3FC4-4670-ABFC-5FAF12F73177}" srcOrd="0" destOrd="0" presId="urn:microsoft.com/office/officeart/2005/8/layout/vProcess5"/>
    <dgm:cxn modelId="{2983F8BA-D433-4967-8DE5-D3F0F577AF50}" srcId="{D511DB4A-7626-4171-BD16-6298A9BCACDD}" destId="{5F088D42-A101-490A-8524-457609998722}" srcOrd="0" destOrd="0" parTransId="{E91725BB-816C-49C9-9432-87B22713AFA3}" sibTransId="{91DD0096-05F3-49F5-A221-71D5E8930131}"/>
    <dgm:cxn modelId="{196AEEE0-32F0-4D0B-AFE2-B7CA626D636C}" type="presOf" srcId="{18676D78-4F77-4DB0-BB5E-0FBD43158392}" destId="{DA8AEEF1-F487-4D3C-9429-1898AF9DB37D}" srcOrd="0" destOrd="0" presId="urn:microsoft.com/office/officeart/2005/8/layout/vProcess5"/>
    <dgm:cxn modelId="{82B49A4C-83AF-4AE9-AFE9-C5C9E61CAED4}" type="presParOf" srcId="{B2D5B0AC-B5BD-4233-A106-31EF313F430A}" destId="{13AB6936-BC13-4F0C-B46F-3F969D20FE2B}" srcOrd="0" destOrd="0" presId="urn:microsoft.com/office/officeart/2005/8/layout/vProcess5"/>
    <dgm:cxn modelId="{93F7266B-8FD0-4E1C-AF27-920CC094B929}" type="presParOf" srcId="{B2D5B0AC-B5BD-4233-A106-31EF313F430A}" destId="{5EFDF5C7-C05D-4EDF-BC3E-F80CAD70B31A}" srcOrd="1" destOrd="0" presId="urn:microsoft.com/office/officeart/2005/8/layout/vProcess5"/>
    <dgm:cxn modelId="{7E23FC90-380B-4DC0-A7AB-514B59C19279}" type="presParOf" srcId="{B2D5B0AC-B5BD-4233-A106-31EF313F430A}" destId="{171B2927-9E5F-4CAE-884D-88F939A1AA72}" srcOrd="2" destOrd="0" presId="urn:microsoft.com/office/officeart/2005/8/layout/vProcess5"/>
    <dgm:cxn modelId="{54D5DFDD-3A1D-4914-871E-7E23939B18B5}" type="presParOf" srcId="{B2D5B0AC-B5BD-4233-A106-31EF313F430A}" destId="{FD2FA174-63CF-4E73-9B3F-BCA3ADE7F9A2}" srcOrd="3" destOrd="0" presId="urn:microsoft.com/office/officeart/2005/8/layout/vProcess5"/>
    <dgm:cxn modelId="{BDB356F3-AF3A-4A58-BE6F-520D52DAC7AE}" type="presParOf" srcId="{B2D5B0AC-B5BD-4233-A106-31EF313F430A}" destId="{53C0E93B-3FC4-4670-ABFC-5FAF12F73177}" srcOrd="4" destOrd="0" presId="urn:microsoft.com/office/officeart/2005/8/layout/vProcess5"/>
    <dgm:cxn modelId="{E55AAB29-6626-42A6-92AF-1D492F893A7B}" type="presParOf" srcId="{B2D5B0AC-B5BD-4233-A106-31EF313F430A}" destId="{352359B4-A446-407C-A044-5C7668CC3A38}" srcOrd="5" destOrd="0" presId="urn:microsoft.com/office/officeart/2005/8/layout/vProcess5"/>
    <dgm:cxn modelId="{EACA64A1-E143-421C-B90C-B4FBAACF9576}" type="presParOf" srcId="{B2D5B0AC-B5BD-4233-A106-31EF313F430A}" destId="{DA8AEEF1-F487-4D3C-9429-1898AF9DB37D}" srcOrd="6" destOrd="0" presId="urn:microsoft.com/office/officeart/2005/8/layout/vProcess5"/>
    <dgm:cxn modelId="{A3BF65E8-576D-45C9-8E47-ABBE0016F6AB}" type="presParOf" srcId="{B2D5B0AC-B5BD-4233-A106-31EF313F430A}" destId="{F6D0094D-FC55-490D-9AF0-436036A156C2}" srcOrd="7" destOrd="0" presId="urn:microsoft.com/office/officeart/2005/8/layout/vProcess5"/>
    <dgm:cxn modelId="{B63ABBE8-95A3-4312-BCE1-397600994759}" type="presParOf" srcId="{B2D5B0AC-B5BD-4233-A106-31EF313F430A}" destId="{6D4AF7DA-3C8C-4CEA-8111-2CB1506CF83A}" srcOrd="8" destOrd="0" presId="urn:microsoft.com/office/officeart/2005/8/layout/vProcess5"/>
    <dgm:cxn modelId="{F395A6C4-3132-4870-90DF-64194C11677C}" type="presParOf" srcId="{B2D5B0AC-B5BD-4233-A106-31EF313F430A}" destId="{FC0BD415-D9AB-41B9-B2F3-1CF25521D962}" srcOrd="9" destOrd="0" presId="urn:microsoft.com/office/officeart/2005/8/layout/vProcess5"/>
    <dgm:cxn modelId="{DF080E15-F428-49E6-B506-725942E6AF59}" type="presParOf" srcId="{B2D5B0AC-B5BD-4233-A106-31EF313F430A}" destId="{F2B156CB-10DE-4EE8-AA6C-9BCA23472B36}" srcOrd="10" destOrd="0" presId="urn:microsoft.com/office/officeart/2005/8/layout/vProcess5"/>
    <dgm:cxn modelId="{F01FB841-BEBB-4D41-951E-57396A716141}" type="presParOf" srcId="{B2D5B0AC-B5BD-4233-A106-31EF313F430A}" destId="{C273BB7C-49D2-4BFB-9FAD-597657355E2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FB4936-0D93-454C-B86A-1CC0522E7C0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F5284E-F983-4FC3-B51D-7336FB518CD3}">
      <dgm:prSet/>
      <dgm:spPr/>
      <dgm:t>
        <a:bodyPr/>
        <a:lstStyle/>
        <a:p>
          <a:pPr>
            <a:lnSpc>
              <a:spcPct val="100000"/>
            </a:lnSpc>
          </a:pPr>
          <a:r>
            <a:rPr lang="en-US"/>
            <a:t>Communities decide to tax Residential, Commercial, Industrial &amp; Personal Property (CIP) differently.</a:t>
          </a:r>
        </a:p>
      </dgm:t>
    </dgm:pt>
    <dgm:pt modelId="{952A5DD4-A377-4F20-8DBE-9E69933BF23F}" type="parTrans" cxnId="{2D50DAC1-F631-4314-92CA-01BE8A5C168F}">
      <dgm:prSet/>
      <dgm:spPr/>
      <dgm:t>
        <a:bodyPr/>
        <a:lstStyle/>
        <a:p>
          <a:endParaRPr lang="en-US"/>
        </a:p>
      </dgm:t>
    </dgm:pt>
    <dgm:pt modelId="{B227F904-F77D-4095-9E5E-F73794180BB0}" type="sibTrans" cxnId="{2D50DAC1-F631-4314-92CA-01BE8A5C168F}">
      <dgm:prSet/>
      <dgm:spPr/>
      <dgm:t>
        <a:bodyPr/>
        <a:lstStyle/>
        <a:p>
          <a:endParaRPr lang="en-US"/>
        </a:p>
      </dgm:t>
    </dgm:pt>
    <dgm:pt modelId="{7B677849-1095-42B7-B5E2-22EC2EF72576}">
      <dgm:prSet/>
      <dgm:spPr/>
      <dgm:t>
        <a:bodyPr/>
        <a:lstStyle/>
        <a:p>
          <a:pPr>
            <a:lnSpc>
              <a:spcPct val="100000"/>
            </a:lnSpc>
          </a:pPr>
          <a:r>
            <a:rPr lang="en-US"/>
            <a:t>Statute allows an increase in CIP’s share of the tax levy up to 50% higher than Residential</a:t>
          </a:r>
        </a:p>
      </dgm:t>
    </dgm:pt>
    <dgm:pt modelId="{B1CB43D1-527E-44F9-BCC8-7AC91056B69A}" type="parTrans" cxnId="{6EE41A67-A1EB-4E78-80A4-CD32A63C907B}">
      <dgm:prSet/>
      <dgm:spPr/>
      <dgm:t>
        <a:bodyPr/>
        <a:lstStyle/>
        <a:p>
          <a:endParaRPr lang="en-US"/>
        </a:p>
      </dgm:t>
    </dgm:pt>
    <dgm:pt modelId="{AD48E6CE-433B-408D-884D-43F32D0F736F}" type="sibTrans" cxnId="{6EE41A67-A1EB-4E78-80A4-CD32A63C907B}">
      <dgm:prSet/>
      <dgm:spPr/>
      <dgm:t>
        <a:bodyPr/>
        <a:lstStyle/>
        <a:p>
          <a:endParaRPr lang="en-US"/>
        </a:p>
      </dgm:t>
    </dgm:pt>
    <dgm:pt modelId="{12119535-3E0D-4DA2-A42B-7A46E2628FD8}">
      <dgm:prSet/>
      <dgm:spPr/>
      <dgm:t>
        <a:bodyPr/>
        <a:lstStyle/>
        <a:p>
          <a:pPr>
            <a:lnSpc>
              <a:spcPct val="100000"/>
            </a:lnSpc>
          </a:pPr>
          <a:r>
            <a:rPr lang="en-US"/>
            <a:t>Does not generate new revenue; reallocates levy burden</a:t>
          </a:r>
        </a:p>
      </dgm:t>
    </dgm:pt>
    <dgm:pt modelId="{443D576C-4413-4114-8176-6D51D63EBC78}" type="parTrans" cxnId="{B01A49BE-A5EA-45F3-8435-AB702A6F8CD9}">
      <dgm:prSet/>
      <dgm:spPr/>
      <dgm:t>
        <a:bodyPr/>
        <a:lstStyle/>
        <a:p>
          <a:endParaRPr lang="en-US"/>
        </a:p>
      </dgm:t>
    </dgm:pt>
    <dgm:pt modelId="{AB8CBF59-95E3-43D3-9A15-41EDB4AC39DA}" type="sibTrans" cxnId="{B01A49BE-A5EA-45F3-8435-AB702A6F8CD9}">
      <dgm:prSet/>
      <dgm:spPr/>
      <dgm:t>
        <a:bodyPr/>
        <a:lstStyle/>
        <a:p>
          <a:endParaRPr lang="en-US"/>
        </a:p>
      </dgm:t>
    </dgm:pt>
    <dgm:pt modelId="{58F78610-2D5D-4B84-B73E-55B7D049FED6}">
      <dgm:prSet/>
      <dgm:spPr/>
      <dgm:t>
        <a:bodyPr/>
        <a:lstStyle/>
        <a:p>
          <a:pPr>
            <a:lnSpc>
              <a:spcPct val="100000"/>
            </a:lnSpc>
          </a:pPr>
          <a:r>
            <a:rPr lang="en-US"/>
            <a:t>Concord has used a single tax rate since 1998</a:t>
          </a:r>
        </a:p>
      </dgm:t>
    </dgm:pt>
    <dgm:pt modelId="{F6151A94-2E77-470E-95EB-4349DB956093}" type="parTrans" cxnId="{C4D1B8D2-252D-4A56-9066-355E8DAD2945}">
      <dgm:prSet/>
      <dgm:spPr/>
      <dgm:t>
        <a:bodyPr/>
        <a:lstStyle/>
        <a:p>
          <a:endParaRPr lang="en-US"/>
        </a:p>
      </dgm:t>
    </dgm:pt>
    <dgm:pt modelId="{878199B6-BCB2-4DD7-A5AB-39F19688239C}" type="sibTrans" cxnId="{C4D1B8D2-252D-4A56-9066-355E8DAD2945}">
      <dgm:prSet/>
      <dgm:spPr/>
      <dgm:t>
        <a:bodyPr/>
        <a:lstStyle/>
        <a:p>
          <a:endParaRPr lang="en-US"/>
        </a:p>
      </dgm:t>
    </dgm:pt>
    <dgm:pt modelId="{CCA1B8D7-6404-41F8-BF5A-FE45E60610C6}" type="pres">
      <dgm:prSet presAssocID="{B2FB4936-0D93-454C-B86A-1CC0522E7C06}" presName="root" presStyleCnt="0">
        <dgm:presLayoutVars>
          <dgm:dir/>
          <dgm:resizeHandles val="exact"/>
        </dgm:presLayoutVars>
      </dgm:prSet>
      <dgm:spPr/>
    </dgm:pt>
    <dgm:pt modelId="{55C5D1BA-53F5-46C1-B02C-C3E923821E82}" type="pres">
      <dgm:prSet presAssocID="{09F5284E-F983-4FC3-B51D-7336FB518CD3}" presName="compNode" presStyleCnt="0"/>
      <dgm:spPr/>
    </dgm:pt>
    <dgm:pt modelId="{6F7C8F7C-2DEF-4F5C-8A98-94C579C125B8}" type="pres">
      <dgm:prSet presAssocID="{09F5284E-F983-4FC3-B51D-7336FB518CD3}" presName="bgRect" presStyleLbl="bgShp" presStyleIdx="0" presStyleCnt="4"/>
      <dgm:spPr/>
    </dgm:pt>
    <dgm:pt modelId="{15E0D1BE-714D-48D4-AAD7-26C3502B6E73}" type="pres">
      <dgm:prSet presAssocID="{09F5284E-F983-4FC3-B51D-7336FB518C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F260D3C7-68E8-4D55-BB35-672B1D624686}" type="pres">
      <dgm:prSet presAssocID="{09F5284E-F983-4FC3-B51D-7336FB518CD3}" presName="spaceRect" presStyleCnt="0"/>
      <dgm:spPr/>
    </dgm:pt>
    <dgm:pt modelId="{100F9FBF-A121-4CDB-A9FD-0842B136D770}" type="pres">
      <dgm:prSet presAssocID="{09F5284E-F983-4FC3-B51D-7336FB518CD3}" presName="parTx" presStyleLbl="revTx" presStyleIdx="0" presStyleCnt="4">
        <dgm:presLayoutVars>
          <dgm:chMax val="0"/>
          <dgm:chPref val="0"/>
        </dgm:presLayoutVars>
      </dgm:prSet>
      <dgm:spPr/>
    </dgm:pt>
    <dgm:pt modelId="{57663C63-3B07-422C-9388-039C5ACD75D2}" type="pres">
      <dgm:prSet presAssocID="{B227F904-F77D-4095-9E5E-F73794180BB0}" presName="sibTrans" presStyleCnt="0"/>
      <dgm:spPr/>
    </dgm:pt>
    <dgm:pt modelId="{06B29ADA-C2C8-4083-8D35-4C19A6E6286C}" type="pres">
      <dgm:prSet presAssocID="{7B677849-1095-42B7-B5E2-22EC2EF72576}" presName="compNode" presStyleCnt="0"/>
      <dgm:spPr/>
    </dgm:pt>
    <dgm:pt modelId="{3AC8A8DB-3391-4B37-8C41-D072765CEA22}" type="pres">
      <dgm:prSet presAssocID="{7B677849-1095-42B7-B5E2-22EC2EF72576}" presName="bgRect" presStyleLbl="bgShp" presStyleIdx="1" presStyleCnt="4"/>
      <dgm:spPr/>
    </dgm:pt>
    <dgm:pt modelId="{7B487C77-48AD-4288-869F-74DE01285FFB}" type="pres">
      <dgm:prSet presAssocID="{7B677849-1095-42B7-B5E2-22EC2EF725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DD4B1DA-6393-49BB-A4C3-0CA7E185A4B6}" type="pres">
      <dgm:prSet presAssocID="{7B677849-1095-42B7-B5E2-22EC2EF72576}" presName="spaceRect" presStyleCnt="0"/>
      <dgm:spPr/>
    </dgm:pt>
    <dgm:pt modelId="{081E18C2-39A2-4716-8579-89A2E8BF917A}" type="pres">
      <dgm:prSet presAssocID="{7B677849-1095-42B7-B5E2-22EC2EF72576}" presName="parTx" presStyleLbl="revTx" presStyleIdx="1" presStyleCnt="4">
        <dgm:presLayoutVars>
          <dgm:chMax val="0"/>
          <dgm:chPref val="0"/>
        </dgm:presLayoutVars>
      </dgm:prSet>
      <dgm:spPr/>
    </dgm:pt>
    <dgm:pt modelId="{6E81EE7B-22DC-41B8-9FCE-4500135558AA}" type="pres">
      <dgm:prSet presAssocID="{AD48E6CE-433B-408D-884D-43F32D0F736F}" presName="sibTrans" presStyleCnt="0"/>
      <dgm:spPr/>
    </dgm:pt>
    <dgm:pt modelId="{C8E6987F-CC7C-4702-A17C-B11C008F8D8D}" type="pres">
      <dgm:prSet presAssocID="{12119535-3E0D-4DA2-A42B-7A46E2628FD8}" presName="compNode" presStyleCnt="0"/>
      <dgm:spPr/>
    </dgm:pt>
    <dgm:pt modelId="{03E247B0-E716-4F28-9D30-DE9D582C2370}" type="pres">
      <dgm:prSet presAssocID="{12119535-3E0D-4DA2-A42B-7A46E2628FD8}" presName="bgRect" presStyleLbl="bgShp" presStyleIdx="2" presStyleCnt="4"/>
      <dgm:spPr/>
    </dgm:pt>
    <dgm:pt modelId="{5A1C49B1-1B2E-46A3-9D55-72A300929505}" type="pres">
      <dgm:prSet presAssocID="{12119535-3E0D-4DA2-A42B-7A46E2628F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BD41E1A-F34C-45F8-8A1E-F433B7402D3D}" type="pres">
      <dgm:prSet presAssocID="{12119535-3E0D-4DA2-A42B-7A46E2628FD8}" presName="spaceRect" presStyleCnt="0"/>
      <dgm:spPr/>
    </dgm:pt>
    <dgm:pt modelId="{B0597C4B-33FF-48EF-BD32-A6912CE1E0EA}" type="pres">
      <dgm:prSet presAssocID="{12119535-3E0D-4DA2-A42B-7A46E2628FD8}" presName="parTx" presStyleLbl="revTx" presStyleIdx="2" presStyleCnt="4">
        <dgm:presLayoutVars>
          <dgm:chMax val="0"/>
          <dgm:chPref val="0"/>
        </dgm:presLayoutVars>
      </dgm:prSet>
      <dgm:spPr/>
    </dgm:pt>
    <dgm:pt modelId="{917E1E56-0435-4807-B656-CEB74ACF8B22}" type="pres">
      <dgm:prSet presAssocID="{AB8CBF59-95E3-43D3-9A15-41EDB4AC39DA}" presName="sibTrans" presStyleCnt="0"/>
      <dgm:spPr/>
    </dgm:pt>
    <dgm:pt modelId="{DA7F052A-B4B4-437B-B961-0E586260D193}" type="pres">
      <dgm:prSet presAssocID="{58F78610-2D5D-4B84-B73E-55B7D049FED6}" presName="compNode" presStyleCnt="0"/>
      <dgm:spPr/>
    </dgm:pt>
    <dgm:pt modelId="{FEA1E7C6-CDA8-4CC1-8E13-DE5D793F6689}" type="pres">
      <dgm:prSet presAssocID="{58F78610-2D5D-4B84-B73E-55B7D049FED6}" presName="bgRect" presStyleLbl="bgShp" presStyleIdx="3" presStyleCnt="4" custLinFactNeighborX="3" custLinFactNeighborY="4272"/>
      <dgm:spPr/>
    </dgm:pt>
    <dgm:pt modelId="{BD42E33E-6657-4219-876F-1062F4B2E351}" type="pres">
      <dgm:prSet presAssocID="{58F78610-2D5D-4B84-B73E-55B7D049FED6}" presName="iconRect" presStyleLbl="node1" presStyleIdx="3" presStyleCnt="4" custLinFactNeighborX="1579" custLinFactNeighborY="-975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nk with solid fill"/>
        </a:ext>
      </dgm:extLst>
    </dgm:pt>
    <dgm:pt modelId="{2990E74A-FB5F-4F6B-B23B-035663D90938}" type="pres">
      <dgm:prSet presAssocID="{58F78610-2D5D-4B84-B73E-55B7D049FED6}" presName="spaceRect" presStyleCnt="0"/>
      <dgm:spPr/>
    </dgm:pt>
    <dgm:pt modelId="{C0BC494E-291D-4B10-A2E5-3190C2C2AAB5}" type="pres">
      <dgm:prSet presAssocID="{58F78610-2D5D-4B84-B73E-55B7D049FED6}" presName="parTx" presStyleLbl="revTx" presStyleIdx="3" presStyleCnt="4">
        <dgm:presLayoutVars>
          <dgm:chMax val="0"/>
          <dgm:chPref val="0"/>
        </dgm:presLayoutVars>
      </dgm:prSet>
      <dgm:spPr/>
    </dgm:pt>
  </dgm:ptLst>
  <dgm:cxnLst>
    <dgm:cxn modelId="{20170801-85BF-42EC-B690-B46345E81497}" type="presOf" srcId="{B2FB4936-0D93-454C-B86A-1CC0522E7C06}" destId="{CCA1B8D7-6404-41F8-BF5A-FE45E60610C6}" srcOrd="0" destOrd="0" presId="urn:microsoft.com/office/officeart/2018/2/layout/IconVerticalSolidList"/>
    <dgm:cxn modelId="{9B036603-694C-44FF-9E08-22470C1B3D84}" type="presOf" srcId="{12119535-3E0D-4DA2-A42B-7A46E2628FD8}" destId="{B0597C4B-33FF-48EF-BD32-A6912CE1E0EA}" srcOrd="0" destOrd="0" presId="urn:microsoft.com/office/officeart/2018/2/layout/IconVerticalSolidList"/>
    <dgm:cxn modelId="{B0533F5C-0E58-44AA-B35D-9471EEEFCF29}" type="presOf" srcId="{7B677849-1095-42B7-B5E2-22EC2EF72576}" destId="{081E18C2-39A2-4716-8579-89A2E8BF917A}" srcOrd="0" destOrd="0" presId="urn:microsoft.com/office/officeart/2018/2/layout/IconVerticalSolidList"/>
    <dgm:cxn modelId="{6EE41A67-A1EB-4E78-80A4-CD32A63C907B}" srcId="{B2FB4936-0D93-454C-B86A-1CC0522E7C06}" destId="{7B677849-1095-42B7-B5E2-22EC2EF72576}" srcOrd="1" destOrd="0" parTransId="{B1CB43D1-527E-44F9-BCC8-7AC91056B69A}" sibTransId="{AD48E6CE-433B-408D-884D-43F32D0F736F}"/>
    <dgm:cxn modelId="{3DFF9CAB-F918-4054-ABE9-6E14E0517F6F}" type="presOf" srcId="{58F78610-2D5D-4B84-B73E-55B7D049FED6}" destId="{C0BC494E-291D-4B10-A2E5-3190C2C2AAB5}" srcOrd="0" destOrd="0" presId="urn:microsoft.com/office/officeart/2018/2/layout/IconVerticalSolidList"/>
    <dgm:cxn modelId="{B01A49BE-A5EA-45F3-8435-AB702A6F8CD9}" srcId="{B2FB4936-0D93-454C-B86A-1CC0522E7C06}" destId="{12119535-3E0D-4DA2-A42B-7A46E2628FD8}" srcOrd="2" destOrd="0" parTransId="{443D576C-4413-4114-8176-6D51D63EBC78}" sibTransId="{AB8CBF59-95E3-43D3-9A15-41EDB4AC39DA}"/>
    <dgm:cxn modelId="{2D50DAC1-F631-4314-92CA-01BE8A5C168F}" srcId="{B2FB4936-0D93-454C-B86A-1CC0522E7C06}" destId="{09F5284E-F983-4FC3-B51D-7336FB518CD3}" srcOrd="0" destOrd="0" parTransId="{952A5DD4-A377-4F20-8DBE-9E69933BF23F}" sibTransId="{B227F904-F77D-4095-9E5E-F73794180BB0}"/>
    <dgm:cxn modelId="{C4D1B8D2-252D-4A56-9066-355E8DAD2945}" srcId="{B2FB4936-0D93-454C-B86A-1CC0522E7C06}" destId="{58F78610-2D5D-4B84-B73E-55B7D049FED6}" srcOrd="3" destOrd="0" parTransId="{F6151A94-2E77-470E-95EB-4349DB956093}" sibTransId="{878199B6-BCB2-4DD7-A5AB-39F19688239C}"/>
    <dgm:cxn modelId="{47DFECEA-6626-4545-9052-55268FD9D91E}" type="presOf" srcId="{09F5284E-F983-4FC3-B51D-7336FB518CD3}" destId="{100F9FBF-A121-4CDB-A9FD-0842B136D770}" srcOrd="0" destOrd="0" presId="urn:microsoft.com/office/officeart/2018/2/layout/IconVerticalSolidList"/>
    <dgm:cxn modelId="{10A36342-8160-43CD-90FB-998F6CE2BA53}" type="presParOf" srcId="{CCA1B8D7-6404-41F8-BF5A-FE45E60610C6}" destId="{55C5D1BA-53F5-46C1-B02C-C3E923821E82}" srcOrd="0" destOrd="0" presId="urn:microsoft.com/office/officeart/2018/2/layout/IconVerticalSolidList"/>
    <dgm:cxn modelId="{B3D6DD80-BF32-4A02-9CC4-B744080BE147}" type="presParOf" srcId="{55C5D1BA-53F5-46C1-B02C-C3E923821E82}" destId="{6F7C8F7C-2DEF-4F5C-8A98-94C579C125B8}" srcOrd="0" destOrd="0" presId="urn:microsoft.com/office/officeart/2018/2/layout/IconVerticalSolidList"/>
    <dgm:cxn modelId="{1BE8C9B4-CDBD-4058-A999-59EE40D561BB}" type="presParOf" srcId="{55C5D1BA-53F5-46C1-B02C-C3E923821E82}" destId="{15E0D1BE-714D-48D4-AAD7-26C3502B6E73}" srcOrd="1" destOrd="0" presId="urn:microsoft.com/office/officeart/2018/2/layout/IconVerticalSolidList"/>
    <dgm:cxn modelId="{506502DB-7D1B-47BB-A5EF-5D67B59E5394}" type="presParOf" srcId="{55C5D1BA-53F5-46C1-B02C-C3E923821E82}" destId="{F260D3C7-68E8-4D55-BB35-672B1D624686}" srcOrd="2" destOrd="0" presId="urn:microsoft.com/office/officeart/2018/2/layout/IconVerticalSolidList"/>
    <dgm:cxn modelId="{8AD0058B-C421-49EA-8ADF-EF49910567BC}" type="presParOf" srcId="{55C5D1BA-53F5-46C1-B02C-C3E923821E82}" destId="{100F9FBF-A121-4CDB-A9FD-0842B136D770}" srcOrd="3" destOrd="0" presId="urn:microsoft.com/office/officeart/2018/2/layout/IconVerticalSolidList"/>
    <dgm:cxn modelId="{99232881-C10F-4E04-8AFE-3366F4F06EA7}" type="presParOf" srcId="{CCA1B8D7-6404-41F8-BF5A-FE45E60610C6}" destId="{57663C63-3B07-422C-9388-039C5ACD75D2}" srcOrd="1" destOrd="0" presId="urn:microsoft.com/office/officeart/2018/2/layout/IconVerticalSolidList"/>
    <dgm:cxn modelId="{DC8778F6-9686-4EEB-AF19-286DE2117874}" type="presParOf" srcId="{CCA1B8D7-6404-41F8-BF5A-FE45E60610C6}" destId="{06B29ADA-C2C8-4083-8D35-4C19A6E6286C}" srcOrd="2" destOrd="0" presId="urn:microsoft.com/office/officeart/2018/2/layout/IconVerticalSolidList"/>
    <dgm:cxn modelId="{4ECFD365-8A69-4760-8733-8445692D33B8}" type="presParOf" srcId="{06B29ADA-C2C8-4083-8D35-4C19A6E6286C}" destId="{3AC8A8DB-3391-4B37-8C41-D072765CEA22}" srcOrd="0" destOrd="0" presId="urn:microsoft.com/office/officeart/2018/2/layout/IconVerticalSolidList"/>
    <dgm:cxn modelId="{FD09693D-9BDA-4132-8087-3A31040FF250}" type="presParOf" srcId="{06B29ADA-C2C8-4083-8D35-4C19A6E6286C}" destId="{7B487C77-48AD-4288-869F-74DE01285FFB}" srcOrd="1" destOrd="0" presId="urn:microsoft.com/office/officeart/2018/2/layout/IconVerticalSolidList"/>
    <dgm:cxn modelId="{138C2D13-65E2-4DD6-90AB-28B565B24ED6}" type="presParOf" srcId="{06B29ADA-C2C8-4083-8D35-4C19A6E6286C}" destId="{7DD4B1DA-6393-49BB-A4C3-0CA7E185A4B6}" srcOrd="2" destOrd="0" presId="urn:microsoft.com/office/officeart/2018/2/layout/IconVerticalSolidList"/>
    <dgm:cxn modelId="{76575AFD-D213-4E21-A200-CA8E0AF019F4}" type="presParOf" srcId="{06B29ADA-C2C8-4083-8D35-4C19A6E6286C}" destId="{081E18C2-39A2-4716-8579-89A2E8BF917A}" srcOrd="3" destOrd="0" presId="urn:microsoft.com/office/officeart/2018/2/layout/IconVerticalSolidList"/>
    <dgm:cxn modelId="{E3FF5419-313F-4561-ABA7-84EAA6C653B0}" type="presParOf" srcId="{CCA1B8D7-6404-41F8-BF5A-FE45E60610C6}" destId="{6E81EE7B-22DC-41B8-9FCE-4500135558AA}" srcOrd="3" destOrd="0" presId="urn:microsoft.com/office/officeart/2018/2/layout/IconVerticalSolidList"/>
    <dgm:cxn modelId="{93E9D38A-ED53-4231-BFFC-19E1648D2C8C}" type="presParOf" srcId="{CCA1B8D7-6404-41F8-BF5A-FE45E60610C6}" destId="{C8E6987F-CC7C-4702-A17C-B11C008F8D8D}" srcOrd="4" destOrd="0" presId="urn:microsoft.com/office/officeart/2018/2/layout/IconVerticalSolidList"/>
    <dgm:cxn modelId="{4EBEBCC1-E5DF-4184-817E-0A366B81C362}" type="presParOf" srcId="{C8E6987F-CC7C-4702-A17C-B11C008F8D8D}" destId="{03E247B0-E716-4F28-9D30-DE9D582C2370}" srcOrd="0" destOrd="0" presId="urn:microsoft.com/office/officeart/2018/2/layout/IconVerticalSolidList"/>
    <dgm:cxn modelId="{EE5B851B-B6E0-4A02-A444-4C5F782D34F8}" type="presParOf" srcId="{C8E6987F-CC7C-4702-A17C-B11C008F8D8D}" destId="{5A1C49B1-1B2E-46A3-9D55-72A300929505}" srcOrd="1" destOrd="0" presId="urn:microsoft.com/office/officeart/2018/2/layout/IconVerticalSolidList"/>
    <dgm:cxn modelId="{21FD3537-74CC-4FC6-80C8-5E181CAAC3EB}" type="presParOf" srcId="{C8E6987F-CC7C-4702-A17C-B11C008F8D8D}" destId="{7BD41E1A-F34C-45F8-8A1E-F433B7402D3D}" srcOrd="2" destOrd="0" presId="urn:microsoft.com/office/officeart/2018/2/layout/IconVerticalSolidList"/>
    <dgm:cxn modelId="{7A91509B-434D-4C7A-A4A1-4B6699A51E4C}" type="presParOf" srcId="{C8E6987F-CC7C-4702-A17C-B11C008F8D8D}" destId="{B0597C4B-33FF-48EF-BD32-A6912CE1E0EA}" srcOrd="3" destOrd="0" presId="urn:microsoft.com/office/officeart/2018/2/layout/IconVerticalSolidList"/>
    <dgm:cxn modelId="{DBF087E2-4A2E-49EC-9314-559F17BC41D4}" type="presParOf" srcId="{CCA1B8D7-6404-41F8-BF5A-FE45E60610C6}" destId="{917E1E56-0435-4807-B656-CEB74ACF8B22}" srcOrd="5" destOrd="0" presId="urn:microsoft.com/office/officeart/2018/2/layout/IconVerticalSolidList"/>
    <dgm:cxn modelId="{23CF8CFD-162E-42C5-A8F8-2804A8883945}" type="presParOf" srcId="{CCA1B8D7-6404-41F8-BF5A-FE45E60610C6}" destId="{DA7F052A-B4B4-437B-B961-0E586260D193}" srcOrd="6" destOrd="0" presId="urn:microsoft.com/office/officeart/2018/2/layout/IconVerticalSolidList"/>
    <dgm:cxn modelId="{30333B5C-3B1B-4D12-AE00-CF65DAFA4FC0}" type="presParOf" srcId="{DA7F052A-B4B4-437B-B961-0E586260D193}" destId="{FEA1E7C6-CDA8-4CC1-8E13-DE5D793F6689}" srcOrd="0" destOrd="0" presId="urn:microsoft.com/office/officeart/2018/2/layout/IconVerticalSolidList"/>
    <dgm:cxn modelId="{01C31D2B-8820-4AAA-862D-E2BD27848EA4}" type="presParOf" srcId="{DA7F052A-B4B4-437B-B961-0E586260D193}" destId="{BD42E33E-6657-4219-876F-1062F4B2E351}" srcOrd="1" destOrd="0" presId="urn:microsoft.com/office/officeart/2018/2/layout/IconVerticalSolidList"/>
    <dgm:cxn modelId="{11BF2A93-497C-465C-A77A-57630FED5AA7}" type="presParOf" srcId="{DA7F052A-B4B4-437B-B961-0E586260D193}" destId="{2990E74A-FB5F-4F6B-B23B-035663D90938}" srcOrd="2" destOrd="0" presId="urn:microsoft.com/office/officeart/2018/2/layout/IconVerticalSolidList"/>
    <dgm:cxn modelId="{11FDBAD0-D76D-48D8-8DB3-AD0EED867789}" type="presParOf" srcId="{DA7F052A-B4B4-437B-B961-0E586260D193}" destId="{C0BC494E-291D-4B10-A2E5-3190C2C2AA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AD5B2B-805A-45C9-9595-6605A2B957C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2830CC5-6A7D-448E-81F5-A86B4F70A309}">
      <dgm:prSet/>
      <dgm:spPr/>
      <dgm:t>
        <a:bodyPr/>
        <a:lstStyle/>
        <a:p>
          <a:r>
            <a:rPr lang="en-US">
              <a:latin typeface="Times New Roman" panose="02020603050405020304" pitchFamily="18" charset="0"/>
              <a:cs typeface="Times New Roman" panose="02020603050405020304" pitchFamily="18" charset="0"/>
            </a:rPr>
            <a:t>A = Total Residential Value  = $9,325,096,383</a:t>
          </a:r>
        </a:p>
      </dgm:t>
    </dgm:pt>
    <dgm:pt modelId="{C26EA3D7-DC26-42DB-A6F7-10228038B953}" type="parTrans" cxnId="{A1D8ED8C-5602-423C-930D-7530F1CCBD0B}">
      <dgm:prSet/>
      <dgm:spPr/>
      <dgm:t>
        <a:bodyPr/>
        <a:lstStyle/>
        <a:p>
          <a:endParaRPr lang="en-US">
            <a:latin typeface="Times New Roman" panose="02020603050405020304" pitchFamily="18" charset="0"/>
            <a:cs typeface="Times New Roman" panose="02020603050405020304" pitchFamily="18" charset="0"/>
          </a:endParaRPr>
        </a:p>
      </dgm:t>
    </dgm:pt>
    <dgm:pt modelId="{DA82E156-6B9C-49CC-9092-D054DACDD04D}" type="sibTrans" cxnId="{A1D8ED8C-5602-423C-930D-7530F1CCBD0B}">
      <dgm:prSet/>
      <dgm:spPr/>
      <dgm:t>
        <a:bodyPr/>
        <a:lstStyle/>
        <a:p>
          <a:endParaRPr lang="en-US">
            <a:latin typeface="Times New Roman" panose="02020603050405020304" pitchFamily="18" charset="0"/>
            <a:cs typeface="Times New Roman" panose="02020603050405020304" pitchFamily="18" charset="0"/>
          </a:endParaRPr>
        </a:p>
      </dgm:t>
    </dgm:pt>
    <dgm:pt modelId="{8320FE1D-B31B-4438-8DDB-0606AF92F6F1}">
      <dgm:prSet/>
      <dgm:spPr/>
      <dgm:t>
        <a:bodyPr/>
        <a:lstStyle/>
        <a:p>
          <a:r>
            <a:rPr lang="en-US" dirty="0">
              <a:latin typeface="Times New Roman" panose="02020603050405020304" pitchFamily="18" charset="0"/>
              <a:cs typeface="Times New Roman" panose="02020603050405020304" pitchFamily="18" charset="0"/>
            </a:rPr>
            <a:t>B = Total Residential Parcel Count = </a:t>
          </a:r>
          <a:r>
            <a:rPr lang="en-US" b="1" dirty="0">
              <a:latin typeface="Times New Roman" panose="02020603050405020304" pitchFamily="18" charset="0"/>
              <a:cs typeface="Times New Roman" panose="02020603050405020304" pitchFamily="18" charset="0"/>
            </a:rPr>
            <a:t>6,014</a:t>
          </a:r>
          <a:endParaRPr lang="en-US" dirty="0">
            <a:latin typeface="Times New Roman" panose="02020603050405020304" pitchFamily="18" charset="0"/>
            <a:cs typeface="Times New Roman" panose="02020603050405020304" pitchFamily="18" charset="0"/>
          </a:endParaRPr>
        </a:p>
      </dgm:t>
    </dgm:pt>
    <dgm:pt modelId="{6BB16429-D30E-4F90-A71F-6B21B0E6A64A}" type="parTrans" cxnId="{AD172539-EE64-4932-8D16-E4379B3EFED6}">
      <dgm:prSet/>
      <dgm:spPr/>
      <dgm:t>
        <a:bodyPr/>
        <a:lstStyle/>
        <a:p>
          <a:endParaRPr lang="en-US">
            <a:latin typeface="Times New Roman" panose="02020603050405020304" pitchFamily="18" charset="0"/>
            <a:cs typeface="Times New Roman" panose="02020603050405020304" pitchFamily="18" charset="0"/>
          </a:endParaRPr>
        </a:p>
      </dgm:t>
    </dgm:pt>
    <dgm:pt modelId="{1AEA5DBD-49D1-438B-B990-F993B4EB7BD9}" type="sibTrans" cxnId="{AD172539-EE64-4932-8D16-E4379B3EFED6}">
      <dgm:prSet/>
      <dgm:spPr/>
      <dgm:t>
        <a:bodyPr/>
        <a:lstStyle/>
        <a:p>
          <a:endParaRPr lang="en-US">
            <a:latin typeface="Times New Roman" panose="02020603050405020304" pitchFamily="18" charset="0"/>
            <a:cs typeface="Times New Roman" panose="02020603050405020304" pitchFamily="18" charset="0"/>
          </a:endParaRPr>
        </a:p>
      </dgm:t>
    </dgm:pt>
    <dgm:pt modelId="{ED83E345-8B10-4B51-BAB2-0DE3A9351D3D}">
      <dgm:prSet/>
      <dgm:spPr/>
      <dgm:t>
        <a:bodyPr/>
        <a:lstStyle/>
        <a:p>
          <a:r>
            <a:rPr lang="en-US" dirty="0">
              <a:latin typeface="Times New Roman" panose="02020603050405020304" pitchFamily="18" charset="0"/>
              <a:cs typeface="Times New Roman" panose="02020603050405020304" pitchFamily="18" charset="0"/>
            </a:rPr>
            <a:t>C = Average Residential Value  = $1,550,565</a:t>
          </a:r>
        </a:p>
      </dgm:t>
    </dgm:pt>
    <dgm:pt modelId="{9B73147D-4E1F-4BDE-959C-A14466D4A548}" type="parTrans" cxnId="{824735FF-07B3-4E5F-B3F3-22A21F6640B9}">
      <dgm:prSet/>
      <dgm:spPr/>
      <dgm:t>
        <a:bodyPr/>
        <a:lstStyle/>
        <a:p>
          <a:endParaRPr lang="en-US">
            <a:latin typeface="Times New Roman" panose="02020603050405020304" pitchFamily="18" charset="0"/>
            <a:cs typeface="Times New Roman" panose="02020603050405020304" pitchFamily="18" charset="0"/>
          </a:endParaRPr>
        </a:p>
      </dgm:t>
    </dgm:pt>
    <dgm:pt modelId="{269ABAD3-3032-4AB0-A38A-C72274D6433F}" type="sibTrans" cxnId="{824735FF-07B3-4E5F-B3F3-22A21F6640B9}">
      <dgm:prSet/>
      <dgm:spPr/>
      <dgm:t>
        <a:bodyPr/>
        <a:lstStyle/>
        <a:p>
          <a:endParaRPr lang="en-US">
            <a:latin typeface="Times New Roman" panose="02020603050405020304" pitchFamily="18" charset="0"/>
            <a:cs typeface="Times New Roman" panose="02020603050405020304" pitchFamily="18" charset="0"/>
          </a:endParaRPr>
        </a:p>
      </dgm:t>
    </dgm:pt>
    <dgm:pt modelId="{7C48988E-2E56-43B3-A01B-C4039D2E0008}">
      <dgm:prSet/>
      <dgm:spPr/>
      <dgm:t>
        <a:bodyPr/>
        <a:lstStyle/>
        <a:p>
          <a:r>
            <a:rPr lang="en-US">
              <a:latin typeface="Times New Roman" panose="02020603050405020304" pitchFamily="18" charset="0"/>
              <a:cs typeface="Times New Roman" panose="02020603050405020304" pitchFamily="18" charset="0"/>
            </a:rPr>
            <a:t>D = Selected Residential Exemption % = 10%</a:t>
          </a:r>
        </a:p>
      </dgm:t>
    </dgm:pt>
    <dgm:pt modelId="{8DDBEBDD-277D-4656-A4FC-C29A4C5B8810}" type="parTrans" cxnId="{5F489DB3-6EB2-49F1-B37C-968766223BF5}">
      <dgm:prSet/>
      <dgm:spPr/>
      <dgm:t>
        <a:bodyPr/>
        <a:lstStyle/>
        <a:p>
          <a:endParaRPr lang="en-US">
            <a:latin typeface="Times New Roman" panose="02020603050405020304" pitchFamily="18" charset="0"/>
            <a:cs typeface="Times New Roman" panose="02020603050405020304" pitchFamily="18" charset="0"/>
          </a:endParaRPr>
        </a:p>
      </dgm:t>
    </dgm:pt>
    <dgm:pt modelId="{4385661B-62D0-4F8F-8602-B55903760CAE}" type="sibTrans" cxnId="{5F489DB3-6EB2-49F1-B37C-968766223BF5}">
      <dgm:prSet/>
      <dgm:spPr/>
      <dgm:t>
        <a:bodyPr/>
        <a:lstStyle/>
        <a:p>
          <a:endParaRPr lang="en-US">
            <a:latin typeface="Times New Roman" panose="02020603050405020304" pitchFamily="18" charset="0"/>
            <a:cs typeface="Times New Roman" panose="02020603050405020304" pitchFamily="18" charset="0"/>
          </a:endParaRPr>
        </a:p>
      </dgm:t>
    </dgm:pt>
    <dgm:pt modelId="{F91C12BE-72C4-4B72-83C5-AEC03EE0EEEF}">
      <dgm:prSet/>
      <dgm:spPr/>
      <dgm:t>
        <a:bodyPr/>
        <a:lstStyle/>
        <a:p>
          <a:r>
            <a:rPr lang="en-US" dirty="0">
              <a:latin typeface="Times New Roman" panose="02020603050405020304" pitchFamily="18" charset="0"/>
              <a:cs typeface="Times New Roman" panose="02020603050405020304" pitchFamily="18" charset="0"/>
            </a:rPr>
            <a:t>E = Residential Exemption  = $155,056</a:t>
          </a:r>
        </a:p>
      </dgm:t>
    </dgm:pt>
    <dgm:pt modelId="{00A6C319-4B73-4BB5-985A-1F8295951EB4}" type="parTrans" cxnId="{DE22AF8C-D4F7-459B-BBAA-A0309E73CDDB}">
      <dgm:prSet/>
      <dgm:spPr/>
      <dgm:t>
        <a:bodyPr/>
        <a:lstStyle/>
        <a:p>
          <a:endParaRPr lang="en-US">
            <a:latin typeface="Times New Roman" panose="02020603050405020304" pitchFamily="18" charset="0"/>
            <a:cs typeface="Times New Roman" panose="02020603050405020304" pitchFamily="18" charset="0"/>
          </a:endParaRPr>
        </a:p>
      </dgm:t>
    </dgm:pt>
    <dgm:pt modelId="{132D0BFC-67C5-4941-B54F-93866B9113C2}" type="sibTrans" cxnId="{DE22AF8C-D4F7-459B-BBAA-A0309E73CDDB}">
      <dgm:prSet/>
      <dgm:spPr/>
      <dgm:t>
        <a:bodyPr/>
        <a:lstStyle/>
        <a:p>
          <a:endParaRPr lang="en-US">
            <a:latin typeface="Times New Roman" panose="02020603050405020304" pitchFamily="18" charset="0"/>
            <a:cs typeface="Times New Roman" panose="02020603050405020304" pitchFamily="18" charset="0"/>
          </a:endParaRPr>
        </a:p>
      </dgm:t>
    </dgm:pt>
    <dgm:pt modelId="{1F47368F-09A4-43FE-A9D9-27A7E94C0ABC}">
      <dgm:prSet/>
      <dgm:spPr/>
      <dgm:t>
        <a:bodyPr/>
        <a:lstStyle/>
        <a:p>
          <a:r>
            <a:rPr lang="en-US" dirty="0">
              <a:latin typeface="Times New Roman" panose="02020603050405020304" pitchFamily="18" charset="0"/>
              <a:cs typeface="Times New Roman" panose="02020603050405020304" pitchFamily="18" charset="0"/>
            </a:rPr>
            <a:t>F = Number of qualifying Residential Parcels  = </a:t>
          </a:r>
          <a:r>
            <a:rPr lang="en-US" b="1" dirty="0">
              <a:latin typeface="Times New Roman" panose="02020603050405020304" pitchFamily="18" charset="0"/>
              <a:cs typeface="Times New Roman" panose="02020603050405020304" pitchFamily="18" charset="0"/>
            </a:rPr>
            <a:t>3,863</a:t>
          </a:r>
          <a:endParaRPr lang="en-US" dirty="0">
            <a:latin typeface="Times New Roman" panose="02020603050405020304" pitchFamily="18" charset="0"/>
            <a:cs typeface="Times New Roman" panose="02020603050405020304" pitchFamily="18" charset="0"/>
          </a:endParaRPr>
        </a:p>
      </dgm:t>
    </dgm:pt>
    <dgm:pt modelId="{7901FDFB-D3F1-452D-A772-6FCAEBF41BA5}" type="parTrans" cxnId="{89E86A93-132F-44B3-8E89-7A4D108C6A12}">
      <dgm:prSet/>
      <dgm:spPr/>
      <dgm:t>
        <a:bodyPr/>
        <a:lstStyle/>
        <a:p>
          <a:endParaRPr lang="en-US">
            <a:latin typeface="Times New Roman" panose="02020603050405020304" pitchFamily="18" charset="0"/>
            <a:cs typeface="Times New Roman" panose="02020603050405020304" pitchFamily="18" charset="0"/>
          </a:endParaRPr>
        </a:p>
      </dgm:t>
    </dgm:pt>
    <dgm:pt modelId="{F23D09DE-F046-48A6-A428-D3CFFAA2D21C}" type="sibTrans" cxnId="{89E86A93-132F-44B3-8E89-7A4D108C6A12}">
      <dgm:prSet/>
      <dgm:spPr/>
      <dgm:t>
        <a:bodyPr/>
        <a:lstStyle/>
        <a:p>
          <a:endParaRPr lang="en-US">
            <a:latin typeface="Times New Roman" panose="02020603050405020304" pitchFamily="18" charset="0"/>
            <a:cs typeface="Times New Roman" panose="02020603050405020304" pitchFamily="18" charset="0"/>
          </a:endParaRPr>
        </a:p>
      </dgm:t>
    </dgm:pt>
    <dgm:pt modelId="{E0D9DBCF-DA93-40A2-9BC7-2C8D2BF95E4F}">
      <dgm:prSet/>
      <dgm:spPr/>
      <dgm:t>
        <a:bodyPr/>
        <a:lstStyle/>
        <a:p>
          <a:r>
            <a:rPr lang="en-US" dirty="0">
              <a:latin typeface="Times New Roman" panose="02020603050405020304" pitchFamily="18" charset="0"/>
              <a:cs typeface="Times New Roman" panose="02020603050405020304" pitchFamily="18" charset="0"/>
            </a:rPr>
            <a:t>G = Total Residential Exemption Value  = $598,981,328</a:t>
          </a:r>
        </a:p>
      </dgm:t>
    </dgm:pt>
    <dgm:pt modelId="{1FD1F79E-CB97-4BD8-843F-9A035870A27E}" type="parTrans" cxnId="{017ACC0E-C4E7-425F-915C-9F43C3C902BA}">
      <dgm:prSet/>
      <dgm:spPr/>
      <dgm:t>
        <a:bodyPr/>
        <a:lstStyle/>
        <a:p>
          <a:endParaRPr lang="en-US">
            <a:latin typeface="Times New Roman" panose="02020603050405020304" pitchFamily="18" charset="0"/>
            <a:cs typeface="Times New Roman" panose="02020603050405020304" pitchFamily="18" charset="0"/>
          </a:endParaRPr>
        </a:p>
      </dgm:t>
    </dgm:pt>
    <dgm:pt modelId="{693E2D24-088C-4C8D-BB85-3C22E9200266}" type="sibTrans" cxnId="{017ACC0E-C4E7-425F-915C-9F43C3C902BA}">
      <dgm:prSet/>
      <dgm:spPr/>
      <dgm:t>
        <a:bodyPr/>
        <a:lstStyle/>
        <a:p>
          <a:endParaRPr lang="en-US">
            <a:latin typeface="Times New Roman" panose="02020603050405020304" pitchFamily="18" charset="0"/>
            <a:cs typeface="Times New Roman" panose="02020603050405020304" pitchFamily="18" charset="0"/>
          </a:endParaRPr>
        </a:p>
      </dgm:t>
    </dgm:pt>
    <dgm:pt modelId="{008A663D-CDE9-47B6-98A9-859704063418}">
      <dgm:prSet/>
      <dgm:spPr/>
      <dgm:t>
        <a:bodyPr/>
        <a:lstStyle/>
        <a:p>
          <a:r>
            <a:rPr lang="en-US" dirty="0">
              <a:latin typeface="Times New Roman" panose="02020603050405020304" pitchFamily="18" charset="0"/>
              <a:cs typeface="Times New Roman" panose="02020603050405020304" pitchFamily="18" charset="0"/>
            </a:rPr>
            <a:t>H =Total Residential Value-Exemption =$8,726,115,055</a:t>
          </a:r>
        </a:p>
      </dgm:t>
    </dgm:pt>
    <dgm:pt modelId="{8D72E6C2-75E7-4C5C-AB8C-3A6BBB90F825}" type="parTrans" cxnId="{70B329B4-9AA6-4E9A-BD9E-1404F86C1391}">
      <dgm:prSet/>
      <dgm:spPr/>
      <dgm:t>
        <a:bodyPr/>
        <a:lstStyle/>
        <a:p>
          <a:endParaRPr lang="en-US">
            <a:latin typeface="Times New Roman" panose="02020603050405020304" pitchFamily="18" charset="0"/>
            <a:cs typeface="Times New Roman" panose="02020603050405020304" pitchFamily="18" charset="0"/>
          </a:endParaRPr>
        </a:p>
      </dgm:t>
    </dgm:pt>
    <dgm:pt modelId="{96C55C12-F9CC-4D15-ABB0-851907C9FA6B}" type="sibTrans" cxnId="{70B329B4-9AA6-4E9A-BD9E-1404F86C1391}">
      <dgm:prSet/>
      <dgm:spPr/>
      <dgm:t>
        <a:bodyPr/>
        <a:lstStyle/>
        <a:p>
          <a:endParaRPr lang="en-US">
            <a:latin typeface="Times New Roman" panose="02020603050405020304" pitchFamily="18" charset="0"/>
            <a:cs typeface="Times New Roman" panose="02020603050405020304" pitchFamily="18" charset="0"/>
          </a:endParaRPr>
        </a:p>
      </dgm:t>
    </dgm:pt>
    <dgm:pt modelId="{A4E5F947-78BC-47AA-9ED1-297CBC2EA425}">
      <dgm:prSet/>
      <dgm:spPr/>
      <dgm:t>
        <a:bodyPr/>
        <a:lstStyle/>
        <a:p>
          <a:r>
            <a:rPr lang="en-US" dirty="0">
              <a:latin typeface="Times New Roman" panose="02020603050405020304" pitchFamily="18" charset="0"/>
              <a:cs typeface="Times New Roman" panose="02020603050405020304" pitchFamily="18" charset="0"/>
            </a:rPr>
            <a:t>Break-Even Point A divided By F =$2,413,952</a:t>
          </a:r>
        </a:p>
      </dgm:t>
    </dgm:pt>
    <dgm:pt modelId="{2F81872D-76E8-444A-B856-CD20D4EFA0D8}" type="parTrans" cxnId="{58268120-D8F4-468C-9DD1-984BBCF85CB2}">
      <dgm:prSet/>
      <dgm:spPr/>
      <dgm:t>
        <a:bodyPr/>
        <a:lstStyle/>
        <a:p>
          <a:endParaRPr lang="en-US">
            <a:latin typeface="Times New Roman" panose="02020603050405020304" pitchFamily="18" charset="0"/>
            <a:cs typeface="Times New Roman" panose="02020603050405020304" pitchFamily="18" charset="0"/>
          </a:endParaRPr>
        </a:p>
      </dgm:t>
    </dgm:pt>
    <dgm:pt modelId="{5B9C6930-B4A1-46E6-842E-7EFC69FE3DF9}" type="sibTrans" cxnId="{58268120-D8F4-468C-9DD1-984BBCF85CB2}">
      <dgm:prSet/>
      <dgm:spPr/>
      <dgm:t>
        <a:bodyPr/>
        <a:lstStyle/>
        <a:p>
          <a:endParaRPr lang="en-US">
            <a:latin typeface="Times New Roman" panose="02020603050405020304" pitchFamily="18" charset="0"/>
            <a:cs typeface="Times New Roman" panose="02020603050405020304" pitchFamily="18" charset="0"/>
          </a:endParaRPr>
        </a:p>
      </dgm:t>
    </dgm:pt>
    <dgm:pt modelId="{DD5A9483-57EE-4F77-993F-C78CB832846E}" type="pres">
      <dgm:prSet presAssocID="{38AD5B2B-805A-45C9-9595-6605A2B957C3}" presName="vert0" presStyleCnt="0">
        <dgm:presLayoutVars>
          <dgm:dir/>
          <dgm:animOne val="branch"/>
          <dgm:animLvl val="lvl"/>
        </dgm:presLayoutVars>
      </dgm:prSet>
      <dgm:spPr/>
    </dgm:pt>
    <dgm:pt modelId="{8479DCC1-74B1-4D46-889A-BF1B7BBDBF1D}" type="pres">
      <dgm:prSet presAssocID="{82830CC5-6A7D-448E-81F5-A86B4F70A309}" presName="thickLine" presStyleLbl="alignNode1" presStyleIdx="0" presStyleCnt="9"/>
      <dgm:spPr/>
    </dgm:pt>
    <dgm:pt modelId="{F0B27A3A-908C-40A5-84BC-36F2A561D7AD}" type="pres">
      <dgm:prSet presAssocID="{82830CC5-6A7D-448E-81F5-A86B4F70A309}" presName="horz1" presStyleCnt="0"/>
      <dgm:spPr/>
    </dgm:pt>
    <dgm:pt modelId="{4CC386BC-B600-49E8-981E-BB559BBF0DC3}" type="pres">
      <dgm:prSet presAssocID="{82830CC5-6A7D-448E-81F5-A86B4F70A309}" presName="tx1" presStyleLbl="revTx" presStyleIdx="0" presStyleCnt="9"/>
      <dgm:spPr/>
    </dgm:pt>
    <dgm:pt modelId="{6298F83F-9D2E-4F2B-8A25-8C07A95C84E4}" type="pres">
      <dgm:prSet presAssocID="{82830CC5-6A7D-448E-81F5-A86B4F70A309}" presName="vert1" presStyleCnt="0"/>
      <dgm:spPr/>
    </dgm:pt>
    <dgm:pt modelId="{F5961822-5632-4CCF-9BB6-1F5CA5B12BF4}" type="pres">
      <dgm:prSet presAssocID="{8320FE1D-B31B-4438-8DDB-0606AF92F6F1}" presName="thickLine" presStyleLbl="alignNode1" presStyleIdx="1" presStyleCnt="9"/>
      <dgm:spPr/>
    </dgm:pt>
    <dgm:pt modelId="{FB0D6D63-0152-409D-B5C5-E2D45E24E26C}" type="pres">
      <dgm:prSet presAssocID="{8320FE1D-B31B-4438-8DDB-0606AF92F6F1}" presName="horz1" presStyleCnt="0"/>
      <dgm:spPr/>
    </dgm:pt>
    <dgm:pt modelId="{C9D08331-8E45-4B0A-9F1C-458E66895A39}" type="pres">
      <dgm:prSet presAssocID="{8320FE1D-B31B-4438-8DDB-0606AF92F6F1}" presName="tx1" presStyleLbl="revTx" presStyleIdx="1" presStyleCnt="9"/>
      <dgm:spPr/>
    </dgm:pt>
    <dgm:pt modelId="{8B3E0EFA-1E99-4DB8-B3CA-8DB08E21A60E}" type="pres">
      <dgm:prSet presAssocID="{8320FE1D-B31B-4438-8DDB-0606AF92F6F1}" presName="vert1" presStyleCnt="0"/>
      <dgm:spPr/>
    </dgm:pt>
    <dgm:pt modelId="{3213997D-E9E4-4988-89EA-5FAB7D431A18}" type="pres">
      <dgm:prSet presAssocID="{ED83E345-8B10-4B51-BAB2-0DE3A9351D3D}" presName="thickLine" presStyleLbl="alignNode1" presStyleIdx="2" presStyleCnt="9"/>
      <dgm:spPr/>
    </dgm:pt>
    <dgm:pt modelId="{EABCCDD8-EF8F-471A-8204-36C541C59E52}" type="pres">
      <dgm:prSet presAssocID="{ED83E345-8B10-4B51-BAB2-0DE3A9351D3D}" presName="horz1" presStyleCnt="0"/>
      <dgm:spPr/>
    </dgm:pt>
    <dgm:pt modelId="{845012A4-3314-4B5B-9753-C3A63A127D73}" type="pres">
      <dgm:prSet presAssocID="{ED83E345-8B10-4B51-BAB2-0DE3A9351D3D}" presName="tx1" presStyleLbl="revTx" presStyleIdx="2" presStyleCnt="9"/>
      <dgm:spPr/>
    </dgm:pt>
    <dgm:pt modelId="{905C3423-6878-4AC7-978E-3CE0E645F4C4}" type="pres">
      <dgm:prSet presAssocID="{ED83E345-8B10-4B51-BAB2-0DE3A9351D3D}" presName="vert1" presStyleCnt="0"/>
      <dgm:spPr/>
    </dgm:pt>
    <dgm:pt modelId="{0155A485-8C8D-4F57-9F42-1A66163FC7FD}" type="pres">
      <dgm:prSet presAssocID="{7C48988E-2E56-43B3-A01B-C4039D2E0008}" presName="thickLine" presStyleLbl="alignNode1" presStyleIdx="3" presStyleCnt="9"/>
      <dgm:spPr/>
    </dgm:pt>
    <dgm:pt modelId="{D2E2F447-CA9C-472A-9197-19B6FB5997F3}" type="pres">
      <dgm:prSet presAssocID="{7C48988E-2E56-43B3-A01B-C4039D2E0008}" presName="horz1" presStyleCnt="0"/>
      <dgm:spPr/>
    </dgm:pt>
    <dgm:pt modelId="{E1372B89-B12C-408A-9375-417BF2AC5733}" type="pres">
      <dgm:prSet presAssocID="{7C48988E-2E56-43B3-A01B-C4039D2E0008}" presName="tx1" presStyleLbl="revTx" presStyleIdx="3" presStyleCnt="9"/>
      <dgm:spPr/>
    </dgm:pt>
    <dgm:pt modelId="{45D1823B-17B4-480E-AF4C-5D3004ADD060}" type="pres">
      <dgm:prSet presAssocID="{7C48988E-2E56-43B3-A01B-C4039D2E0008}" presName="vert1" presStyleCnt="0"/>
      <dgm:spPr/>
    </dgm:pt>
    <dgm:pt modelId="{F1816A61-5050-43A1-BB33-0C95720E9B77}" type="pres">
      <dgm:prSet presAssocID="{F91C12BE-72C4-4B72-83C5-AEC03EE0EEEF}" presName="thickLine" presStyleLbl="alignNode1" presStyleIdx="4" presStyleCnt="9"/>
      <dgm:spPr/>
    </dgm:pt>
    <dgm:pt modelId="{9C90A24F-B0EB-4F63-B2CE-EF657A95E9C2}" type="pres">
      <dgm:prSet presAssocID="{F91C12BE-72C4-4B72-83C5-AEC03EE0EEEF}" presName="horz1" presStyleCnt="0"/>
      <dgm:spPr/>
    </dgm:pt>
    <dgm:pt modelId="{A800CBD1-960D-4F2E-8F80-30634AAB2F4D}" type="pres">
      <dgm:prSet presAssocID="{F91C12BE-72C4-4B72-83C5-AEC03EE0EEEF}" presName="tx1" presStyleLbl="revTx" presStyleIdx="4" presStyleCnt="9"/>
      <dgm:spPr/>
    </dgm:pt>
    <dgm:pt modelId="{9A3817E2-9FAF-46A0-92E1-61C3B387B176}" type="pres">
      <dgm:prSet presAssocID="{F91C12BE-72C4-4B72-83C5-AEC03EE0EEEF}" presName="vert1" presStyleCnt="0"/>
      <dgm:spPr/>
    </dgm:pt>
    <dgm:pt modelId="{2685C016-B388-4DE2-830C-4B1200ACFCFC}" type="pres">
      <dgm:prSet presAssocID="{1F47368F-09A4-43FE-A9D9-27A7E94C0ABC}" presName="thickLine" presStyleLbl="alignNode1" presStyleIdx="5" presStyleCnt="9"/>
      <dgm:spPr/>
    </dgm:pt>
    <dgm:pt modelId="{80D8D9CD-2A35-45B3-AF2D-22D44BFE7401}" type="pres">
      <dgm:prSet presAssocID="{1F47368F-09A4-43FE-A9D9-27A7E94C0ABC}" presName="horz1" presStyleCnt="0"/>
      <dgm:spPr/>
    </dgm:pt>
    <dgm:pt modelId="{1CFCB720-6CCE-47CF-94E0-09044DF405F0}" type="pres">
      <dgm:prSet presAssocID="{1F47368F-09A4-43FE-A9D9-27A7E94C0ABC}" presName="tx1" presStyleLbl="revTx" presStyleIdx="5" presStyleCnt="9"/>
      <dgm:spPr/>
    </dgm:pt>
    <dgm:pt modelId="{687AD8B8-E4AC-4228-81D4-BCEBBB34DD9C}" type="pres">
      <dgm:prSet presAssocID="{1F47368F-09A4-43FE-A9D9-27A7E94C0ABC}" presName="vert1" presStyleCnt="0"/>
      <dgm:spPr/>
    </dgm:pt>
    <dgm:pt modelId="{B71FF955-A408-459B-9CFE-4F9F6381CC19}" type="pres">
      <dgm:prSet presAssocID="{E0D9DBCF-DA93-40A2-9BC7-2C8D2BF95E4F}" presName="thickLine" presStyleLbl="alignNode1" presStyleIdx="6" presStyleCnt="9"/>
      <dgm:spPr/>
    </dgm:pt>
    <dgm:pt modelId="{D0F4D399-D6AD-4A28-984F-A2DDBBC65B42}" type="pres">
      <dgm:prSet presAssocID="{E0D9DBCF-DA93-40A2-9BC7-2C8D2BF95E4F}" presName="horz1" presStyleCnt="0"/>
      <dgm:spPr/>
    </dgm:pt>
    <dgm:pt modelId="{75AD5FB9-AE8E-44AA-88E7-C0614ECA686B}" type="pres">
      <dgm:prSet presAssocID="{E0D9DBCF-DA93-40A2-9BC7-2C8D2BF95E4F}" presName="tx1" presStyleLbl="revTx" presStyleIdx="6" presStyleCnt="9"/>
      <dgm:spPr/>
    </dgm:pt>
    <dgm:pt modelId="{E08C15A9-5158-4D90-8569-F6DA21B16B35}" type="pres">
      <dgm:prSet presAssocID="{E0D9DBCF-DA93-40A2-9BC7-2C8D2BF95E4F}" presName="vert1" presStyleCnt="0"/>
      <dgm:spPr/>
    </dgm:pt>
    <dgm:pt modelId="{E50A165F-8879-428A-A507-47CD841807FE}" type="pres">
      <dgm:prSet presAssocID="{008A663D-CDE9-47B6-98A9-859704063418}" presName="thickLine" presStyleLbl="alignNode1" presStyleIdx="7" presStyleCnt="9"/>
      <dgm:spPr/>
    </dgm:pt>
    <dgm:pt modelId="{5E47EDC7-5021-4FE5-AE14-B4E5C7CB9240}" type="pres">
      <dgm:prSet presAssocID="{008A663D-CDE9-47B6-98A9-859704063418}" presName="horz1" presStyleCnt="0"/>
      <dgm:spPr/>
    </dgm:pt>
    <dgm:pt modelId="{6EB0ED3A-089E-42C1-A975-ADB66EFDEDE2}" type="pres">
      <dgm:prSet presAssocID="{008A663D-CDE9-47B6-98A9-859704063418}" presName="tx1" presStyleLbl="revTx" presStyleIdx="7" presStyleCnt="9"/>
      <dgm:spPr/>
    </dgm:pt>
    <dgm:pt modelId="{52F2B6DB-B999-4369-9067-86AE34862A27}" type="pres">
      <dgm:prSet presAssocID="{008A663D-CDE9-47B6-98A9-859704063418}" presName="vert1" presStyleCnt="0"/>
      <dgm:spPr/>
    </dgm:pt>
    <dgm:pt modelId="{31DB26A1-5A02-46AA-B4F9-1AFF3FEC1D0E}" type="pres">
      <dgm:prSet presAssocID="{A4E5F947-78BC-47AA-9ED1-297CBC2EA425}" presName="thickLine" presStyleLbl="alignNode1" presStyleIdx="8" presStyleCnt="9"/>
      <dgm:spPr/>
    </dgm:pt>
    <dgm:pt modelId="{01285303-131D-4E2C-80AD-90569CD443D6}" type="pres">
      <dgm:prSet presAssocID="{A4E5F947-78BC-47AA-9ED1-297CBC2EA425}" presName="horz1" presStyleCnt="0"/>
      <dgm:spPr/>
    </dgm:pt>
    <dgm:pt modelId="{F6E3901E-4254-4CBC-94AD-791AD539C807}" type="pres">
      <dgm:prSet presAssocID="{A4E5F947-78BC-47AA-9ED1-297CBC2EA425}" presName="tx1" presStyleLbl="revTx" presStyleIdx="8" presStyleCnt="9"/>
      <dgm:spPr/>
    </dgm:pt>
    <dgm:pt modelId="{8AC43957-F8D2-425A-B77C-1C74E4278BEC}" type="pres">
      <dgm:prSet presAssocID="{A4E5F947-78BC-47AA-9ED1-297CBC2EA425}" presName="vert1" presStyleCnt="0"/>
      <dgm:spPr/>
    </dgm:pt>
  </dgm:ptLst>
  <dgm:cxnLst>
    <dgm:cxn modelId="{017ACC0E-C4E7-425F-915C-9F43C3C902BA}" srcId="{38AD5B2B-805A-45C9-9595-6605A2B957C3}" destId="{E0D9DBCF-DA93-40A2-9BC7-2C8D2BF95E4F}" srcOrd="6" destOrd="0" parTransId="{1FD1F79E-CB97-4BD8-843F-9A035870A27E}" sibTransId="{693E2D24-088C-4C8D-BB85-3C22E9200266}"/>
    <dgm:cxn modelId="{58268120-D8F4-468C-9DD1-984BBCF85CB2}" srcId="{38AD5B2B-805A-45C9-9595-6605A2B957C3}" destId="{A4E5F947-78BC-47AA-9ED1-297CBC2EA425}" srcOrd="8" destOrd="0" parTransId="{2F81872D-76E8-444A-B856-CD20D4EFA0D8}" sibTransId="{5B9C6930-B4A1-46E6-842E-7EFC69FE3DF9}"/>
    <dgm:cxn modelId="{8600AA25-5297-4D55-9C91-53460B258DE5}" type="presOf" srcId="{8320FE1D-B31B-4438-8DDB-0606AF92F6F1}" destId="{C9D08331-8E45-4B0A-9F1C-458E66895A39}" srcOrd="0" destOrd="0" presId="urn:microsoft.com/office/officeart/2008/layout/LinedList"/>
    <dgm:cxn modelId="{AD172539-EE64-4932-8D16-E4379B3EFED6}" srcId="{38AD5B2B-805A-45C9-9595-6605A2B957C3}" destId="{8320FE1D-B31B-4438-8DDB-0606AF92F6F1}" srcOrd="1" destOrd="0" parTransId="{6BB16429-D30E-4F90-A71F-6B21B0E6A64A}" sibTransId="{1AEA5DBD-49D1-438B-B990-F993B4EB7BD9}"/>
    <dgm:cxn modelId="{3BE8075E-0595-4207-B81A-F64A88E35ABA}" type="presOf" srcId="{82830CC5-6A7D-448E-81F5-A86B4F70A309}" destId="{4CC386BC-B600-49E8-981E-BB559BBF0DC3}" srcOrd="0" destOrd="0" presId="urn:microsoft.com/office/officeart/2008/layout/LinedList"/>
    <dgm:cxn modelId="{38CF3385-75F4-4BAD-9610-837FB4FBA65B}" type="presOf" srcId="{A4E5F947-78BC-47AA-9ED1-297CBC2EA425}" destId="{F6E3901E-4254-4CBC-94AD-791AD539C807}" srcOrd="0" destOrd="0" presId="urn:microsoft.com/office/officeart/2008/layout/LinedList"/>
    <dgm:cxn modelId="{DE22AF8C-D4F7-459B-BBAA-A0309E73CDDB}" srcId="{38AD5B2B-805A-45C9-9595-6605A2B957C3}" destId="{F91C12BE-72C4-4B72-83C5-AEC03EE0EEEF}" srcOrd="4" destOrd="0" parTransId="{00A6C319-4B73-4BB5-985A-1F8295951EB4}" sibTransId="{132D0BFC-67C5-4941-B54F-93866B9113C2}"/>
    <dgm:cxn modelId="{A1D8ED8C-5602-423C-930D-7530F1CCBD0B}" srcId="{38AD5B2B-805A-45C9-9595-6605A2B957C3}" destId="{82830CC5-6A7D-448E-81F5-A86B4F70A309}" srcOrd="0" destOrd="0" parTransId="{C26EA3D7-DC26-42DB-A6F7-10228038B953}" sibTransId="{DA82E156-6B9C-49CC-9092-D054DACDD04D}"/>
    <dgm:cxn modelId="{89E86A93-132F-44B3-8E89-7A4D108C6A12}" srcId="{38AD5B2B-805A-45C9-9595-6605A2B957C3}" destId="{1F47368F-09A4-43FE-A9D9-27A7E94C0ABC}" srcOrd="5" destOrd="0" parTransId="{7901FDFB-D3F1-452D-A772-6FCAEBF41BA5}" sibTransId="{F23D09DE-F046-48A6-A428-D3CFFAA2D21C}"/>
    <dgm:cxn modelId="{6A8EEF9C-338D-42CD-9D6D-51538F60705F}" type="presOf" srcId="{E0D9DBCF-DA93-40A2-9BC7-2C8D2BF95E4F}" destId="{75AD5FB9-AE8E-44AA-88E7-C0614ECA686B}" srcOrd="0" destOrd="0" presId="urn:microsoft.com/office/officeart/2008/layout/LinedList"/>
    <dgm:cxn modelId="{C4AF5B9E-A761-4665-86C7-8CA4E0D6EDBB}" type="presOf" srcId="{1F47368F-09A4-43FE-A9D9-27A7E94C0ABC}" destId="{1CFCB720-6CCE-47CF-94E0-09044DF405F0}" srcOrd="0" destOrd="0" presId="urn:microsoft.com/office/officeart/2008/layout/LinedList"/>
    <dgm:cxn modelId="{6373B4A3-D599-4E75-88C8-6E610A38B098}" type="presOf" srcId="{008A663D-CDE9-47B6-98A9-859704063418}" destId="{6EB0ED3A-089E-42C1-A975-ADB66EFDEDE2}" srcOrd="0" destOrd="0" presId="urn:microsoft.com/office/officeart/2008/layout/LinedList"/>
    <dgm:cxn modelId="{57236CAD-89E4-48A2-859E-D4123CFA0A16}" type="presOf" srcId="{38AD5B2B-805A-45C9-9595-6605A2B957C3}" destId="{DD5A9483-57EE-4F77-993F-C78CB832846E}" srcOrd="0" destOrd="0" presId="urn:microsoft.com/office/officeart/2008/layout/LinedList"/>
    <dgm:cxn modelId="{5F489DB3-6EB2-49F1-B37C-968766223BF5}" srcId="{38AD5B2B-805A-45C9-9595-6605A2B957C3}" destId="{7C48988E-2E56-43B3-A01B-C4039D2E0008}" srcOrd="3" destOrd="0" parTransId="{8DDBEBDD-277D-4656-A4FC-C29A4C5B8810}" sibTransId="{4385661B-62D0-4F8F-8602-B55903760CAE}"/>
    <dgm:cxn modelId="{70B329B4-9AA6-4E9A-BD9E-1404F86C1391}" srcId="{38AD5B2B-805A-45C9-9595-6605A2B957C3}" destId="{008A663D-CDE9-47B6-98A9-859704063418}" srcOrd="7" destOrd="0" parTransId="{8D72E6C2-75E7-4C5C-AB8C-3A6BBB90F825}" sibTransId="{96C55C12-F9CC-4D15-ABB0-851907C9FA6B}"/>
    <dgm:cxn modelId="{D8E85CC0-5CBC-462C-857F-E037D46A1A8B}" type="presOf" srcId="{F91C12BE-72C4-4B72-83C5-AEC03EE0EEEF}" destId="{A800CBD1-960D-4F2E-8F80-30634AAB2F4D}" srcOrd="0" destOrd="0" presId="urn:microsoft.com/office/officeart/2008/layout/LinedList"/>
    <dgm:cxn modelId="{E146FFD8-1B46-4420-8B11-A410021A5364}" type="presOf" srcId="{ED83E345-8B10-4B51-BAB2-0DE3A9351D3D}" destId="{845012A4-3314-4B5B-9753-C3A63A127D73}" srcOrd="0" destOrd="0" presId="urn:microsoft.com/office/officeart/2008/layout/LinedList"/>
    <dgm:cxn modelId="{3F5211F1-B4D1-4C55-AFD2-0FDE7BECE656}" type="presOf" srcId="{7C48988E-2E56-43B3-A01B-C4039D2E0008}" destId="{E1372B89-B12C-408A-9375-417BF2AC5733}" srcOrd="0" destOrd="0" presId="urn:microsoft.com/office/officeart/2008/layout/LinedList"/>
    <dgm:cxn modelId="{824735FF-07B3-4E5F-B3F3-22A21F6640B9}" srcId="{38AD5B2B-805A-45C9-9595-6605A2B957C3}" destId="{ED83E345-8B10-4B51-BAB2-0DE3A9351D3D}" srcOrd="2" destOrd="0" parTransId="{9B73147D-4E1F-4BDE-959C-A14466D4A548}" sibTransId="{269ABAD3-3032-4AB0-A38A-C72274D6433F}"/>
    <dgm:cxn modelId="{25AD2015-090A-4FBD-94ED-3CC39B9B9C61}" type="presParOf" srcId="{DD5A9483-57EE-4F77-993F-C78CB832846E}" destId="{8479DCC1-74B1-4D46-889A-BF1B7BBDBF1D}" srcOrd="0" destOrd="0" presId="urn:microsoft.com/office/officeart/2008/layout/LinedList"/>
    <dgm:cxn modelId="{688060CB-E10D-44B4-8394-F15D2AA9743A}" type="presParOf" srcId="{DD5A9483-57EE-4F77-993F-C78CB832846E}" destId="{F0B27A3A-908C-40A5-84BC-36F2A561D7AD}" srcOrd="1" destOrd="0" presId="urn:microsoft.com/office/officeart/2008/layout/LinedList"/>
    <dgm:cxn modelId="{4E5541A1-A06C-4F71-9A41-CA2CE04EB03E}" type="presParOf" srcId="{F0B27A3A-908C-40A5-84BC-36F2A561D7AD}" destId="{4CC386BC-B600-49E8-981E-BB559BBF0DC3}" srcOrd="0" destOrd="0" presId="urn:microsoft.com/office/officeart/2008/layout/LinedList"/>
    <dgm:cxn modelId="{ADEF7508-1E4B-4A18-A7D7-8767C28612DC}" type="presParOf" srcId="{F0B27A3A-908C-40A5-84BC-36F2A561D7AD}" destId="{6298F83F-9D2E-4F2B-8A25-8C07A95C84E4}" srcOrd="1" destOrd="0" presId="urn:microsoft.com/office/officeart/2008/layout/LinedList"/>
    <dgm:cxn modelId="{B3418CA2-8DB3-4529-B2E6-F23B2AB4B209}" type="presParOf" srcId="{DD5A9483-57EE-4F77-993F-C78CB832846E}" destId="{F5961822-5632-4CCF-9BB6-1F5CA5B12BF4}" srcOrd="2" destOrd="0" presId="urn:microsoft.com/office/officeart/2008/layout/LinedList"/>
    <dgm:cxn modelId="{C6A6FC0F-BE87-41FB-B3B4-C6DA504D4D81}" type="presParOf" srcId="{DD5A9483-57EE-4F77-993F-C78CB832846E}" destId="{FB0D6D63-0152-409D-B5C5-E2D45E24E26C}" srcOrd="3" destOrd="0" presId="urn:microsoft.com/office/officeart/2008/layout/LinedList"/>
    <dgm:cxn modelId="{6F64E7E6-40C4-4E3C-A100-B5B799199963}" type="presParOf" srcId="{FB0D6D63-0152-409D-B5C5-E2D45E24E26C}" destId="{C9D08331-8E45-4B0A-9F1C-458E66895A39}" srcOrd="0" destOrd="0" presId="urn:microsoft.com/office/officeart/2008/layout/LinedList"/>
    <dgm:cxn modelId="{6921D510-B41A-4ADB-904F-914C37A9109B}" type="presParOf" srcId="{FB0D6D63-0152-409D-B5C5-E2D45E24E26C}" destId="{8B3E0EFA-1E99-4DB8-B3CA-8DB08E21A60E}" srcOrd="1" destOrd="0" presId="urn:microsoft.com/office/officeart/2008/layout/LinedList"/>
    <dgm:cxn modelId="{ED86F676-F5EC-4659-BDB1-4D5873DE0A8E}" type="presParOf" srcId="{DD5A9483-57EE-4F77-993F-C78CB832846E}" destId="{3213997D-E9E4-4988-89EA-5FAB7D431A18}" srcOrd="4" destOrd="0" presId="urn:microsoft.com/office/officeart/2008/layout/LinedList"/>
    <dgm:cxn modelId="{04334AF1-FA3B-47BB-8A0A-DD0CA4B8DD86}" type="presParOf" srcId="{DD5A9483-57EE-4F77-993F-C78CB832846E}" destId="{EABCCDD8-EF8F-471A-8204-36C541C59E52}" srcOrd="5" destOrd="0" presId="urn:microsoft.com/office/officeart/2008/layout/LinedList"/>
    <dgm:cxn modelId="{3E22BE95-57D1-4E41-8935-ABA6AA07CF71}" type="presParOf" srcId="{EABCCDD8-EF8F-471A-8204-36C541C59E52}" destId="{845012A4-3314-4B5B-9753-C3A63A127D73}" srcOrd="0" destOrd="0" presId="urn:microsoft.com/office/officeart/2008/layout/LinedList"/>
    <dgm:cxn modelId="{7689B936-0DC1-4D81-810F-E5E24F8C714C}" type="presParOf" srcId="{EABCCDD8-EF8F-471A-8204-36C541C59E52}" destId="{905C3423-6878-4AC7-978E-3CE0E645F4C4}" srcOrd="1" destOrd="0" presId="urn:microsoft.com/office/officeart/2008/layout/LinedList"/>
    <dgm:cxn modelId="{97E74213-B4CF-42C1-A64D-4C15E00E5B29}" type="presParOf" srcId="{DD5A9483-57EE-4F77-993F-C78CB832846E}" destId="{0155A485-8C8D-4F57-9F42-1A66163FC7FD}" srcOrd="6" destOrd="0" presId="urn:microsoft.com/office/officeart/2008/layout/LinedList"/>
    <dgm:cxn modelId="{B41E69AD-373F-44B9-8F9B-96CE3DB480AE}" type="presParOf" srcId="{DD5A9483-57EE-4F77-993F-C78CB832846E}" destId="{D2E2F447-CA9C-472A-9197-19B6FB5997F3}" srcOrd="7" destOrd="0" presId="urn:microsoft.com/office/officeart/2008/layout/LinedList"/>
    <dgm:cxn modelId="{46C312F9-1B3A-462B-86E7-5FB76E80F14D}" type="presParOf" srcId="{D2E2F447-CA9C-472A-9197-19B6FB5997F3}" destId="{E1372B89-B12C-408A-9375-417BF2AC5733}" srcOrd="0" destOrd="0" presId="urn:microsoft.com/office/officeart/2008/layout/LinedList"/>
    <dgm:cxn modelId="{8EC36852-1192-46CC-B7E3-461CE49885D0}" type="presParOf" srcId="{D2E2F447-CA9C-472A-9197-19B6FB5997F3}" destId="{45D1823B-17B4-480E-AF4C-5D3004ADD060}" srcOrd="1" destOrd="0" presId="urn:microsoft.com/office/officeart/2008/layout/LinedList"/>
    <dgm:cxn modelId="{95299FB3-F755-44B9-A2C7-6EB3955A690F}" type="presParOf" srcId="{DD5A9483-57EE-4F77-993F-C78CB832846E}" destId="{F1816A61-5050-43A1-BB33-0C95720E9B77}" srcOrd="8" destOrd="0" presId="urn:microsoft.com/office/officeart/2008/layout/LinedList"/>
    <dgm:cxn modelId="{E4234363-B3F3-4BAB-A366-19F953568DF9}" type="presParOf" srcId="{DD5A9483-57EE-4F77-993F-C78CB832846E}" destId="{9C90A24F-B0EB-4F63-B2CE-EF657A95E9C2}" srcOrd="9" destOrd="0" presId="urn:microsoft.com/office/officeart/2008/layout/LinedList"/>
    <dgm:cxn modelId="{EB0B1458-C4D5-47C0-A34D-F0E8E05B73C0}" type="presParOf" srcId="{9C90A24F-B0EB-4F63-B2CE-EF657A95E9C2}" destId="{A800CBD1-960D-4F2E-8F80-30634AAB2F4D}" srcOrd="0" destOrd="0" presId="urn:microsoft.com/office/officeart/2008/layout/LinedList"/>
    <dgm:cxn modelId="{C4EFC9EB-254E-4ED9-80F6-49208C699CCB}" type="presParOf" srcId="{9C90A24F-B0EB-4F63-B2CE-EF657A95E9C2}" destId="{9A3817E2-9FAF-46A0-92E1-61C3B387B176}" srcOrd="1" destOrd="0" presId="urn:microsoft.com/office/officeart/2008/layout/LinedList"/>
    <dgm:cxn modelId="{9459A638-1881-4F5D-B774-2242FCB4A23C}" type="presParOf" srcId="{DD5A9483-57EE-4F77-993F-C78CB832846E}" destId="{2685C016-B388-4DE2-830C-4B1200ACFCFC}" srcOrd="10" destOrd="0" presId="urn:microsoft.com/office/officeart/2008/layout/LinedList"/>
    <dgm:cxn modelId="{F096723A-25AB-438F-91FF-BF20D9FA8C34}" type="presParOf" srcId="{DD5A9483-57EE-4F77-993F-C78CB832846E}" destId="{80D8D9CD-2A35-45B3-AF2D-22D44BFE7401}" srcOrd="11" destOrd="0" presId="urn:microsoft.com/office/officeart/2008/layout/LinedList"/>
    <dgm:cxn modelId="{4AAC211C-3184-4892-82CB-F2681BF2866B}" type="presParOf" srcId="{80D8D9CD-2A35-45B3-AF2D-22D44BFE7401}" destId="{1CFCB720-6CCE-47CF-94E0-09044DF405F0}" srcOrd="0" destOrd="0" presId="urn:microsoft.com/office/officeart/2008/layout/LinedList"/>
    <dgm:cxn modelId="{DD5A5553-C5A2-4A68-9DEB-16694F5F1F32}" type="presParOf" srcId="{80D8D9CD-2A35-45B3-AF2D-22D44BFE7401}" destId="{687AD8B8-E4AC-4228-81D4-BCEBBB34DD9C}" srcOrd="1" destOrd="0" presId="urn:microsoft.com/office/officeart/2008/layout/LinedList"/>
    <dgm:cxn modelId="{3608BAC7-AA27-4000-B312-D9D5C28664DA}" type="presParOf" srcId="{DD5A9483-57EE-4F77-993F-C78CB832846E}" destId="{B71FF955-A408-459B-9CFE-4F9F6381CC19}" srcOrd="12" destOrd="0" presId="urn:microsoft.com/office/officeart/2008/layout/LinedList"/>
    <dgm:cxn modelId="{A0096398-87F0-41AE-B5C5-801F8B49F317}" type="presParOf" srcId="{DD5A9483-57EE-4F77-993F-C78CB832846E}" destId="{D0F4D399-D6AD-4A28-984F-A2DDBBC65B42}" srcOrd="13" destOrd="0" presId="urn:microsoft.com/office/officeart/2008/layout/LinedList"/>
    <dgm:cxn modelId="{D42A389B-F00E-413A-A2D8-C4A79DAAC35D}" type="presParOf" srcId="{D0F4D399-D6AD-4A28-984F-A2DDBBC65B42}" destId="{75AD5FB9-AE8E-44AA-88E7-C0614ECA686B}" srcOrd="0" destOrd="0" presId="urn:microsoft.com/office/officeart/2008/layout/LinedList"/>
    <dgm:cxn modelId="{F11561EB-B46D-47FA-8185-04D45D1C4B05}" type="presParOf" srcId="{D0F4D399-D6AD-4A28-984F-A2DDBBC65B42}" destId="{E08C15A9-5158-4D90-8569-F6DA21B16B35}" srcOrd="1" destOrd="0" presId="urn:microsoft.com/office/officeart/2008/layout/LinedList"/>
    <dgm:cxn modelId="{8CE4ADF1-BC68-4164-B76F-2F755819901F}" type="presParOf" srcId="{DD5A9483-57EE-4F77-993F-C78CB832846E}" destId="{E50A165F-8879-428A-A507-47CD841807FE}" srcOrd="14" destOrd="0" presId="urn:microsoft.com/office/officeart/2008/layout/LinedList"/>
    <dgm:cxn modelId="{FCB8C4AF-4450-4A92-8C8B-BF66C842C9CF}" type="presParOf" srcId="{DD5A9483-57EE-4F77-993F-C78CB832846E}" destId="{5E47EDC7-5021-4FE5-AE14-B4E5C7CB9240}" srcOrd="15" destOrd="0" presId="urn:microsoft.com/office/officeart/2008/layout/LinedList"/>
    <dgm:cxn modelId="{D33413C3-1F45-4A90-B22A-0E1109C0EDD0}" type="presParOf" srcId="{5E47EDC7-5021-4FE5-AE14-B4E5C7CB9240}" destId="{6EB0ED3A-089E-42C1-A975-ADB66EFDEDE2}" srcOrd="0" destOrd="0" presId="urn:microsoft.com/office/officeart/2008/layout/LinedList"/>
    <dgm:cxn modelId="{58C375DA-8D78-454B-AB2A-140532FE312A}" type="presParOf" srcId="{5E47EDC7-5021-4FE5-AE14-B4E5C7CB9240}" destId="{52F2B6DB-B999-4369-9067-86AE34862A27}" srcOrd="1" destOrd="0" presId="urn:microsoft.com/office/officeart/2008/layout/LinedList"/>
    <dgm:cxn modelId="{9CBB99EF-B46F-48D3-AC20-8CC4E17CE072}" type="presParOf" srcId="{DD5A9483-57EE-4F77-993F-C78CB832846E}" destId="{31DB26A1-5A02-46AA-B4F9-1AFF3FEC1D0E}" srcOrd="16" destOrd="0" presId="urn:microsoft.com/office/officeart/2008/layout/LinedList"/>
    <dgm:cxn modelId="{A0F1DD2F-03F9-4219-9CB5-4C92A34E090D}" type="presParOf" srcId="{DD5A9483-57EE-4F77-993F-C78CB832846E}" destId="{01285303-131D-4E2C-80AD-90569CD443D6}" srcOrd="17" destOrd="0" presId="urn:microsoft.com/office/officeart/2008/layout/LinedList"/>
    <dgm:cxn modelId="{418B329F-5BCC-42EF-A3E2-797429B930BE}" type="presParOf" srcId="{01285303-131D-4E2C-80AD-90569CD443D6}" destId="{F6E3901E-4254-4CBC-94AD-791AD539C807}" srcOrd="0" destOrd="0" presId="urn:microsoft.com/office/officeart/2008/layout/LinedList"/>
    <dgm:cxn modelId="{FE580FBA-48E5-4D1D-B55B-80A2786E4F75}" type="presParOf" srcId="{01285303-131D-4E2C-80AD-90569CD443D6}" destId="{8AC43957-F8D2-425A-B77C-1C74E4278B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D9AB7-C870-47CC-8CAC-BA95AF9EE045}">
      <dsp:nvSpPr>
        <dsp:cNvPr id="0" name=""/>
        <dsp:cNvSpPr/>
      </dsp:nvSpPr>
      <dsp:spPr>
        <a:xfrm>
          <a:off x="0" y="1319448"/>
          <a:ext cx="9409494" cy="1745741"/>
        </a:xfrm>
        <a:prstGeom prst="notchedRightArrow">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D1DCFE8-CCFD-4315-97D2-C25AC8101F44}">
      <dsp:nvSpPr>
        <dsp:cNvPr id="0" name=""/>
        <dsp:cNvSpPr/>
      </dsp:nvSpPr>
      <dsp:spPr>
        <a:xfrm>
          <a:off x="1233" y="0"/>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Annual Town Meeting</a:t>
          </a:r>
        </a:p>
        <a:p>
          <a:pPr marL="0" lvl="0" indent="0" algn="ctr" defTabSz="57785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Spring</a:t>
          </a:r>
          <a:r>
            <a:rPr lang="en-US" sz="1000" kern="1200" dirty="0">
              <a:latin typeface="Times New Roman" panose="02020603050405020304" pitchFamily="18" charset="0"/>
              <a:cs typeface="Times New Roman" panose="02020603050405020304" pitchFamily="18" charset="0"/>
            </a:rPr>
            <a:t> </a:t>
          </a:r>
        </a:p>
      </dsp:txBody>
      <dsp:txXfrm>
        <a:off x="1233" y="0"/>
        <a:ext cx="1149538" cy="1745741"/>
      </dsp:txXfrm>
    </dsp:sp>
    <dsp:sp modelId="{E4302049-1C9C-451A-B278-54585A26EEF6}">
      <dsp:nvSpPr>
        <dsp:cNvPr id="0" name=""/>
        <dsp:cNvSpPr/>
      </dsp:nvSpPr>
      <dsp:spPr>
        <a:xfrm>
          <a:off x="445958" y="2005202"/>
          <a:ext cx="333235" cy="353949"/>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953E8A-D06A-4690-AF1A-06D66A86DEC9}">
      <dsp:nvSpPr>
        <dsp:cNvPr id="0" name=""/>
        <dsp:cNvSpPr/>
      </dsp:nvSpPr>
      <dsp:spPr>
        <a:xfrm>
          <a:off x="1208249" y="2618612"/>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Property Valuation Completed</a:t>
          </a:r>
        </a:p>
        <a:p>
          <a:pPr marL="0" lvl="0" indent="0" algn="ctr" defTabSz="62230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September</a:t>
          </a:r>
          <a:endParaRPr lang="en-US" sz="1100" kern="1200" dirty="0">
            <a:latin typeface="Times New Roman" panose="02020603050405020304" pitchFamily="18" charset="0"/>
            <a:cs typeface="Times New Roman" panose="02020603050405020304" pitchFamily="18" charset="0"/>
          </a:endParaRPr>
        </a:p>
      </dsp:txBody>
      <dsp:txXfrm>
        <a:off x="1208249" y="2618612"/>
        <a:ext cx="1149538" cy="1745741"/>
      </dsp:txXfrm>
    </dsp:sp>
    <dsp:sp modelId="{8B29DE1E-FDC0-47AC-AC41-FB96FDCE762F}">
      <dsp:nvSpPr>
        <dsp:cNvPr id="0" name=""/>
        <dsp:cNvSpPr/>
      </dsp:nvSpPr>
      <dsp:spPr>
        <a:xfrm>
          <a:off x="1552397" y="2005202"/>
          <a:ext cx="333235" cy="353949"/>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B0BA58-1A5B-47F7-BF78-C113A6258F25}">
      <dsp:nvSpPr>
        <dsp:cNvPr id="0" name=""/>
        <dsp:cNvSpPr/>
      </dsp:nvSpPr>
      <dsp:spPr>
        <a:xfrm>
          <a:off x="2415265" y="0"/>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Review Values</a:t>
          </a:r>
        </a:p>
        <a:p>
          <a:pPr marL="0" lvl="0" indent="0" algn="ctr" defTabSz="577850">
            <a:lnSpc>
              <a:spcPct val="90000"/>
            </a:lnSpc>
            <a:spcBef>
              <a:spcPct val="0"/>
            </a:spcBef>
            <a:spcAft>
              <a:spcPct val="35000"/>
            </a:spcAft>
            <a:buNone/>
          </a:pPr>
          <a:endParaRPr lang="en-US" sz="400" kern="1200" dirty="0">
            <a:solidFill>
              <a:prstClr val="black">
                <a:hueOff val="0"/>
                <a:satOff val="0"/>
                <a:lumOff val="0"/>
                <a:alphaOff val="0"/>
              </a:prstClr>
            </a:solidFill>
            <a:latin typeface="Arial" panose="020B0604020202020204"/>
            <a:ea typeface="+mn-ea"/>
            <a:cs typeface="+mn-cs"/>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September</a:t>
          </a:r>
          <a:endParaRPr lang="en-US" sz="1000" kern="1200" dirty="0">
            <a:latin typeface="Times New Roman" panose="02020603050405020304" pitchFamily="18" charset="0"/>
            <a:cs typeface="Times New Roman" panose="02020603050405020304" pitchFamily="18" charset="0"/>
          </a:endParaRPr>
        </a:p>
      </dsp:txBody>
      <dsp:txXfrm>
        <a:off x="2415265" y="0"/>
        <a:ext cx="1149538" cy="1745741"/>
      </dsp:txXfrm>
    </dsp:sp>
    <dsp:sp modelId="{CBBAD0FF-F210-44AD-8518-675D465F798B}">
      <dsp:nvSpPr>
        <dsp:cNvPr id="0" name=""/>
        <dsp:cNvSpPr/>
      </dsp:nvSpPr>
      <dsp:spPr>
        <a:xfrm>
          <a:off x="2823416" y="2005202"/>
          <a:ext cx="333235" cy="353949"/>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BD09DE-AD8E-454A-8CC1-F858DA41090B}">
      <dsp:nvSpPr>
        <dsp:cNvPr id="0" name=""/>
        <dsp:cNvSpPr/>
      </dsp:nvSpPr>
      <dsp:spPr>
        <a:xfrm>
          <a:off x="3622280" y="2618612"/>
          <a:ext cx="1223982"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Tax Classification Hearing</a:t>
          </a:r>
        </a:p>
        <a:p>
          <a:pPr marL="0" lvl="0" indent="0" algn="ctr" defTabSz="62230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November</a:t>
          </a:r>
          <a:endParaRPr lang="en-US" sz="1100" kern="1200" dirty="0">
            <a:latin typeface="Times New Roman" panose="02020603050405020304" pitchFamily="18" charset="0"/>
            <a:cs typeface="Times New Roman" panose="02020603050405020304" pitchFamily="18" charset="0"/>
          </a:endParaRPr>
        </a:p>
      </dsp:txBody>
      <dsp:txXfrm>
        <a:off x="3622280" y="2618612"/>
        <a:ext cx="1223982" cy="1745741"/>
      </dsp:txXfrm>
    </dsp:sp>
    <dsp:sp modelId="{A3295A76-F2C4-4517-804D-FE31EC0C37AC}">
      <dsp:nvSpPr>
        <dsp:cNvPr id="0" name=""/>
        <dsp:cNvSpPr/>
      </dsp:nvSpPr>
      <dsp:spPr>
        <a:xfrm>
          <a:off x="4067654" y="2005202"/>
          <a:ext cx="333235" cy="353949"/>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DF6870-1168-4F0F-9EE8-6B17D5462048}">
      <dsp:nvSpPr>
        <dsp:cNvPr id="0" name=""/>
        <dsp:cNvSpPr/>
      </dsp:nvSpPr>
      <dsp:spPr>
        <a:xfrm>
          <a:off x="4903740" y="0"/>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Final Rate Certification (State Approval)</a:t>
          </a:r>
        </a:p>
        <a:p>
          <a:pPr marL="0" lvl="0" indent="0" algn="ctr" defTabSz="57785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December</a:t>
          </a:r>
          <a:endParaRPr lang="en-US" sz="1000" kern="1200" dirty="0">
            <a:latin typeface="Times New Roman" panose="02020603050405020304" pitchFamily="18" charset="0"/>
            <a:cs typeface="Times New Roman" panose="02020603050405020304" pitchFamily="18" charset="0"/>
          </a:endParaRPr>
        </a:p>
      </dsp:txBody>
      <dsp:txXfrm>
        <a:off x="4903740" y="0"/>
        <a:ext cx="1149538" cy="1745741"/>
      </dsp:txXfrm>
    </dsp:sp>
    <dsp:sp modelId="{25AC8A05-FA2E-48B6-8ABE-3C9A6C728133}">
      <dsp:nvSpPr>
        <dsp:cNvPr id="0" name=""/>
        <dsp:cNvSpPr/>
      </dsp:nvSpPr>
      <dsp:spPr>
        <a:xfrm>
          <a:off x="5311892" y="2005202"/>
          <a:ext cx="333235" cy="353949"/>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A78D5D-5C3F-4133-B450-D8D0A8E6B2C5}">
      <dsp:nvSpPr>
        <dsp:cNvPr id="0" name=""/>
        <dsp:cNvSpPr/>
      </dsp:nvSpPr>
      <dsp:spPr>
        <a:xfrm>
          <a:off x="6110756" y="2618612"/>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Tax Bills Issued</a:t>
          </a:r>
        </a:p>
        <a:p>
          <a:pPr marL="0" lvl="0" indent="0" algn="ctr" defTabSz="62230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December</a:t>
          </a:r>
          <a:endParaRPr lang="en-US" sz="1100" kern="1200" dirty="0">
            <a:latin typeface="Times New Roman" panose="02020603050405020304" pitchFamily="18" charset="0"/>
            <a:cs typeface="Times New Roman" panose="02020603050405020304" pitchFamily="18" charset="0"/>
          </a:endParaRPr>
        </a:p>
      </dsp:txBody>
      <dsp:txXfrm>
        <a:off x="6110756" y="2618612"/>
        <a:ext cx="1149538" cy="1745741"/>
      </dsp:txXfrm>
    </dsp:sp>
    <dsp:sp modelId="{CBA2BEEC-D87F-448D-9C9E-622548829728}">
      <dsp:nvSpPr>
        <dsp:cNvPr id="0" name=""/>
        <dsp:cNvSpPr/>
      </dsp:nvSpPr>
      <dsp:spPr>
        <a:xfrm>
          <a:off x="6518907" y="2005202"/>
          <a:ext cx="333235" cy="353949"/>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71C91E-32E2-42CD-BC09-E678191FF3D1}">
      <dsp:nvSpPr>
        <dsp:cNvPr id="0" name=""/>
        <dsp:cNvSpPr/>
      </dsp:nvSpPr>
      <dsp:spPr>
        <a:xfrm>
          <a:off x="7317772" y="0"/>
          <a:ext cx="1149538" cy="17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Abatement Period</a:t>
          </a:r>
        </a:p>
        <a:p>
          <a:pPr marL="0" lvl="0" indent="0" algn="ctr" defTabSz="622300">
            <a:lnSpc>
              <a:spcPct val="90000"/>
            </a:lnSpc>
            <a:spcBef>
              <a:spcPct val="0"/>
            </a:spcBef>
            <a:spcAft>
              <a:spcPct val="35000"/>
            </a:spcAft>
            <a:buNone/>
          </a:pPr>
          <a:endParaRPr lang="en-US" sz="400" kern="1200" dirty="0">
            <a:latin typeface="Times New Roman" panose="02020603050405020304" pitchFamily="18" charset="0"/>
            <a:cs typeface="Times New Roman" panose="02020603050405020304" pitchFamily="18" charset="0"/>
          </a:endParaRPr>
        </a:p>
        <a:p>
          <a:pPr marL="114300" lvl="1" indent="-114300" algn="ctr"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January 1-February 2</a:t>
          </a:r>
          <a:endParaRPr lang="en-US" sz="1100" kern="1200" dirty="0">
            <a:latin typeface="Times New Roman" panose="02020603050405020304" pitchFamily="18" charset="0"/>
            <a:cs typeface="Times New Roman" panose="02020603050405020304" pitchFamily="18" charset="0"/>
          </a:endParaRPr>
        </a:p>
      </dsp:txBody>
      <dsp:txXfrm>
        <a:off x="7317772" y="0"/>
        <a:ext cx="1149538" cy="1745741"/>
      </dsp:txXfrm>
    </dsp:sp>
    <dsp:sp modelId="{638DD84E-D06A-4BE6-BEDA-F619B71027E4}">
      <dsp:nvSpPr>
        <dsp:cNvPr id="0" name=""/>
        <dsp:cNvSpPr/>
      </dsp:nvSpPr>
      <dsp:spPr>
        <a:xfrm>
          <a:off x="7725923" y="2005202"/>
          <a:ext cx="333235" cy="353949"/>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DF5C7-C05D-4EDF-BC3E-F80CAD70B31A}">
      <dsp:nvSpPr>
        <dsp:cNvPr id="0" name=""/>
        <dsp:cNvSpPr/>
      </dsp:nvSpPr>
      <dsp:spPr>
        <a:xfrm>
          <a:off x="0" y="0"/>
          <a:ext cx="5259978" cy="807439"/>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Selection of a Minimum Residential Factor, Single or Split Tax Rate</a:t>
          </a:r>
        </a:p>
      </dsp:txBody>
      <dsp:txXfrm>
        <a:off x="23649" y="23649"/>
        <a:ext cx="4320459" cy="760141"/>
      </dsp:txXfrm>
    </dsp:sp>
    <dsp:sp modelId="{171B2927-9E5F-4CAE-884D-88F939A1AA72}">
      <dsp:nvSpPr>
        <dsp:cNvPr id="0" name=""/>
        <dsp:cNvSpPr/>
      </dsp:nvSpPr>
      <dsp:spPr>
        <a:xfrm>
          <a:off x="440523" y="954246"/>
          <a:ext cx="5259978" cy="807439"/>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Selection of an Open Space Discount-or not</a:t>
          </a:r>
        </a:p>
      </dsp:txBody>
      <dsp:txXfrm>
        <a:off x="464172" y="977895"/>
        <a:ext cx="4247321" cy="760141"/>
      </dsp:txXfrm>
    </dsp:sp>
    <dsp:sp modelId="{FD2FA174-63CF-4E73-9B3F-BCA3ADE7F9A2}">
      <dsp:nvSpPr>
        <dsp:cNvPr id="0" name=""/>
        <dsp:cNvSpPr/>
      </dsp:nvSpPr>
      <dsp:spPr>
        <a:xfrm>
          <a:off x="874471" y="1908493"/>
          <a:ext cx="5259978" cy="807439"/>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Granting of a Residential  Exemption or not</a:t>
          </a:r>
        </a:p>
      </dsp:txBody>
      <dsp:txXfrm>
        <a:off x="898120" y="1932142"/>
        <a:ext cx="4253896" cy="760141"/>
      </dsp:txXfrm>
    </dsp:sp>
    <dsp:sp modelId="{53C0E93B-3FC4-4670-ABFC-5FAF12F73177}">
      <dsp:nvSpPr>
        <dsp:cNvPr id="0" name=""/>
        <dsp:cNvSpPr/>
      </dsp:nvSpPr>
      <dsp:spPr>
        <a:xfrm>
          <a:off x="1314994" y="2862740"/>
          <a:ext cx="5259978" cy="807439"/>
        </a:xfrm>
        <a:prstGeom prst="roundRect">
          <a:avLst>
            <a:gd name="adj" fmla="val 1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Granting of a Small Commercial Exemption or not</a:t>
          </a:r>
        </a:p>
      </dsp:txBody>
      <dsp:txXfrm>
        <a:off x="1338643" y="2886389"/>
        <a:ext cx="4247321" cy="760141"/>
      </dsp:txXfrm>
    </dsp:sp>
    <dsp:sp modelId="{352359B4-A446-407C-A044-5C7668CC3A38}">
      <dsp:nvSpPr>
        <dsp:cNvPr id="0" name=""/>
        <dsp:cNvSpPr/>
      </dsp:nvSpPr>
      <dsp:spPr>
        <a:xfrm>
          <a:off x="4735142" y="618425"/>
          <a:ext cx="524835" cy="52483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53230" y="618425"/>
        <a:ext cx="288659" cy="394938"/>
      </dsp:txXfrm>
    </dsp:sp>
    <dsp:sp modelId="{DA8AEEF1-F487-4D3C-9429-1898AF9DB37D}">
      <dsp:nvSpPr>
        <dsp:cNvPr id="0" name=""/>
        <dsp:cNvSpPr/>
      </dsp:nvSpPr>
      <dsp:spPr>
        <a:xfrm>
          <a:off x="5175665" y="1572672"/>
          <a:ext cx="524835" cy="52483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293753" y="1572672"/>
        <a:ext cx="288659" cy="394938"/>
      </dsp:txXfrm>
    </dsp:sp>
    <dsp:sp modelId="{F6D0094D-FC55-490D-9AF0-436036A156C2}">
      <dsp:nvSpPr>
        <dsp:cNvPr id="0" name=""/>
        <dsp:cNvSpPr/>
      </dsp:nvSpPr>
      <dsp:spPr>
        <a:xfrm>
          <a:off x="5609614" y="2526918"/>
          <a:ext cx="524835" cy="52483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727702" y="2526918"/>
        <a:ext cx="288659" cy="394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C8F7C-2DEF-4F5C-8A98-94C579C125B8}">
      <dsp:nvSpPr>
        <dsp:cNvPr id="0" name=""/>
        <dsp:cNvSpPr/>
      </dsp:nvSpPr>
      <dsp:spPr>
        <a:xfrm>
          <a:off x="0" y="157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0D1BE-714D-48D4-AAD7-26C3502B6E73}">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0F9FBF-A121-4CDB-A9FD-0842B136D770}">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889000">
            <a:lnSpc>
              <a:spcPct val="100000"/>
            </a:lnSpc>
            <a:spcBef>
              <a:spcPct val="0"/>
            </a:spcBef>
            <a:spcAft>
              <a:spcPct val="35000"/>
            </a:spcAft>
            <a:buNone/>
          </a:pPr>
          <a:r>
            <a:rPr lang="en-US" sz="2000" kern="1200"/>
            <a:t>Communities decide to tax Residential, Commercial, Industrial &amp; Personal Property (CIP) differently.</a:t>
          </a:r>
        </a:p>
      </dsp:txBody>
      <dsp:txXfrm>
        <a:off x="919851" y="1571"/>
        <a:ext cx="9138548" cy="796407"/>
      </dsp:txXfrm>
    </dsp:sp>
    <dsp:sp modelId="{3AC8A8DB-3391-4B37-8C41-D072765CEA22}">
      <dsp:nvSpPr>
        <dsp:cNvPr id="0" name=""/>
        <dsp:cNvSpPr/>
      </dsp:nvSpPr>
      <dsp:spPr>
        <a:xfrm>
          <a:off x="0" y="99708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87C77-48AD-4288-869F-74DE01285FFB}">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1E18C2-39A2-4716-8579-89A2E8BF917A}">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889000">
            <a:lnSpc>
              <a:spcPct val="100000"/>
            </a:lnSpc>
            <a:spcBef>
              <a:spcPct val="0"/>
            </a:spcBef>
            <a:spcAft>
              <a:spcPct val="35000"/>
            </a:spcAft>
            <a:buNone/>
          </a:pPr>
          <a:r>
            <a:rPr lang="en-US" sz="2000" kern="1200"/>
            <a:t>Statute allows an increase in CIP’s share of the tax levy up to 50% higher than Residential</a:t>
          </a:r>
        </a:p>
      </dsp:txBody>
      <dsp:txXfrm>
        <a:off x="919851" y="997081"/>
        <a:ext cx="9138548" cy="796407"/>
      </dsp:txXfrm>
    </dsp:sp>
    <dsp:sp modelId="{03E247B0-E716-4F28-9D30-DE9D582C2370}">
      <dsp:nvSpPr>
        <dsp:cNvPr id="0" name=""/>
        <dsp:cNvSpPr/>
      </dsp:nvSpPr>
      <dsp:spPr>
        <a:xfrm>
          <a:off x="0" y="1992590"/>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C49B1-1B2E-46A3-9D55-72A300929505}">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597C4B-33FF-48EF-BD32-A6912CE1E0EA}">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889000">
            <a:lnSpc>
              <a:spcPct val="100000"/>
            </a:lnSpc>
            <a:spcBef>
              <a:spcPct val="0"/>
            </a:spcBef>
            <a:spcAft>
              <a:spcPct val="35000"/>
            </a:spcAft>
            <a:buNone/>
          </a:pPr>
          <a:r>
            <a:rPr lang="en-US" sz="2000" kern="1200"/>
            <a:t>Does not generate new revenue; reallocates levy burden</a:t>
          </a:r>
        </a:p>
      </dsp:txBody>
      <dsp:txXfrm>
        <a:off x="919851" y="1992590"/>
        <a:ext cx="9138548" cy="796407"/>
      </dsp:txXfrm>
    </dsp:sp>
    <dsp:sp modelId="{FEA1E7C6-CDA8-4CC1-8E13-DE5D793F6689}">
      <dsp:nvSpPr>
        <dsp:cNvPr id="0" name=""/>
        <dsp:cNvSpPr/>
      </dsp:nvSpPr>
      <dsp:spPr>
        <a:xfrm>
          <a:off x="0" y="2989672"/>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2E33E-6657-4219-876F-1062F4B2E351}">
      <dsp:nvSpPr>
        <dsp:cNvPr id="0" name=""/>
        <dsp:cNvSpPr/>
      </dsp:nvSpPr>
      <dsp:spPr>
        <a:xfrm>
          <a:off x="247829" y="3124563"/>
          <a:ext cx="438024" cy="43802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BC494E-291D-4B10-A2E5-3190C2C2AAB5}">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889000">
            <a:lnSpc>
              <a:spcPct val="100000"/>
            </a:lnSpc>
            <a:spcBef>
              <a:spcPct val="0"/>
            </a:spcBef>
            <a:spcAft>
              <a:spcPct val="35000"/>
            </a:spcAft>
            <a:buNone/>
          </a:pPr>
          <a:r>
            <a:rPr lang="en-US" sz="2000" kern="1200"/>
            <a:t>Concord has used a single tax rate since 1998</a:t>
          </a:r>
        </a:p>
      </dsp:txBody>
      <dsp:txXfrm>
        <a:off x="919851" y="2988100"/>
        <a:ext cx="9138548" cy="796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9DCC1-74B1-4D46-889A-BF1B7BBDBF1D}">
      <dsp:nvSpPr>
        <dsp:cNvPr id="0" name=""/>
        <dsp:cNvSpPr/>
      </dsp:nvSpPr>
      <dsp:spPr>
        <a:xfrm>
          <a:off x="0" y="448"/>
          <a:ext cx="5467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386BC-B600-49E8-981E-BB559BBF0DC3}">
      <dsp:nvSpPr>
        <dsp:cNvPr id="0" name=""/>
        <dsp:cNvSpPr/>
      </dsp:nvSpPr>
      <dsp:spPr>
        <a:xfrm>
          <a:off x="0" y="448"/>
          <a:ext cx="5467350" cy="4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A = Total Residential Value  = $9,325,096,383</a:t>
          </a:r>
        </a:p>
      </dsp:txBody>
      <dsp:txXfrm>
        <a:off x="0" y="448"/>
        <a:ext cx="5467350" cy="407698"/>
      </dsp:txXfrm>
    </dsp:sp>
    <dsp:sp modelId="{F5961822-5632-4CCF-9BB6-1F5CA5B12BF4}">
      <dsp:nvSpPr>
        <dsp:cNvPr id="0" name=""/>
        <dsp:cNvSpPr/>
      </dsp:nvSpPr>
      <dsp:spPr>
        <a:xfrm>
          <a:off x="0" y="408146"/>
          <a:ext cx="5467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08331-8E45-4B0A-9F1C-458E66895A39}">
      <dsp:nvSpPr>
        <dsp:cNvPr id="0" name=""/>
        <dsp:cNvSpPr/>
      </dsp:nvSpPr>
      <dsp:spPr>
        <a:xfrm>
          <a:off x="0" y="408146"/>
          <a:ext cx="5467350" cy="4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B = Total Residential Parcel Count = </a:t>
          </a:r>
          <a:r>
            <a:rPr lang="en-US" sz="1800" b="1" kern="1200" dirty="0">
              <a:latin typeface="Times New Roman" panose="02020603050405020304" pitchFamily="18" charset="0"/>
              <a:cs typeface="Times New Roman" panose="02020603050405020304" pitchFamily="18" charset="0"/>
            </a:rPr>
            <a:t>6,014</a:t>
          </a:r>
          <a:endParaRPr lang="en-US" sz="1800" kern="1200" dirty="0">
            <a:latin typeface="Times New Roman" panose="02020603050405020304" pitchFamily="18" charset="0"/>
            <a:cs typeface="Times New Roman" panose="02020603050405020304" pitchFamily="18" charset="0"/>
          </a:endParaRPr>
        </a:p>
      </dsp:txBody>
      <dsp:txXfrm>
        <a:off x="0" y="408146"/>
        <a:ext cx="5467350" cy="407698"/>
      </dsp:txXfrm>
    </dsp:sp>
    <dsp:sp modelId="{3213997D-E9E4-4988-89EA-5FAB7D431A18}">
      <dsp:nvSpPr>
        <dsp:cNvPr id="0" name=""/>
        <dsp:cNvSpPr/>
      </dsp:nvSpPr>
      <dsp:spPr>
        <a:xfrm>
          <a:off x="0" y="815844"/>
          <a:ext cx="5467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012A4-3314-4B5B-9753-C3A63A127D73}">
      <dsp:nvSpPr>
        <dsp:cNvPr id="0" name=""/>
        <dsp:cNvSpPr/>
      </dsp:nvSpPr>
      <dsp:spPr>
        <a:xfrm>
          <a:off x="0" y="815844"/>
          <a:ext cx="5467350" cy="4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 = Average Residential Value  = $1,550,565</a:t>
          </a:r>
        </a:p>
      </dsp:txBody>
      <dsp:txXfrm>
        <a:off x="0" y="815844"/>
        <a:ext cx="5467350" cy="407698"/>
      </dsp:txXfrm>
    </dsp:sp>
    <dsp:sp modelId="{0155A485-8C8D-4F57-9F42-1A66163FC7FD}">
      <dsp:nvSpPr>
        <dsp:cNvPr id="0" name=""/>
        <dsp:cNvSpPr/>
      </dsp:nvSpPr>
      <dsp:spPr>
        <a:xfrm>
          <a:off x="0" y="1223542"/>
          <a:ext cx="5467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72B89-B12C-408A-9375-417BF2AC5733}">
      <dsp:nvSpPr>
        <dsp:cNvPr id="0" name=""/>
        <dsp:cNvSpPr/>
      </dsp:nvSpPr>
      <dsp:spPr>
        <a:xfrm>
          <a:off x="0" y="1223542"/>
          <a:ext cx="5467350" cy="4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D = Selected Residential Exemption % = 10%</a:t>
          </a:r>
        </a:p>
      </dsp:txBody>
      <dsp:txXfrm>
        <a:off x="0" y="1223542"/>
        <a:ext cx="5467350" cy="407698"/>
      </dsp:txXfrm>
    </dsp:sp>
    <dsp:sp modelId="{F1816A61-5050-43A1-BB33-0C95720E9B77}">
      <dsp:nvSpPr>
        <dsp:cNvPr id="0" name=""/>
        <dsp:cNvSpPr/>
      </dsp:nvSpPr>
      <dsp:spPr>
        <a:xfrm>
          <a:off x="0" y="1631240"/>
          <a:ext cx="5467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0CBD1-960D-4F2E-8F80-30634AAB2F4D}">
      <dsp:nvSpPr>
        <dsp:cNvPr id="0" name=""/>
        <dsp:cNvSpPr/>
      </dsp:nvSpPr>
      <dsp:spPr>
        <a:xfrm>
          <a:off x="0" y="1631240"/>
          <a:ext cx="5467350" cy="4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E = Residential Exemption  = $155,056</a:t>
          </a:r>
        </a:p>
      </dsp:txBody>
      <dsp:txXfrm>
        <a:off x="0" y="1631240"/>
        <a:ext cx="5467350" cy="407698"/>
      </dsp:txXfrm>
    </dsp:sp>
    <dsp:sp modelId="{2685C016-B388-4DE2-830C-4B1200ACFCFC}">
      <dsp:nvSpPr>
        <dsp:cNvPr id="0" name=""/>
        <dsp:cNvSpPr/>
      </dsp:nvSpPr>
      <dsp:spPr>
        <a:xfrm>
          <a:off x="0" y="2038939"/>
          <a:ext cx="5467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CB720-6CCE-47CF-94E0-09044DF405F0}">
      <dsp:nvSpPr>
        <dsp:cNvPr id="0" name=""/>
        <dsp:cNvSpPr/>
      </dsp:nvSpPr>
      <dsp:spPr>
        <a:xfrm>
          <a:off x="0" y="2038939"/>
          <a:ext cx="5467350" cy="4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F = Number of qualifying Residential Parcels  = </a:t>
          </a:r>
          <a:r>
            <a:rPr lang="en-US" sz="1800" b="1" kern="1200" dirty="0">
              <a:latin typeface="Times New Roman" panose="02020603050405020304" pitchFamily="18" charset="0"/>
              <a:cs typeface="Times New Roman" panose="02020603050405020304" pitchFamily="18" charset="0"/>
            </a:rPr>
            <a:t>3,863</a:t>
          </a:r>
          <a:endParaRPr lang="en-US" sz="1800" kern="1200" dirty="0">
            <a:latin typeface="Times New Roman" panose="02020603050405020304" pitchFamily="18" charset="0"/>
            <a:cs typeface="Times New Roman" panose="02020603050405020304" pitchFamily="18" charset="0"/>
          </a:endParaRPr>
        </a:p>
      </dsp:txBody>
      <dsp:txXfrm>
        <a:off x="0" y="2038939"/>
        <a:ext cx="5467350" cy="407698"/>
      </dsp:txXfrm>
    </dsp:sp>
    <dsp:sp modelId="{B71FF955-A408-459B-9CFE-4F9F6381CC19}">
      <dsp:nvSpPr>
        <dsp:cNvPr id="0" name=""/>
        <dsp:cNvSpPr/>
      </dsp:nvSpPr>
      <dsp:spPr>
        <a:xfrm>
          <a:off x="0" y="2446637"/>
          <a:ext cx="5467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D5FB9-AE8E-44AA-88E7-C0614ECA686B}">
      <dsp:nvSpPr>
        <dsp:cNvPr id="0" name=""/>
        <dsp:cNvSpPr/>
      </dsp:nvSpPr>
      <dsp:spPr>
        <a:xfrm>
          <a:off x="0" y="2446637"/>
          <a:ext cx="5467350" cy="4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G = Total Residential Exemption Value  = $598,981,328</a:t>
          </a:r>
        </a:p>
      </dsp:txBody>
      <dsp:txXfrm>
        <a:off x="0" y="2446637"/>
        <a:ext cx="5467350" cy="407698"/>
      </dsp:txXfrm>
    </dsp:sp>
    <dsp:sp modelId="{E50A165F-8879-428A-A507-47CD841807FE}">
      <dsp:nvSpPr>
        <dsp:cNvPr id="0" name=""/>
        <dsp:cNvSpPr/>
      </dsp:nvSpPr>
      <dsp:spPr>
        <a:xfrm>
          <a:off x="0" y="2854335"/>
          <a:ext cx="5467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0ED3A-089E-42C1-A975-ADB66EFDEDE2}">
      <dsp:nvSpPr>
        <dsp:cNvPr id="0" name=""/>
        <dsp:cNvSpPr/>
      </dsp:nvSpPr>
      <dsp:spPr>
        <a:xfrm>
          <a:off x="0" y="2854335"/>
          <a:ext cx="5467350" cy="4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H =Total Residential Value-Exemption =$8,726,115,055</a:t>
          </a:r>
        </a:p>
      </dsp:txBody>
      <dsp:txXfrm>
        <a:off x="0" y="2854335"/>
        <a:ext cx="5467350" cy="407698"/>
      </dsp:txXfrm>
    </dsp:sp>
    <dsp:sp modelId="{31DB26A1-5A02-46AA-B4F9-1AFF3FEC1D0E}">
      <dsp:nvSpPr>
        <dsp:cNvPr id="0" name=""/>
        <dsp:cNvSpPr/>
      </dsp:nvSpPr>
      <dsp:spPr>
        <a:xfrm>
          <a:off x="0" y="3262033"/>
          <a:ext cx="5467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E3901E-4254-4CBC-94AD-791AD539C807}">
      <dsp:nvSpPr>
        <dsp:cNvPr id="0" name=""/>
        <dsp:cNvSpPr/>
      </dsp:nvSpPr>
      <dsp:spPr>
        <a:xfrm>
          <a:off x="0" y="3262033"/>
          <a:ext cx="5467350" cy="407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Break-Even Point A divided By F =$2,413,952</a:t>
          </a:r>
        </a:p>
      </dsp:txBody>
      <dsp:txXfrm>
        <a:off x="0" y="3262033"/>
        <a:ext cx="5467350" cy="4076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970937" y="0"/>
            <a:ext cx="3037840" cy="466434"/>
          </a:xfrm>
          <a:prstGeom prst="rect">
            <a:avLst/>
          </a:prstGeom>
        </p:spPr>
        <p:txBody>
          <a:bodyPr vert="horz" lIns="93177" tIns="46589" rIns="93177" bIns="46589" rtlCol="0"/>
          <a:lstStyle>
            <a:lvl1pPr algn="r">
              <a:defRPr sz="1200"/>
            </a:lvl1pPr>
          </a:lstStyle>
          <a:p>
            <a:fld id="{9AEA06F1-B57D-406B-8F09-B1FDC0D0B1F3}" type="datetimeFigureOut">
              <a:rPr lang="en-US" smtClean="0"/>
              <a:t>11/12/2025</a:t>
            </a:fld>
            <a:endParaRPr lang="en-US"/>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970937" y="8829967"/>
            <a:ext cx="3037840" cy="466433"/>
          </a:xfrm>
          <a:prstGeom prst="rect">
            <a:avLst/>
          </a:prstGeom>
        </p:spPr>
        <p:txBody>
          <a:bodyPr vert="horz" lIns="93177" tIns="46589" rIns="93177" bIns="46589" rtlCol="0" anchor="b"/>
          <a:lstStyle>
            <a:lvl1pPr algn="r">
              <a:defRPr sz="1200"/>
            </a:lvl1pPr>
          </a:lstStyle>
          <a:p>
            <a:fld id="{097EDE44-B1FC-494A-A972-62DC7CABB271}" type="slidenum">
              <a:rPr lang="en-US" smtClean="0"/>
              <a:t>‹#›</a:t>
            </a:fld>
            <a:endParaRPr lang="en-US"/>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7" y="0"/>
            <a:ext cx="3037840" cy="466434"/>
          </a:xfrm>
          <a:prstGeom prst="rect">
            <a:avLst/>
          </a:prstGeom>
        </p:spPr>
        <p:txBody>
          <a:bodyPr vert="horz" lIns="93177" tIns="46589" rIns="93177" bIns="46589" rtlCol="0"/>
          <a:lstStyle>
            <a:lvl1pPr algn="r">
              <a:defRPr sz="1200"/>
            </a:lvl1pPr>
          </a:lstStyle>
          <a:p>
            <a:fld id="{4237F2BD-238E-42D0-B670-F788A50DBDE8}" type="datetimeFigureOut">
              <a:rPr lang="en-US" smtClean="0"/>
              <a:t>11/12/2025</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7" tIns="46589" rIns="93177" bIns="46589" rtlCol="0" anchor="b"/>
          <a:lstStyle>
            <a:lvl1pPr algn="r">
              <a:defRPr sz="1200"/>
            </a:lvl1pPr>
          </a:lstStyle>
          <a:p>
            <a:fld id="{28E8DF69-FFB1-4D3A-9D8C-5887E79674D9}" type="slidenum">
              <a:rPr lang="en-US" smtClean="0"/>
              <a:t>‹#›</a:t>
            </a:fld>
            <a:endParaRPr lang="en-US"/>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a:p>
        </p:txBody>
      </p:sp>
    </p:spTree>
    <p:extLst>
      <p:ext uri="{BB962C8B-B14F-4D97-AF65-F5344CB8AC3E}">
        <p14:creationId xmlns:p14="http://schemas.microsoft.com/office/powerpoint/2010/main" val="130455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29</a:t>
            </a:fld>
            <a:endParaRPr lang="en-US"/>
          </a:p>
        </p:txBody>
      </p:sp>
    </p:spTree>
    <p:extLst>
      <p:ext uri="{BB962C8B-B14F-4D97-AF65-F5344CB8AC3E}">
        <p14:creationId xmlns:p14="http://schemas.microsoft.com/office/powerpoint/2010/main" val="369696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a:t>
            </a:fld>
            <a:endParaRPr lang="en-US"/>
          </a:p>
        </p:txBody>
      </p:sp>
    </p:spTree>
    <p:extLst>
      <p:ext uri="{BB962C8B-B14F-4D97-AF65-F5344CB8AC3E}">
        <p14:creationId xmlns:p14="http://schemas.microsoft.com/office/powerpoint/2010/main" val="316843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8</a:t>
            </a:fld>
            <a:endParaRPr lang="en-US"/>
          </a:p>
        </p:txBody>
      </p:sp>
    </p:spTree>
    <p:extLst>
      <p:ext uri="{BB962C8B-B14F-4D97-AF65-F5344CB8AC3E}">
        <p14:creationId xmlns:p14="http://schemas.microsoft.com/office/powerpoint/2010/main" val="133613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8DF69-FFB1-4D3A-9D8C-5887E79674D9}" type="slidenum">
              <a:rPr lang="en-US" smtClean="0"/>
              <a:t>17</a:t>
            </a:fld>
            <a:endParaRPr lang="en-US"/>
          </a:p>
        </p:txBody>
      </p:sp>
    </p:spTree>
    <p:extLst>
      <p:ext uri="{BB962C8B-B14F-4D97-AF65-F5344CB8AC3E}">
        <p14:creationId xmlns:p14="http://schemas.microsoft.com/office/powerpoint/2010/main" val="377675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18</a:t>
            </a:fld>
            <a:endParaRPr lang="en-US"/>
          </a:p>
        </p:txBody>
      </p:sp>
    </p:spTree>
    <p:extLst>
      <p:ext uri="{BB962C8B-B14F-4D97-AF65-F5344CB8AC3E}">
        <p14:creationId xmlns:p14="http://schemas.microsoft.com/office/powerpoint/2010/main" val="269654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19</a:t>
            </a:fld>
            <a:endParaRPr lang="en-US"/>
          </a:p>
        </p:txBody>
      </p:sp>
    </p:spTree>
    <p:extLst>
      <p:ext uri="{BB962C8B-B14F-4D97-AF65-F5344CB8AC3E}">
        <p14:creationId xmlns:p14="http://schemas.microsoft.com/office/powerpoint/2010/main" val="33320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20</a:t>
            </a:fld>
            <a:endParaRPr lang="en-US"/>
          </a:p>
        </p:txBody>
      </p:sp>
    </p:spTree>
    <p:extLst>
      <p:ext uri="{BB962C8B-B14F-4D97-AF65-F5344CB8AC3E}">
        <p14:creationId xmlns:p14="http://schemas.microsoft.com/office/powerpoint/2010/main" val="367388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21</a:t>
            </a:fld>
            <a:endParaRPr lang="en-US"/>
          </a:p>
        </p:txBody>
      </p:sp>
    </p:spTree>
    <p:extLst>
      <p:ext uri="{BB962C8B-B14F-4D97-AF65-F5344CB8AC3E}">
        <p14:creationId xmlns:p14="http://schemas.microsoft.com/office/powerpoint/2010/main" val="6638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Concord Assessors Office 24 Court Lane Concord Massachusetts 01742</a:t>
            </a:r>
          </a:p>
        </p:txBody>
      </p:sp>
      <p:sp>
        <p:nvSpPr>
          <p:cNvPr id="4" name="Slide Number Placeholder 3"/>
          <p:cNvSpPr>
            <a:spLocks noGrp="1"/>
          </p:cNvSpPr>
          <p:nvPr>
            <p:ph type="sldNum" sz="quarter" idx="5"/>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85330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37F4C7B-3224-4424-9965-0B6237F8312D}"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07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5AC360-A2EF-495B-99F8-1002FDDE0122}"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54127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7D532-D52B-48E3-9633-6BC2A4CA2A33}"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9125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7266D9C-CF92-4D3B-8ACC-1B537B7DB75C}"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4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4FD63-1F8C-42BA-9B9E-0C1B55A33453}"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25168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067256-37F4-42F7-8D12-D0CE70740940}"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69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AFDDCF-215F-47C5-BB82-9CBE9CAB7A95}" type="datetime1">
              <a:rPr lang="en-US" noProof="0" smtClean="0"/>
              <a:t>11/12/2025</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025563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DFF23-1FF3-4230-9A1E-BEC612679C39}" type="datetime1">
              <a:rPr lang="en-US" noProof="0" smtClean="0"/>
              <a:t>11/12/2025</a:t>
            </a:fld>
            <a:endParaRPr lang="en-US" noProof="0"/>
          </a:p>
        </p:txBody>
      </p:sp>
      <p:sp>
        <p:nvSpPr>
          <p:cNvPr id="8" name="Footer Placeholder 7"/>
          <p:cNvSpPr>
            <a:spLocks noGrp="1"/>
          </p:cNvSpPr>
          <p:nvPr>
            <p:ph type="ftr" sz="quarter" idx="11"/>
          </p:nvPr>
        </p:nvSpPr>
        <p:spPr/>
        <p:txBody>
          <a:body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289033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F0DB01-4E29-4FC7-AB15-B50AB27E7821}" type="datetime1">
              <a:rPr lang="en-US" noProof="0" smtClean="0"/>
              <a:t>11/12/2025</a:t>
            </a:fld>
            <a:endParaRPr lang="en-US" noProof="0"/>
          </a:p>
        </p:txBody>
      </p:sp>
      <p:sp>
        <p:nvSpPr>
          <p:cNvPr id="4" name="Footer Placeholder 3"/>
          <p:cNvSpPr>
            <a:spLocks noGrp="1"/>
          </p:cNvSpPr>
          <p:nvPr>
            <p:ph type="ftr" sz="quarter" idx="11"/>
          </p:nvPr>
        </p:nvSpPr>
        <p:spPr/>
        <p:txBody>
          <a:bodyPr/>
          <a:lstStyle/>
          <a:p>
            <a:r>
              <a:rPr lang="en-US" noProof="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58421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677F3C-A3CB-4E62-99C0-09D3D3FB49F4}" type="datetime1">
              <a:rPr lang="en-US" noProof="0" smtClean="0"/>
              <a:t>11/12/2025</a:t>
            </a:fld>
            <a:endParaRPr lang="en-US" noProof="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58242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EE8DD0-4944-4E80-B35C-E9E8BCF76CC4}" type="datetime1">
              <a:rPr lang="en-US" noProof="0" smtClean="0"/>
              <a:t>11/12/2025</a:t>
            </a:fld>
            <a:endParaRPr lang="en-US"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noProof="0"/>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98820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5F2D41-1B4D-4258-A78D-003B0B4064DA}"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724940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0B6B79-60B4-4F8E-AD58-437842F46A66}" type="datetime1">
              <a:rPr lang="en-US" noProof="0" smtClean="0"/>
              <a:t>11/12/2025</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64878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344F55-B609-4FD6-9518-A2C22579110F}"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601540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392BD-439A-452E-8308-6F827218145E}"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436821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03915AD9-307B-4651-9DD0-42CF68EECCDE}"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393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13E75-063B-4D11-B76A-A71B67A62277}"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01011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8F38E-0BC8-47D2-8604-4C8C192F4505}"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044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9739CA-5C9F-4C05-8017-8BA808C25758}" type="datetime1">
              <a:rPr lang="en-US" noProof="0" smtClean="0"/>
              <a:t>11/12/2025</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776590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899758-A53E-4821-B731-39A2AC11217D}" type="datetime1">
              <a:rPr lang="en-US" noProof="0" smtClean="0"/>
              <a:t>11/12/2025</a:t>
            </a:fld>
            <a:endParaRPr lang="en-US" noProof="0"/>
          </a:p>
        </p:txBody>
      </p:sp>
      <p:sp>
        <p:nvSpPr>
          <p:cNvPr id="8" name="Footer Placeholder 7"/>
          <p:cNvSpPr>
            <a:spLocks noGrp="1"/>
          </p:cNvSpPr>
          <p:nvPr>
            <p:ph type="ftr" sz="quarter" idx="11"/>
          </p:nvPr>
        </p:nvSpPr>
        <p:spPr/>
        <p:txBody>
          <a:body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865114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D1B-CFB1-4CDC-9E04-774AAF8901F6}" type="datetime1">
              <a:rPr lang="en-US" noProof="0" smtClean="0"/>
              <a:t>11/12/2025</a:t>
            </a:fld>
            <a:endParaRPr lang="en-US" noProof="0"/>
          </a:p>
        </p:txBody>
      </p:sp>
      <p:sp>
        <p:nvSpPr>
          <p:cNvPr id="4" name="Footer Placeholder 3"/>
          <p:cNvSpPr>
            <a:spLocks noGrp="1"/>
          </p:cNvSpPr>
          <p:nvPr>
            <p:ph type="ftr" sz="quarter" idx="11"/>
          </p:nvPr>
        </p:nvSpPr>
        <p:spPr/>
        <p:txBody>
          <a:bodyPr/>
          <a:lstStyle/>
          <a:p>
            <a:r>
              <a:rPr lang="en-US" noProof="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172468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68678E-0BCE-4898-A99A-8264D50041FE}" type="datetime1">
              <a:rPr lang="en-US" noProof="0" smtClean="0"/>
              <a:t>11/12/2025</a:t>
            </a:fld>
            <a:endParaRPr lang="en-US" noProof="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73441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DA27D8-5F9D-47E5-8356-6F03B331CF9C}"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03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65E3D4-837C-4F1B-957F-2AEFF4189BF3}" type="datetime1">
              <a:rPr lang="en-US" noProof="0" smtClean="0"/>
              <a:t>11/12/2025</a:t>
            </a:fld>
            <a:endParaRPr lang="en-US"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noProof="0"/>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525000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CA7A4-18B5-49EF-BE8D-A450F23AA03C}" type="datetime1">
              <a:rPr lang="en-US" noProof="0" smtClean="0"/>
              <a:t>11/12/2025</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251220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79B0F-F7B9-4E4F-B917-01DF080D4564}"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178025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AC04E-DC98-484B-9002-73D453673E50}"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330281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80764B6-B8B3-4781-B013-563356169A09}"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979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29C5EC-7572-4799-BB0D-CB6BBE749853}"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665210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CAE0E-ADAA-4D34-9BA8-0AA445FDF6ED}"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150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81C2D2-1C51-4A42-9D46-4F67BE653BCC}" type="datetime1">
              <a:rPr lang="en-US" noProof="0" smtClean="0"/>
              <a:t>11/12/2025</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408167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C3B0BE-0FC4-449B-88CA-8E9009C3680E}" type="datetime1">
              <a:rPr lang="en-US" noProof="0" smtClean="0"/>
              <a:t>11/12/2025</a:t>
            </a:fld>
            <a:endParaRPr lang="en-US" noProof="0"/>
          </a:p>
        </p:txBody>
      </p:sp>
      <p:sp>
        <p:nvSpPr>
          <p:cNvPr id="8" name="Footer Placeholder 7"/>
          <p:cNvSpPr>
            <a:spLocks noGrp="1"/>
          </p:cNvSpPr>
          <p:nvPr>
            <p:ph type="ftr" sz="quarter" idx="11"/>
          </p:nvPr>
        </p:nvSpPr>
        <p:spPr/>
        <p:txBody>
          <a:body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4086639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CCBE89-7A3F-484C-82F6-B36645B652EF}" type="datetime1">
              <a:rPr lang="en-US" noProof="0" smtClean="0"/>
              <a:t>11/12/2025</a:t>
            </a:fld>
            <a:endParaRPr lang="en-US" noProof="0"/>
          </a:p>
        </p:txBody>
      </p:sp>
      <p:sp>
        <p:nvSpPr>
          <p:cNvPr id="4" name="Footer Placeholder 3"/>
          <p:cNvSpPr>
            <a:spLocks noGrp="1"/>
          </p:cNvSpPr>
          <p:nvPr>
            <p:ph type="ftr" sz="quarter" idx="11"/>
          </p:nvPr>
        </p:nvSpPr>
        <p:spPr/>
        <p:txBody>
          <a:bodyPr/>
          <a:lstStyle/>
          <a:p>
            <a:r>
              <a:rPr lang="en-US" noProof="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4089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34BB6E-502F-4334-95DA-1C778FECA728}" type="datetime1">
              <a:rPr lang="en-US" noProof="0" smtClean="0"/>
              <a:t>11/12/2025</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3849321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221AD9-07A0-4FFE-8AC2-9E741DEF5D3E}" type="datetime1">
              <a:rPr lang="en-US" noProof="0" smtClean="0"/>
              <a:t>11/12/2025</a:t>
            </a:fld>
            <a:endParaRPr lang="en-US" noProof="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400010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9451E5-52AF-4147-9164-282A1CF4E416}" type="datetime1">
              <a:rPr lang="en-US" noProof="0" smtClean="0"/>
              <a:t>11/12/2025</a:t>
            </a:fld>
            <a:endParaRPr lang="en-US"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noProof="0"/>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4059638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7100D2-6B35-47D0-B13E-C2CA72CBFA60}" type="datetime1">
              <a:rPr lang="en-US" noProof="0" smtClean="0"/>
              <a:t>11/12/2025</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2457957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30F3A-E56F-4BD2-830B-228B18DF5B81}"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667610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BE638-F702-4881-B3F4-D4A9CEC81095}" type="datetime1">
              <a:rPr lang="en-US" noProof="0" smtClean="0"/>
              <a:t>11/12/2025</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515921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85C7C9-D9FF-424B-A675-E057335D1CF9}" type="datetime1">
              <a:rPr lang="en-US" smtClean="0"/>
              <a:t>11/12/2025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782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188CC-CB1D-445E-B34D-455DCF6609D7}" type="datetime1">
              <a:rPr lang="en-US" smtClean="0"/>
              <a:t>11/12/2025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4171707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00BA3-6D4F-4BAD-BC47-43A0A9193B29}" type="datetime1">
              <a:rPr lang="en-US" smtClean="0"/>
              <a:t>11/12/2025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9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29044-70AA-405E-8D00-DCC32028EAC1}" type="datetime1">
              <a:rPr lang="en-US" smtClean="0"/>
              <a:t>11/12/2025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2454106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7EAB3-B192-408A-B987-455A02080252}" type="datetime1">
              <a:rPr lang="en-US" smtClean="0"/>
              <a:t>11/12/2025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143825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D70098-8015-484B-8B1D-4638329D7CEB}" type="datetime1">
              <a:rPr lang="en-US" noProof="0" smtClean="0"/>
              <a:t>11/12/2025</a:t>
            </a:fld>
            <a:endParaRPr lang="en-US" noProof="0"/>
          </a:p>
        </p:txBody>
      </p:sp>
      <p:sp>
        <p:nvSpPr>
          <p:cNvPr id="8" name="Footer Placeholder 7"/>
          <p:cNvSpPr>
            <a:spLocks noGrp="1"/>
          </p:cNvSpPr>
          <p:nvPr>
            <p:ph type="ftr" sz="quarter" idx="11"/>
          </p:nvPr>
        </p:nvSpPr>
        <p:spPr/>
        <p:txBody>
          <a:body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3470171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5B3AC7-4B58-43EB-B955-0290A5885F40}" type="datetime1">
              <a:rPr lang="en-US" smtClean="0"/>
              <a:t>11/12/2025</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984571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EDAFA8-A94C-4090-9DB1-4307244FB163}" type="datetime1">
              <a:rPr lang="en-US" smtClean="0"/>
              <a:t>11/12/2025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p>
        </p:txBody>
      </p:sp>
      <p:sp>
        <p:nvSpPr>
          <p:cNvPr id="9" name="Slide Number Placeholder 8"/>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3222692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2D730D-5997-46F4-9163-4A46DC11AEF0}" type="datetime1">
              <a:rPr lang="en-US" smtClean="0"/>
              <a:t>11/12/2025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EAE52B-EC63-415D-ABFE-D1648003A25C}" type="slidenum">
              <a:rPr lang="en-US" smtClean="0"/>
              <a:t>‹#›</a:t>
            </a:fld>
            <a:endParaRPr lang="en-US"/>
          </a:p>
        </p:txBody>
      </p:sp>
    </p:spTree>
    <p:extLst>
      <p:ext uri="{BB962C8B-B14F-4D97-AF65-F5344CB8AC3E}">
        <p14:creationId xmlns:p14="http://schemas.microsoft.com/office/powerpoint/2010/main" val="806030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E8079-F035-4D9F-9D2E-C5994341F3A3}" type="datetime1">
              <a:rPr lang="en-US" smtClean="0"/>
              <a:t>11/12/2025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4049730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14079-3FAF-4B81-946B-50DAF44D8CD1}" type="datetime1">
              <a:rPr lang="en-US" smtClean="0"/>
              <a:t>11/12/2025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2259587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53FDE-D61D-41FA-8B9F-C41E2D9D52C8}" type="datetime1">
              <a:rPr lang="en-US" smtClean="0"/>
              <a:t>11/12/2025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4CEAE52B-EC63-415D-ABFE-D1648003A25C}" type="slidenum">
              <a:rPr lang="en-US" smtClean="0"/>
              <a:t>‹#›</a:t>
            </a:fld>
            <a:endParaRPr lang="en-US"/>
          </a:p>
        </p:txBody>
      </p:sp>
    </p:spTree>
    <p:extLst>
      <p:ext uri="{BB962C8B-B14F-4D97-AF65-F5344CB8AC3E}">
        <p14:creationId xmlns:p14="http://schemas.microsoft.com/office/powerpoint/2010/main" val="207720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0D2202-F15B-4A0F-9781-780628DC163E}" type="datetime1">
              <a:rPr lang="en-US" noProof="0" smtClean="0"/>
              <a:t>11/12/2025</a:t>
            </a:fld>
            <a:endParaRPr lang="en-US" noProof="0"/>
          </a:p>
        </p:txBody>
      </p:sp>
      <p:sp>
        <p:nvSpPr>
          <p:cNvPr id="4" name="Footer Placeholder 3"/>
          <p:cNvSpPr>
            <a:spLocks noGrp="1"/>
          </p:cNvSpPr>
          <p:nvPr>
            <p:ph type="ftr" sz="quarter" idx="11"/>
          </p:nvPr>
        </p:nvSpPr>
        <p:spPr/>
        <p:txBody>
          <a:bodyPr/>
          <a:lstStyle/>
          <a:p>
            <a:r>
              <a:rPr lang="en-US" noProof="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55928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EC8A3D-3507-4008-8D66-37726167F431}" type="datetime1">
              <a:rPr lang="en-US" noProof="0" smtClean="0"/>
              <a:t>11/12/2025</a:t>
            </a:fld>
            <a:endParaRPr lang="en-US" noProof="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9587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8ED05B-8CF6-4FFE-8172-4EFAF92DDFA0}" type="datetime1">
              <a:rPr lang="en-US" noProof="0" smtClean="0"/>
              <a:t>11/12/2025</a:t>
            </a:fld>
            <a:endParaRPr lang="en-US"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noProof="0"/>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190383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B2DBB6-B931-486D-89BA-7C428E2982C4}" type="datetime1">
              <a:rPr lang="en-US" noProof="0" smtClean="0"/>
              <a:t>11/12/2025</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a:p>
        </p:txBody>
      </p:sp>
    </p:spTree>
    <p:extLst>
      <p:ext uri="{BB962C8B-B14F-4D97-AF65-F5344CB8AC3E}">
        <p14:creationId xmlns:p14="http://schemas.microsoft.com/office/powerpoint/2010/main" val="73530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75312A-79C3-4C8A-989D-B48A566C94D8}" type="datetime1">
              <a:rPr lang="en-US" noProof="0" smtClean="0"/>
              <a:t>11/12/2025</a:t>
            </a:fld>
            <a:endParaRPr lang="en-US"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noProof="0"/>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noProof="0" smtClean="0"/>
              <a:pPr/>
              <a:t>‹#›</a:t>
            </a:fld>
            <a:endParaRPr lang="en-US"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60909"/>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560102D-687D-45EE-BA0C-A48DF9011CAA}" type="datetime1">
              <a:rPr lang="en-US" noProof="0" smtClean="0"/>
              <a:t>11/12/2025</a:t>
            </a:fld>
            <a:endParaRPr lang="en-US"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noProof="0"/>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noProof="0" smtClean="0"/>
              <a:pPr/>
              <a:t>‹#›</a:t>
            </a:fld>
            <a:endParaRPr lang="en-US"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128580"/>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B23560D-0339-466D-ACEC-166779121D29}" type="datetime1">
              <a:rPr lang="en-US" noProof="0" smtClean="0"/>
              <a:t>11/12/2025</a:t>
            </a:fld>
            <a:endParaRPr lang="en-US"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noProof="0"/>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noProof="0" smtClean="0"/>
              <a:pPr/>
              <a:t>‹#›</a:t>
            </a:fld>
            <a:endParaRPr lang="en-US"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37502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9447B9-B395-4788-BF25-778294A6FB8A}" type="datetime1">
              <a:rPr lang="en-US" noProof="0" smtClean="0"/>
              <a:t>11/12/2025</a:t>
            </a:fld>
            <a:endParaRPr lang="en-US"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noProof="0"/>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noProof="0" smtClean="0"/>
              <a:pPr/>
              <a:t>‹#›</a:t>
            </a:fld>
            <a:endParaRPr lang="en-US"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913084"/>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0F0C94-21FF-47F4-A7E4-EACA5AE1AA86}" type="datetime1">
              <a:rPr lang="en-US" smtClean="0"/>
              <a:t>11/12/2025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CEAE52B-EC63-415D-ABFE-D1648003A25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38730"/>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 Id="rId1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 name="Rectangle 1331">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633999" y="4550229"/>
            <a:ext cx="10909073" cy="1057655"/>
          </a:xfrm>
        </p:spPr>
        <p:txBody>
          <a:bodyPr vert="horz" lIns="91440" tIns="45720" rIns="91440" bIns="45720" rtlCol="0">
            <a:normAutofit/>
          </a:bodyPr>
          <a:lstStyle/>
          <a:p>
            <a:r>
              <a:rPr lang="en-US" sz="3300" b="1"/>
              <a:t>	</a:t>
            </a:r>
            <a:r>
              <a:rPr lang="en-US" sz="3300" b="1">
                <a:latin typeface="Times New Roman" panose="02020603050405020304" pitchFamily="18" charset="0"/>
                <a:cs typeface="Times New Roman" panose="02020603050405020304" pitchFamily="18" charset="0"/>
              </a:rPr>
              <a:t>    Fiscal Year 2026 Tax Classification Hearing </a:t>
            </a:r>
            <a:br>
              <a:rPr lang="en-US" sz="3300" b="1">
                <a:latin typeface="Times New Roman" panose="02020603050405020304" pitchFamily="18" charset="0"/>
                <a:cs typeface="Times New Roman" panose="02020603050405020304" pitchFamily="18" charset="0"/>
              </a:rPr>
            </a:br>
            <a:r>
              <a:rPr lang="en-US" sz="3300" b="1">
                <a:latin typeface="Times New Roman" panose="02020603050405020304" pitchFamily="18" charset="0"/>
                <a:cs typeface="Times New Roman" panose="02020603050405020304" pitchFamily="18" charset="0"/>
              </a:rPr>
              <a:t>	       Town of Concord November 17, 2025</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633999" y="5727515"/>
            <a:ext cx="10925101" cy="515477"/>
          </a:xfrm>
        </p:spPr>
        <p:txBody>
          <a:bodyPr vert="horz" lIns="0" tIns="45720" rIns="0" bIns="45720" rtlCol="0">
            <a:normAutofit fontScale="25000" lnSpcReduction="20000"/>
          </a:bodyPr>
          <a:lstStyle/>
          <a:p>
            <a:pPr>
              <a:spcBef>
                <a:spcPts val="1000"/>
              </a:spcBef>
            </a:pPr>
            <a:endParaRPr lang="en-US" sz="500" b="1" dirty="0">
              <a:solidFill>
                <a:schemeClr val="tx1">
                  <a:lumMod val="85000"/>
                  <a:lumOff val="15000"/>
                </a:schemeClr>
              </a:solidFill>
              <a:latin typeface="+mn-lt"/>
            </a:endParaRPr>
          </a:p>
          <a:p>
            <a:pPr>
              <a:spcBef>
                <a:spcPts val="1000"/>
              </a:spcBef>
            </a:pPr>
            <a:endParaRPr lang="en-US" sz="500" b="1" dirty="0">
              <a:solidFill>
                <a:schemeClr val="tx1">
                  <a:lumMod val="85000"/>
                  <a:lumOff val="15000"/>
                </a:schemeClr>
              </a:solidFill>
              <a:latin typeface="+mn-lt"/>
            </a:endParaRPr>
          </a:p>
          <a:p>
            <a:pPr>
              <a:spcBef>
                <a:spcPts val="1000"/>
              </a:spcBef>
            </a:pPr>
            <a:endParaRPr lang="en-US" sz="500" b="1" dirty="0">
              <a:solidFill>
                <a:schemeClr val="tx1">
                  <a:lumMod val="85000"/>
                  <a:lumOff val="15000"/>
                </a:schemeClr>
              </a:solidFill>
              <a:latin typeface="+mn-lt"/>
            </a:endParaRPr>
          </a:p>
          <a:p>
            <a:pPr>
              <a:spcBef>
                <a:spcPts val="1000"/>
              </a:spcBef>
            </a:pPr>
            <a:r>
              <a:rPr lang="en-US" sz="500" b="1" dirty="0">
                <a:solidFill>
                  <a:schemeClr val="tx1">
                    <a:lumMod val="85000"/>
                    <a:lumOff val="15000"/>
                  </a:schemeClr>
                </a:solidFill>
                <a:latin typeface="+mn-lt"/>
              </a:rPr>
              <a:t>Town of Concord</a:t>
            </a:r>
          </a:p>
          <a:p>
            <a:pPr>
              <a:spcBef>
                <a:spcPts val="1000"/>
              </a:spcBef>
            </a:pPr>
            <a:r>
              <a:rPr lang="en-US" sz="500" b="1" dirty="0">
                <a:solidFill>
                  <a:schemeClr val="tx1">
                    <a:lumMod val="85000"/>
                    <a:lumOff val="15000"/>
                  </a:schemeClr>
                </a:solidFill>
                <a:latin typeface="+mn-lt"/>
              </a:rPr>
              <a:t>November 17, 2025</a:t>
            </a:r>
          </a:p>
        </p:txBody>
      </p:sp>
      <p:pic>
        <p:nvPicPr>
          <p:cNvPr id="5" name="Picture 2" descr="Visit Concord | Your #1 Resource For Concord, MA">
            <a:extLst>
              <a:ext uri="{FF2B5EF4-FFF2-40B4-BE49-F238E27FC236}">
                <a16:creationId xmlns:a16="http://schemas.microsoft.com/office/drawing/2014/main" id="{8D2475A1-196D-9B6A-E356-688DC0EFE2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458" y="1054220"/>
            <a:ext cx="3312784" cy="2774456"/>
          </a:xfrm>
          <a:prstGeom prst="rect">
            <a:avLst/>
          </a:prstGeom>
          <a:noFill/>
          <a:extLst>
            <a:ext uri="{909E8E84-426E-40DD-AFC4-6F175D3DCCD1}">
              <a14:hiddenFill xmlns:a14="http://schemas.microsoft.com/office/drawing/2010/main">
                <a:solidFill>
                  <a:srgbClr val="FFFFFF"/>
                </a:solidFill>
              </a14:hiddenFill>
            </a:ext>
          </a:extLst>
        </p:spPr>
      </p:pic>
      <p:sp>
        <p:nvSpPr>
          <p:cNvPr id="1334" name="Rectangle 1333">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17C1DFD-5FD6-E2E9-7D81-1B4B0DD2D63D}"/>
              </a:ext>
            </a:extLst>
          </p:cNvPr>
          <p:cNvPicPr>
            <a:picLocks noChangeAspect="1"/>
          </p:cNvPicPr>
          <p:nvPr/>
        </p:nvPicPr>
        <p:blipFill>
          <a:blip r:embed="rId4"/>
          <a:srcRect t="4640" r="-1" b="-1"/>
          <a:stretch>
            <a:fillRect/>
          </a:stretch>
        </p:blipFill>
        <p:spPr>
          <a:xfrm>
            <a:off x="4432872" y="1212920"/>
            <a:ext cx="3312785" cy="2457056"/>
          </a:xfrm>
          <a:prstGeom prst="rect">
            <a:avLst/>
          </a:prstGeom>
        </p:spPr>
      </p:pic>
      <p:sp>
        <p:nvSpPr>
          <p:cNvPr id="1336" name="Rectangle 1335">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8" name="Straight Connector 1337">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40" name="Rectangle 1339">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42" name="Rectangle 1341">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294D5564-C9CE-9D93-F1FE-557AFD2BA769}"/>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defTabSz="457200">
              <a:spcAft>
                <a:spcPts val="600"/>
              </a:spcAft>
            </a:pPr>
            <a:fld id="{6D22F896-40B5-4ADD-8801-0D06FADFA095}" type="slidenum">
              <a:rPr lang="en-US" noProof="0"/>
              <a:pPr defTabSz="457200">
                <a:spcAft>
                  <a:spcPts val="600"/>
                </a:spcAft>
              </a:pPr>
              <a:t>1</a:t>
            </a:fld>
            <a:endParaRPr lang="en-US" noProof="0"/>
          </a:p>
        </p:txBody>
      </p:sp>
      <p:sp>
        <p:nvSpPr>
          <p:cNvPr id="7" name="AutoShape 4" descr="Concord historic town center aerial view in summer on Main Street in ...">
            <a:extLst>
              <a:ext uri="{FF2B5EF4-FFF2-40B4-BE49-F238E27FC236}">
                <a16:creationId xmlns:a16="http://schemas.microsoft.com/office/drawing/2014/main" id="{0171B7DA-6088-A3CC-81DA-EA4233630BD5}"/>
              </a:ext>
            </a:extLst>
          </p:cNvPr>
          <p:cNvSpPr>
            <a:spLocks noChangeAspect="1" noChangeArrowheads="1"/>
          </p:cNvSpPr>
          <p:nvPr/>
        </p:nvSpPr>
        <p:spPr bwMode="auto">
          <a:xfrm>
            <a:off x="4504944" y="3276600"/>
            <a:ext cx="1743456" cy="17434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The Minute Man statue by Daniel Chester ...">
            <a:extLst>
              <a:ext uri="{FF2B5EF4-FFF2-40B4-BE49-F238E27FC236}">
                <a16:creationId xmlns:a16="http://schemas.microsoft.com/office/drawing/2014/main" id="{14448FA8-D1EE-08AD-5235-35795716BD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343" y="1088701"/>
            <a:ext cx="17716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504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a Split Tax Rate?</a:t>
            </a:r>
          </a:p>
        </p:txBody>
      </p:sp>
      <p:graphicFrame>
        <p:nvGraphicFramePr>
          <p:cNvPr id="5" name="Content Placeholder 2">
            <a:extLst>
              <a:ext uri="{FF2B5EF4-FFF2-40B4-BE49-F238E27FC236}">
                <a16:creationId xmlns:a16="http://schemas.microsoft.com/office/drawing/2014/main" id="{EB1A9D7F-3F66-49A1-89B9-F7AB8790A8D3}"/>
              </a:ext>
            </a:extLst>
          </p:cNvPr>
          <p:cNvGraphicFramePr>
            <a:graphicFrameLocks noGrp="1"/>
          </p:cNvGraphicFramePr>
          <p:nvPr>
            <p:ph idx="1"/>
            <p:extLst>
              <p:ext uri="{D42A27DB-BD31-4B8C-83A1-F6EECF244321}">
                <p14:modId xmlns:p14="http://schemas.microsoft.com/office/powerpoint/2010/main" val="190411421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D418709-1782-17D7-E7F9-039003B4E1EA}"/>
              </a:ext>
            </a:extLst>
          </p:cNvPr>
          <p:cNvSpPr>
            <a:spLocks noGrp="1"/>
          </p:cNvSpPr>
          <p:nvPr>
            <p:ph type="sldNum" sz="quarter" idx="12"/>
          </p:nvPr>
        </p:nvSpPr>
        <p:spPr/>
        <p:txBody>
          <a:bodyPr/>
          <a:lstStyle/>
          <a:p>
            <a:fld id="{6D22F896-40B5-4ADD-8801-0D06FADFA095}" type="slidenum">
              <a:rPr lang="en-US" noProof="0" smtClean="0"/>
              <a:t>10</a:t>
            </a:fld>
            <a:endParaRPr lang="en-US" noProof="0"/>
          </a:p>
        </p:txBody>
      </p:sp>
    </p:spTree>
    <p:extLst>
      <p:ext uri="{BB962C8B-B14F-4D97-AF65-F5344CB8AC3E}">
        <p14:creationId xmlns:p14="http://schemas.microsoft.com/office/powerpoint/2010/main" val="419325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3672CB-8F02-7574-03DA-5E652DE39201}"/>
              </a:ext>
            </a:extLst>
          </p:cNvPr>
          <p:cNvSpPr txBox="1"/>
          <p:nvPr/>
        </p:nvSpPr>
        <p:spPr>
          <a:xfrm>
            <a:off x="3657873" y="2825740"/>
            <a:ext cx="5351105" cy="400110"/>
          </a:xfrm>
          <a:prstGeom prst="rect">
            <a:avLst/>
          </a:prstGeom>
          <a:noFill/>
        </p:spPr>
        <p:txBody>
          <a:bodyPr wrap="square">
            <a:spAutoFit/>
          </a:bodyPr>
          <a:lstStyle/>
          <a:p>
            <a:r>
              <a:rPr lang="en-US" sz="2000" dirty="0"/>
              <a:t>Estimated Tax Rates with CIP Shift from 1.0-1.50</a:t>
            </a:r>
          </a:p>
        </p:txBody>
      </p:sp>
      <p:sp>
        <p:nvSpPr>
          <p:cNvPr id="9" name="TextBox 8">
            <a:extLst>
              <a:ext uri="{FF2B5EF4-FFF2-40B4-BE49-F238E27FC236}">
                <a16:creationId xmlns:a16="http://schemas.microsoft.com/office/drawing/2014/main" id="{388047B6-4603-EDD2-8735-F1AAFCE232AA}"/>
              </a:ext>
            </a:extLst>
          </p:cNvPr>
          <p:cNvSpPr txBox="1"/>
          <p:nvPr/>
        </p:nvSpPr>
        <p:spPr>
          <a:xfrm>
            <a:off x="2841480" y="112892"/>
            <a:ext cx="6983894" cy="86177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Minimum Residential Factor Comparison</a:t>
            </a:r>
          </a:p>
          <a:p>
            <a:endParaRPr lang="en-US" dirty="0"/>
          </a:p>
        </p:txBody>
      </p:sp>
      <p:sp>
        <p:nvSpPr>
          <p:cNvPr id="10" name="TextBox 9">
            <a:extLst>
              <a:ext uri="{FF2B5EF4-FFF2-40B4-BE49-F238E27FC236}">
                <a16:creationId xmlns:a16="http://schemas.microsoft.com/office/drawing/2014/main" id="{9C994F8E-BBC7-E4F0-B15A-5BD809CFA434}"/>
              </a:ext>
            </a:extLst>
          </p:cNvPr>
          <p:cNvSpPr txBox="1"/>
          <p:nvPr/>
        </p:nvSpPr>
        <p:spPr>
          <a:xfrm>
            <a:off x="3031655" y="5626331"/>
            <a:ext cx="6603539" cy="646331"/>
          </a:xfrm>
          <a:prstGeom prst="rect">
            <a:avLst/>
          </a:prstGeom>
          <a:noFill/>
        </p:spPr>
        <p:txBody>
          <a:bodyPr wrap="square" rtlCol="0">
            <a:spAutoFit/>
          </a:bodyPr>
          <a:lstStyle/>
          <a:p>
            <a:r>
              <a:rPr lang="en-US" dirty="0"/>
              <a:t>Since 1998 the Town has not shifted the tax burden to Commercial, Industrial, and  Personal Property (CIP).</a:t>
            </a:r>
          </a:p>
        </p:txBody>
      </p:sp>
      <p:sp>
        <p:nvSpPr>
          <p:cNvPr id="11" name="Slide Number Placeholder 10">
            <a:extLst>
              <a:ext uri="{FF2B5EF4-FFF2-40B4-BE49-F238E27FC236}">
                <a16:creationId xmlns:a16="http://schemas.microsoft.com/office/drawing/2014/main" id="{6768A322-B1F7-2BE9-9B57-689548CCD74B}"/>
              </a:ext>
            </a:extLst>
          </p:cNvPr>
          <p:cNvSpPr>
            <a:spLocks noGrp="1"/>
          </p:cNvSpPr>
          <p:nvPr>
            <p:ph type="sldNum" sz="quarter" idx="12"/>
          </p:nvPr>
        </p:nvSpPr>
        <p:spPr/>
        <p:txBody>
          <a:bodyPr/>
          <a:lstStyle/>
          <a:p>
            <a:fld id="{6D22F896-40B5-4ADD-8801-0D06FADFA095}" type="slidenum">
              <a:rPr lang="en-US" noProof="0" smtClean="0"/>
              <a:t>11</a:t>
            </a:fld>
            <a:endParaRPr lang="en-US" noProof="0"/>
          </a:p>
        </p:txBody>
      </p:sp>
      <p:pic>
        <p:nvPicPr>
          <p:cNvPr id="4" name="Picture 3">
            <a:extLst>
              <a:ext uri="{FF2B5EF4-FFF2-40B4-BE49-F238E27FC236}">
                <a16:creationId xmlns:a16="http://schemas.microsoft.com/office/drawing/2014/main" id="{4E49837B-EA34-25A9-0CD2-CFF7A05C65AE}"/>
              </a:ext>
            </a:extLst>
          </p:cNvPr>
          <p:cNvPicPr>
            <a:picLocks noChangeAspect="1"/>
          </p:cNvPicPr>
          <p:nvPr/>
        </p:nvPicPr>
        <p:blipFill>
          <a:blip r:embed="rId2"/>
          <a:stretch>
            <a:fillRect/>
          </a:stretch>
        </p:blipFill>
        <p:spPr>
          <a:xfrm>
            <a:off x="125128" y="585338"/>
            <a:ext cx="6370922" cy="2316641"/>
          </a:xfrm>
          <a:prstGeom prst="rect">
            <a:avLst/>
          </a:prstGeom>
        </p:spPr>
      </p:pic>
      <p:pic>
        <p:nvPicPr>
          <p:cNvPr id="12" name="Picture 11">
            <a:extLst>
              <a:ext uri="{FF2B5EF4-FFF2-40B4-BE49-F238E27FC236}">
                <a16:creationId xmlns:a16="http://schemas.microsoft.com/office/drawing/2014/main" id="{F1164C30-10DC-F85A-BA04-5177AF83AD88}"/>
              </a:ext>
            </a:extLst>
          </p:cNvPr>
          <p:cNvPicPr>
            <a:picLocks noChangeAspect="1"/>
          </p:cNvPicPr>
          <p:nvPr/>
        </p:nvPicPr>
        <p:blipFill>
          <a:blip r:embed="rId3"/>
          <a:stretch>
            <a:fillRect/>
          </a:stretch>
        </p:blipFill>
        <p:spPr>
          <a:xfrm>
            <a:off x="6496050" y="773399"/>
            <a:ext cx="5467350" cy="2074304"/>
          </a:xfrm>
          <a:prstGeom prst="rect">
            <a:avLst/>
          </a:prstGeom>
        </p:spPr>
      </p:pic>
      <p:pic>
        <p:nvPicPr>
          <p:cNvPr id="6" name="Picture 5">
            <a:extLst>
              <a:ext uri="{FF2B5EF4-FFF2-40B4-BE49-F238E27FC236}">
                <a16:creationId xmlns:a16="http://schemas.microsoft.com/office/drawing/2014/main" id="{EBAE3B58-88BC-A1DA-C73A-64C460153F2F}"/>
              </a:ext>
            </a:extLst>
          </p:cNvPr>
          <p:cNvPicPr>
            <a:picLocks noChangeAspect="1"/>
          </p:cNvPicPr>
          <p:nvPr/>
        </p:nvPicPr>
        <p:blipFill>
          <a:blip r:embed="rId4"/>
          <a:stretch>
            <a:fillRect/>
          </a:stretch>
        </p:blipFill>
        <p:spPr>
          <a:xfrm>
            <a:off x="0" y="3144065"/>
            <a:ext cx="12192000" cy="2455146"/>
          </a:xfrm>
          <a:prstGeom prst="rect">
            <a:avLst/>
          </a:prstGeom>
        </p:spPr>
      </p:pic>
    </p:spTree>
    <p:extLst>
      <p:ext uri="{BB962C8B-B14F-4D97-AF65-F5344CB8AC3E}">
        <p14:creationId xmlns:p14="http://schemas.microsoft.com/office/powerpoint/2010/main" val="367646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31DC-520B-E711-DC2C-0C8EA1E22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30F47-8A1F-B0EE-6811-7BF685233ECC}"/>
              </a:ext>
            </a:extLst>
          </p:cNvPr>
          <p:cNvSpPr>
            <a:spLocks noGrp="1"/>
          </p:cNvSpPr>
          <p:nvPr>
            <p:ph type="title"/>
          </p:nvPr>
        </p:nvSpPr>
        <p:spPr>
          <a:xfrm>
            <a:off x="0" y="2549750"/>
            <a:ext cx="12192000" cy="1325563"/>
          </a:xfrm>
        </p:spPr>
        <p:txBody>
          <a:bodyPr>
            <a:normAutofit fontScale="90000"/>
          </a:bodyPr>
          <a:lstStyle/>
          <a:p>
            <a:pPr algn="ctr"/>
            <a:r>
              <a:rPr lang="en-US" b="1">
                <a:latin typeface="Times New Roman" panose="02020603050405020304" pitchFamily="18" charset="0"/>
                <a:cs typeface="Times New Roman" panose="02020603050405020304" pitchFamily="18" charset="0"/>
              </a:rPr>
              <a:t>WHETHER TO GRANT AN OPEN SPACE DISCOUNT</a:t>
            </a:r>
          </a:p>
        </p:txBody>
      </p:sp>
      <p:sp>
        <p:nvSpPr>
          <p:cNvPr id="4" name="TextBox 3">
            <a:extLst>
              <a:ext uri="{FF2B5EF4-FFF2-40B4-BE49-F238E27FC236}">
                <a16:creationId xmlns:a16="http://schemas.microsoft.com/office/drawing/2014/main" id="{94C9BE7F-D2E1-432E-5E9A-49518F13A78D}"/>
              </a:ext>
            </a:extLst>
          </p:cNvPr>
          <p:cNvSpPr txBox="1"/>
          <p:nvPr/>
        </p:nvSpPr>
        <p:spPr>
          <a:xfrm>
            <a:off x="4855723" y="1021404"/>
            <a:ext cx="248055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VOTE 2</a:t>
            </a:r>
          </a:p>
        </p:txBody>
      </p:sp>
      <p:sp>
        <p:nvSpPr>
          <p:cNvPr id="3" name="Slide Number Placeholder 2">
            <a:extLst>
              <a:ext uri="{FF2B5EF4-FFF2-40B4-BE49-F238E27FC236}">
                <a16:creationId xmlns:a16="http://schemas.microsoft.com/office/drawing/2014/main" id="{5A07C5DB-6D12-D3C6-AB7A-EC8BE1C8BE5E}"/>
              </a:ext>
            </a:extLst>
          </p:cNvPr>
          <p:cNvSpPr>
            <a:spLocks noGrp="1"/>
          </p:cNvSpPr>
          <p:nvPr>
            <p:ph type="sldNum" sz="quarter" idx="12"/>
          </p:nvPr>
        </p:nvSpPr>
        <p:spPr/>
        <p:txBody>
          <a:bodyPr/>
          <a:lstStyle/>
          <a:p>
            <a:fld id="{6D22F896-40B5-4ADD-8801-0D06FADFA095}" type="slidenum">
              <a:rPr lang="en-US" noProof="0" smtClean="0"/>
              <a:t>12</a:t>
            </a:fld>
            <a:endParaRPr lang="en-US" noProof="0"/>
          </a:p>
        </p:txBody>
      </p:sp>
    </p:spTree>
    <p:extLst>
      <p:ext uri="{BB962C8B-B14F-4D97-AF65-F5344CB8AC3E}">
        <p14:creationId xmlns:p14="http://schemas.microsoft.com/office/powerpoint/2010/main" val="263471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981200" y="550715"/>
            <a:ext cx="7467600" cy="600075"/>
          </a:xfrm>
        </p:spPr>
        <p:txBody>
          <a:bodyPr>
            <a:normAutofit fontScale="90000"/>
          </a:bodyPr>
          <a:lstStyle/>
          <a:p>
            <a:pPr algn="ctr" eaLnBrk="1" hangingPunct="1">
              <a:defRPr/>
            </a:pPr>
            <a:r>
              <a:rPr lang="en-US" u="sng">
                <a:solidFill>
                  <a:schemeClr val="accent1">
                    <a:lumMod val="75000"/>
                  </a:schemeClr>
                </a:solidFill>
              </a:rPr>
              <a:t>OPEN SPACE DISCOUNT</a:t>
            </a:r>
          </a:p>
        </p:txBody>
      </p:sp>
      <p:sp>
        <p:nvSpPr>
          <p:cNvPr id="6147" name="Rectangle 3"/>
          <p:cNvSpPr>
            <a:spLocks noGrp="1"/>
          </p:cNvSpPr>
          <p:nvPr>
            <p:ph idx="1"/>
          </p:nvPr>
        </p:nvSpPr>
        <p:spPr>
          <a:xfrm>
            <a:off x="1981200" y="1822697"/>
            <a:ext cx="8229600" cy="4484588"/>
          </a:xfrm>
        </p:spPr>
        <p:txBody>
          <a:bodyPr>
            <a:normAutofit fontScale="25000" lnSpcReduction="20000"/>
          </a:bodyPr>
          <a:lstStyle/>
          <a:p>
            <a:pPr marL="0" indent="0">
              <a:buNone/>
            </a:pPr>
            <a:r>
              <a:rPr lang="en-US" sz="6400" b="1" dirty="0">
                <a:latin typeface="Times New Roman" panose="02020603050405020304" pitchFamily="18" charset="0"/>
                <a:cs typeface="Times New Roman" panose="02020603050405020304" pitchFamily="18" charset="0"/>
              </a:rPr>
              <a:t>During the State mandated Classification Hearing, the Select Board must vote on the following in order to establish a tax rate:</a:t>
            </a:r>
            <a:endParaRPr lang="en-US" sz="6400" dirty="0">
              <a:latin typeface="Times New Roman" panose="02020603050405020304" pitchFamily="18" charset="0"/>
              <a:cs typeface="Times New Roman" panose="02020603050405020304" pitchFamily="18" charset="0"/>
            </a:endParaRPr>
          </a:p>
          <a:p>
            <a:pPr marL="0" indent="0">
              <a:buNone/>
            </a:pPr>
            <a:r>
              <a:rPr lang="en-US" sz="6400" u="sng" dirty="0">
                <a:latin typeface="Times New Roman" panose="02020603050405020304" pitchFamily="18" charset="0"/>
                <a:cs typeface="Times New Roman" panose="02020603050405020304" pitchFamily="18" charset="0"/>
              </a:rPr>
              <a:t>OPEN SPACE DISCOUNT</a:t>
            </a:r>
            <a:r>
              <a:rPr lang="en-US" sz="6400" dirty="0">
                <a:latin typeface="Times New Roman" panose="02020603050405020304" pitchFamily="18" charset="0"/>
                <a:cs typeface="Times New Roman" panose="02020603050405020304" pitchFamily="18" charset="0"/>
              </a:rPr>
              <a:t>:</a:t>
            </a:r>
          </a:p>
          <a:p>
            <a:pPr marL="0" indent="0">
              <a:buNone/>
            </a:pPr>
            <a:r>
              <a:rPr lang="en-US" sz="6400" dirty="0">
                <a:latin typeface="Times New Roman" panose="02020603050405020304" pitchFamily="18" charset="0"/>
                <a:cs typeface="Times New Roman" panose="02020603050405020304" pitchFamily="18" charset="0"/>
              </a:rPr>
              <a:t>Open space is land maintained in an open or natural condition which contributes significantly to the benefit and enjoyment of the public and which is </a:t>
            </a:r>
            <a:r>
              <a:rPr lang="en-US" sz="6400" b="1" dirty="0">
                <a:latin typeface="Times New Roman" panose="02020603050405020304" pitchFamily="18" charset="0"/>
                <a:cs typeface="Times New Roman" panose="02020603050405020304" pitchFamily="18" charset="0"/>
              </a:rPr>
              <a:t>not</a:t>
            </a:r>
            <a:r>
              <a:rPr lang="en-US" sz="6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Subject to a permanent conservation restriction;</a:t>
            </a:r>
          </a:p>
          <a:p>
            <a:pPr>
              <a:buFont typeface="Wingdings" panose="05000000000000000000" pitchFamily="2" charset="2"/>
              <a:buChar char="§"/>
            </a:pPr>
            <a:r>
              <a:rPr lang="en-US" sz="6200" dirty="0">
                <a:latin typeface="Times New Roman" panose="02020603050405020304" pitchFamily="18" charset="0"/>
                <a:cs typeface="Times New Roman" panose="02020603050405020304" pitchFamily="18" charset="0"/>
              </a:rPr>
              <a:t>Held for the production of income;</a:t>
            </a:r>
          </a:p>
          <a:p>
            <a:pPr>
              <a:buFont typeface="Wingdings" panose="05000000000000000000" pitchFamily="2" charset="2"/>
              <a:buChar char="§"/>
            </a:pPr>
            <a:r>
              <a:rPr lang="en-US" sz="6200" b="1" dirty="0">
                <a:latin typeface="Times New Roman" panose="02020603050405020304" pitchFamily="18" charset="0"/>
                <a:cs typeface="Times New Roman" panose="02020603050405020304" pitchFamily="18" charset="0"/>
              </a:rPr>
              <a:t>Taxable under the provisions of</a:t>
            </a:r>
            <a:r>
              <a:rPr lang="en-US" sz="6200" dirty="0">
                <a:latin typeface="Times New Roman" panose="02020603050405020304" pitchFamily="18" charset="0"/>
                <a:cs typeface="Times New Roman" panose="02020603050405020304" pitchFamily="18" charset="0"/>
              </a:rPr>
              <a:t>:</a:t>
            </a:r>
          </a:p>
          <a:p>
            <a:pPr lvl="1">
              <a:buClr>
                <a:schemeClr val="accent2"/>
              </a:buClr>
              <a:buFont typeface="Wingdings" panose="05000000000000000000" pitchFamily="2" charset="2"/>
              <a:buChar char="§"/>
            </a:pPr>
            <a:r>
              <a:rPr lang="en-US" sz="6200" dirty="0">
                <a:latin typeface="Times New Roman" panose="02020603050405020304" pitchFamily="18" charset="0"/>
                <a:cs typeface="Times New Roman" panose="02020603050405020304" pitchFamily="18" charset="0"/>
              </a:rPr>
              <a:t>Chapter 61 (Forestry Land)</a:t>
            </a:r>
          </a:p>
          <a:p>
            <a:pPr lvl="1">
              <a:buClr>
                <a:schemeClr val="accent2"/>
              </a:buClr>
              <a:buFont typeface="Wingdings" panose="05000000000000000000" pitchFamily="2" charset="2"/>
              <a:buChar char="§"/>
            </a:pPr>
            <a:r>
              <a:rPr lang="en-US" sz="6000" dirty="0">
                <a:latin typeface="Times New Roman" panose="02020603050405020304" pitchFamily="18" charset="0"/>
                <a:cs typeface="Times New Roman" panose="02020603050405020304" pitchFamily="18" charset="0"/>
              </a:rPr>
              <a:t>Chapter 61A (Agricultural/Horticultural Land)</a:t>
            </a:r>
          </a:p>
          <a:p>
            <a:pPr lvl="1">
              <a:buClr>
                <a:schemeClr val="accent2"/>
              </a:buClr>
              <a:buFont typeface="Wingdings" panose="05000000000000000000" pitchFamily="2" charset="2"/>
              <a:buChar char="§"/>
            </a:pPr>
            <a:r>
              <a:rPr lang="en-US" sz="6400" dirty="0">
                <a:latin typeface="Times New Roman" panose="02020603050405020304" pitchFamily="18" charset="0"/>
                <a:cs typeface="Times New Roman" panose="02020603050405020304" pitchFamily="18" charset="0"/>
              </a:rPr>
              <a:t>Chapter 61B (Recreational Land).</a:t>
            </a:r>
          </a:p>
          <a:p>
            <a:pPr marL="0" indent="0">
              <a:buClr>
                <a:schemeClr val="accent2"/>
              </a:buClr>
              <a:buNone/>
            </a:pPr>
            <a:endParaRPr lang="en-US" sz="6400" dirty="0">
              <a:latin typeface="Times New Roman" panose="02020603050405020304" pitchFamily="18" charset="0"/>
              <a:cs typeface="Times New Roman" panose="02020603050405020304" pitchFamily="18" charset="0"/>
            </a:endParaRPr>
          </a:p>
          <a:p>
            <a:pPr marL="0" indent="0">
              <a:buClr>
                <a:schemeClr val="accent2"/>
              </a:buClr>
              <a:buNone/>
            </a:pPr>
            <a:r>
              <a:rPr lang="en-US" sz="8000" b="1" dirty="0">
                <a:latin typeface="Times New Roman" panose="02020603050405020304" pitchFamily="18" charset="0"/>
                <a:cs typeface="Times New Roman" panose="02020603050405020304" pitchFamily="18" charset="0"/>
              </a:rPr>
              <a:t>The Select Board may discount up to 25% of the Open Space share of taxes.</a:t>
            </a:r>
          </a:p>
          <a:p>
            <a:pPr marL="0" indent="0">
              <a:buClr>
                <a:schemeClr val="accent2"/>
              </a:buClr>
              <a:buNone/>
            </a:pPr>
            <a:r>
              <a:rPr lang="en-US" sz="8000" b="1" dirty="0">
                <a:latin typeface="Times New Roman" panose="02020603050405020304" pitchFamily="18" charset="0"/>
                <a:cs typeface="Times New Roman" panose="02020603050405020304" pitchFamily="18" charset="0"/>
              </a:rPr>
              <a:t>Historically, the Town of Concord has not adopted an Open Space Discount.</a:t>
            </a:r>
          </a:p>
          <a:p>
            <a:pPr marL="0" indent="0">
              <a:buClr>
                <a:schemeClr val="accent2"/>
              </a:buClr>
              <a:buNone/>
            </a:pPr>
            <a:r>
              <a:rPr lang="en-US" sz="7200" dirty="0">
                <a:latin typeface="Times New Roman" panose="02020603050405020304" pitchFamily="18" charset="0"/>
                <a:cs typeface="Times New Roman" panose="02020603050405020304" pitchFamily="18" charset="0"/>
              </a:rPr>
              <a:t> </a:t>
            </a:r>
          </a:p>
          <a:p>
            <a:pPr marL="0" indent="0">
              <a:buNone/>
            </a:pPr>
            <a:r>
              <a:rPr lang="en-US" sz="1600" dirty="0"/>
              <a:t>	</a:t>
            </a:r>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marL="0" indent="0">
              <a:buNone/>
            </a:pPr>
            <a:endParaRPr lang="en-US" sz="1600" dirty="0"/>
          </a:p>
          <a:p>
            <a:pPr marL="615950" indent="-342900">
              <a:spcAft>
                <a:spcPts val="1200"/>
              </a:spcAft>
            </a:pPr>
            <a:endParaRPr lang="en-US" sz="1600" dirty="0"/>
          </a:p>
        </p:txBody>
      </p:sp>
      <p:sp>
        <p:nvSpPr>
          <p:cNvPr id="2" name="Slide Number Placeholder 1">
            <a:extLst>
              <a:ext uri="{FF2B5EF4-FFF2-40B4-BE49-F238E27FC236}">
                <a16:creationId xmlns:a16="http://schemas.microsoft.com/office/drawing/2014/main" id="{C643E5A5-D87A-72F0-2B3C-F46C31493EB7}"/>
              </a:ext>
            </a:extLst>
          </p:cNvPr>
          <p:cNvSpPr>
            <a:spLocks noGrp="1"/>
          </p:cNvSpPr>
          <p:nvPr>
            <p:ph type="sldNum" sz="quarter" idx="12"/>
          </p:nvPr>
        </p:nvSpPr>
        <p:spPr/>
        <p:txBody>
          <a:bodyPr/>
          <a:lstStyle/>
          <a:p>
            <a:fld id="{E31375A4-56A4-47D6-9801-1991572033F7}" type="slidenum">
              <a:rPr lang="en-US" smtClean="0"/>
              <a:t>13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2230A-49A3-E748-4072-27A3A8B40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E0496-8E08-39E9-42E1-B50DF4CCD747}"/>
              </a:ext>
            </a:extLst>
          </p:cNvPr>
          <p:cNvSpPr>
            <a:spLocks noGrp="1"/>
          </p:cNvSpPr>
          <p:nvPr>
            <p:ph type="title"/>
          </p:nvPr>
        </p:nvSpPr>
        <p:spPr>
          <a:xfrm>
            <a:off x="0" y="2549750"/>
            <a:ext cx="12192000" cy="1325563"/>
          </a:xfrm>
        </p:spPr>
        <p:txBody>
          <a:bodyPr>
            <a:normAutofit fontScale="90000"/>
          </a:bodyPr>
          <a:lstStyle/>
          <a:p>
            <a:pPr algn="ctr"/>
            <a:r>
              <a:rPr lang="en-US" b="1">
                <a:latin typeface="Times New Roman" panose="02020603050405020304" pitchFamily="18" charset="0"/>
                <a:cs typeface="Times New Roman" panose="02020603050405020304" pitchFamily="18" charset="0"/>
              </a:rPr>
              <a:t>WHETHER TO ADOPT A RESIDENTIAL EXEMPTION</a:t>
            </a:r>
          </a:p>
        </p:txBody>
      </p:sp>
      <p:sp>
        <p:nvSpPr>
          <p:cNvPr id="4" name="TextBox 3">
            <a:extLst>
              <a:ext uri="{FF2B5EF4-FFF2-40B4-BE49-F238E27FC236}">
                <a16:creationId xmlns:a16="http://schemas.microsoft.com/office/drawing/2014/main" id="{881A1DF4-AED3-0D9C-7DB4-F790517F8E69}"/>
              </a:ext>
            </a:extLst>
          </p:cNvPr>
          <p:cNvSpPr txBox="1"/>
          <p:nvPr/>
        </p:nvSpPr>
        <p:spPr>
          <a:xfrm>
            <a:off x="4855723" y="1021404"/>
            <a:ext cx="248055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VOTE 3</a:t>
            </a:r>
          </a:p>
        </p:txBody>
      </p:sp>
      <p:sp>
        <p:nvSpPr>
          <p:cNvPr id="3" name="Slide Number Placeholder 2">
            <a:extLst>
              <a:ext uri="{FF2B5EF4-FFF2-40B4-BE49-F238E27FC236}">
                <a16:creationId xmlns:a16="http://schemas.microsoft.com/office/drawing/2014/main" id="{867E21F5-C698-A892-9F38-0AD6E8F7B73C}"/>
              </a:ext>
            </a:extLst>
          </p:cNvPr>
          <p:cNvSpPr>
            <a:spLocks noGrp="1"/>
          </p:cNvSpPr>
          <p:nvPr>
            <p:ph type="sldNum" sz="quarter" idx="12"/>
          </p:nvPr>
        </p:nvSpPr>
        <p:spPr/>
        <p:txBody>
          <a:bodyPr/>
          <a:lstStyle/>
          <a:p>
            <a:fld id="{6D22F896-40B5-4ADD-8801-0D06FADFA095}" type="slidenum">
              <a:rPr lang="en-US" noProof="0" smtClean="0"/>
              <a:t>14</a:t>
            </a:fld>
            <a:endParaRPr lang="en-US" noProof="0"/>
          </a:p>
        </p:txBody>
      </p:sp>
    </p:spTree>
    <p:extLst>
      <p:ext uri="{BB962C8B-B14F-4D97-AF65-F5344CB8AC3E}">
        <p14:creationId xmlns:p14="http://schemas.microsoft.com/office/powerpoint/2010/main" val="377129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683B2A-FB0E-8B92-C80E-8080DEFB13D1}"/>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defRPr/>
            </a:pPr>
            <a:fld id="{E31375A4-56A4-47D6-9801-1991572033F7}" type="slidenum">
              <a:rPr lang="en-US"/>
              <a:pPr defTabSz="914400">
                <a:spcAft>
                  <a:spcPts val="600"/>
                </a:spcAft>
                <a:defRPr/>
              </a:pPr>
              <a:t>15</a:t>
            </a:fld>
            <a:endParaRPr lang="en-US"/>
          </a:p>
        </p:txBody>
      </p:sp>
      <p:sp>
        <p:nvSpPr>
          <p:cNvPr id="3" name="Content Placeholder 2">
            <a:extLst>
              <a:ext uri="{FF2B5EF4-FFF2-40B4-BE49-F238E27FC236}">
                <a16:creationId xmlns:a16="http://schemas.microsoft.com/office/drawing/2014/main" id="{62321946-3B59-4F9E-A07F-6CC0F39076B0}"/>
              </a:ext>
            </a:extLst>
          </p:cNvPr>
          <p:cNvSpPr>
            <a:spLocks noGrp="1"/>
          </p:cNvSpPr>
          <p:nvPr>
            <p:ph idx="4294967295"/>
          </p:nvPr>
        </p:nvSpPr>
        <p:spPr>
          <a:xfrm>
            <a:off x="1095875" y="1651882"/>
            <a:ext cx="9460595" cy="4835846"/>
          </a:xfrm>
        </p:spPr>
        <p:txBody>
          <a:bodyPr vert="horz" lIns="91440" tIns="45720" rIns="91440" bIns="45720" rtlCol="0" anchor="ctr">
            <a:normAutofit/>
          </a:bodyPr>
          <a:lstStyle/>
          <a:p>
            <a:pPr marL="0"/>
            <a:endParaRPr lang="en-US" sz="2200"/>
          </a:p>
          <a:p>
            <a:pPr marL="0"/>
            <a:endParaRPr lang="en-US" sz="2200"/>
          </a:p>
          <a:p>
            <a:pPr marL="0" indent="0" algn="ctr">
              <a:buNone/>
            </a:pPr>
            <a:r>
              <a:rPr lang="en-US" sz="3200" b="1" kern="1200">
                <a:solidFill>
                  <a:schemeClr val="tx1"/>
                </a:solidFill>
                <a:latin typeface="Times New Roman" panose="02020603050405020304" pitchFamily="18" charset="0"/>
                <a:cs typeface="Times New Roman" panose="02020603050405020304" pitchFamily="18" charset="0"/>
              </a:rPr>
              <a:t>MGL c.59, sec. 5C</a:t>
            </a:r>
          </a:p>
          <a:p>
            <a:pPr marL="0" indent="0" algn="ctr">
              <a:buNone/>
            </a:pPr>
            <a:endParaRPr lang="en-US" sz="3200" b="1" u="sng" kern="1200">
              <a:solidFill>
                <a:schemeClr val="tx1"/>
              </a:solidFill>
              <a:latin typeface="Times New Roman" panose="02020603050405020304" pitchFamily="18" charset="0"/>
              <a:cs typeface="Times New Roman" panose="02020603050405020304" pitchFamily="18" charset="0"/>
            </a:endParaRPr>
          </a:p>
          <a:p>
            <a:pPr marL="0" indent="0">
              <a:buNone/>
            </a:pPr>
            <a:r>
              <a:rPr lang="en-US" sz="2600">
                <a:latin typeface="Times New Roman" panose="02020603050405020304" pitchFamily="18" charset="0"/>
                <a:cs typeface="Times New Roman" panose="02020603050405020304" pitchFamily="18" charset="0"/>
              </a:rPr>
              <a:t>Enacted in 1979, the </a:t>
            </a:r>
            <a:r>
              <a:rPr lang="en-US" sz="2600" b="1" u="sng">
                <a:latin typeface="Times New Roman" panose="02020603050405020304" pitchFamily="18" charset="0"/>
                <a:cs typeface="Times New Roman" panose="02020603050405020304" pitchFamily="18" charset="0"/>
              </a:rPr>
              <a:t>Residential Tax Exemption </a:t>
            </a:r>
            <a:r>
              <a:rPr lang="en-US" sz="2600">
                <a:latin typeface="Times New Roman" panose="02020603050405020304" pitchFamily="18" charset="0"/>
                <a:cs typeface="Times New Roman" panose="02020603050405020304" pitchFamily="18" charset="0"/>
              </a:rPr>
              <a:t>is an option under property tax classification MGL c.59, sec. 5C that shifts the tax burden within the residential class from owners of moderately valued residential properties to the owners of vacation homes, higher valued homes and residential properties not occupied by the owner, including apartments and vacant land. </a:t>
            </a:r>
          </a:p>
          <a:p>
            <a:pPr marL="0"/>
            <a:endParaRPr lang="en-US" sz="2200"/>
          </a:p>
          <a:p>
            <a:pPr marL="0"/>
            <a:endParaRPr lang="en-US" sz="2200"/>
          </a:p>
          <a:p>
            <a:pPr marL="0"/>
            <a:endParaRPr lang="en-US" sz="2200"/>
          </a:p>
          <a:p>
            <a:pPr marL="0"/>
            <a:endParaRPr lang="en-US" sz="2200"/>
          </a:p>
          <a:p>
            <a:pPr marL="0"/>
            <a:endParaRPr lang="en-US" sz="2200"/>
          </a:p>
        </p:txBody>
      </p:sp>
      <p:sp>
        <p:nvSpPr>
          <p:cNvPr id="6" name="TextBox 5">
            <a:extLst>
              <a:ext uri="{FF2B5EF4-FFF2-40B4-BE49-F238E27FC236}">
                <a16:creationId xmlns:a16="http://schemas.microsoft.com/office/drawing/2014/main" id="{DC9997E6-3A9C-54C8-6B1F-C4F53B9D646E}"/>
              </a:ext>
            </a:extLst>
          </p:cNvPr>
          <p:cNvSpPr txBox="1"/>
          <p:nvPr/>
        </p:nvSpPr>
        <p:spPr>
          <a:xfrm>
            <a:off x="4269260" y="410385"/>
            <a:ext cx="2912844" cy="984885"/>
          </a:xfrm>
          <a:prstGeom prst="rect">
            <a:avLst/>
          </a:prstGeom>
          <a:noFill/>
        </p:spPr>
        <p:txBody>
          <a:bodyPr wrap="square" rtlCol="0">
            <a:spAutoFit/>
          </a:bodyPr>
          <a:lstStyle/>
          <a:p>
            <a:r>
              <a:rPr lang="en-US" sz="4000" b="1" u="sng" dirty="0">
                <a:latin typeface="Times New Roman" panose="02020603050405020304" pitchFamily="18" charset="0"/>
                <a:cs typeface="Times New Roman" panose="02020603050405020304" pitchFamily="18" charset="0"/>
              </a:rPr>
              <a:t>What Is It? </a:t>
            </a:r>
          </a:p>
          <a:p>
            <a:endParaRPr lang="en-US" dirty="0"/>
          </a:p>
        </p:txBody>
      </p:sp>
    </p:spTree>
    <p:extLst>
      <p:ext uri="{BB962C8B-B14F-4D97-AF65-F5344CB8AC3E}">
        <p14:creationId xmlns:p14="http://schemas.microsoft.com/office/powerpoint/2010/main" val="1705244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ABFE6A-65D0-1F1F-0B8C-C55865998AD2}"/>
              </a:ext>
            </a:extLst>
          </p:cNvPr>
          <p:cNvSpPr txBox="1"/>
          <p:nvPr/>
        </p:nvSpPr>
        <p:spPr>
          <a:xfrm>
            <a:off x="2550358" y="165534"/>
            <a:ext cx="4961395" cy="584775"/>
          </a:xfrm>
          <a:prstGeom prst="rect">
            <a:avLst/>
          </a:prstGeom>
          <a:noFill/>
        </p:spPr>
        <p:txBody>
          <a:bodyPr wrap="square">
            <a:spAutoFit/>
          </a:bodyPr>
          <a:lstStyle/>
          <a:p>
            <a:r>
              <a:rPr lang="en-US" sz="3200" b="1">
                <a:latin typeface="Times New Roman" panose="02020603050405020304" pitchFamily="18" charset="0"/>
                <a:cs typeface="Times New Roman" panose="02020603050405020304" pitchFamily="18" charset="0"/>
              </a:rPr>
              <a:t>Residential Tax Exemption </a:t>
            </a:r>
          </a:p>
        </p:txBody>
      </p:sp>
      <p:sp>
        <p:nvSpPr>
          <p:cNvPr id="12" name="TextBox 11">
            <a:extLst>
              <a:ext uri="{FF2B5EF4-FFF2-40B4-BE49-F238E27FC236}">
                <a16:creationId xmlns:a16="http://schemas.microsoft.com/office/drawing/2014/main" id="{4A2262C5-886E-009B-2664-12D29E5E16A4}"/>
              </a:ext>
            </a:extLst>
          </p:cNvPr>
          <p:cNvSpPr txBox="1"/>
          <p:nvPr/>
        </p:nvSpPr>
        <p:spPr>
          <a:xfrm>
            <a:off x="205413" y="1313769"/>
            <a:ext cx="3426550" cy="357020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Residential Exemption Factor can be 1% up to 35% of the total </a:t>
            </a:r>
            <a:r>
              <a:rPr lang="en-US" sz="1600" b="1" u="sng" dirty="0">
                <a:latin typeface="Times New Roman" panose="02020603050405020304" pitchFamily="18" charset="0"/>
                <a:cs typeface="Times New Roman" panose="02020603050405020304" pitchFamily="18" charset="0"/>
              </a:rPr>
              <a:t>average</a:t>
            </a:r>
            <a:r>
              <a:rPr lang="en-US" sz="1600" dirty="0">
                <a:latin typeface="Times New Roman" panose="02020603050405020304" pitchFamily="18" charset="0"/>
                <a:cs typeface="Times New Roman" panose="02020603050405020304" pitchFamily="18" charset="0"/>
              </a:rPr>
              <a:t> residential parcel value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 The property must be the </a:t>
            </a:r>
            <a:r>
              <a:rPr lang="en-US" sz="1600" b="1" u="sng" dirty="0">
                <a:latin typeface="Times New Roman" panose="02020603050405020304" pitchFamily="18" charset="0"/>
                <a:cs typeface="Times New Roman" panose="02020603050405020304" pitchFamily="18" charset="0"/>
              </a:rPr>
              <a:t>"primary domicile"</a:t>
            </a:r>
            <a:r>
              <a:rPr lang="en-US" sz="1600" dirty="0">
                <a:latin typeface="Times New Roman" panose="02020603050405020304" pitchFamily="18" charset="0"/>
                <a:cs typeface="Times New Roman" panose="02020603050405020304" pitchFamily="18" charset="0"/>
              </a:rPr>
              <a:t> of the owner as used for income tax purposes as of January 1.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This option exempts value </a:t>
            </a:r>
            <a:r>
              <a:rPr lang="en-US" sz="1600" b="1" u="sng" dirty="0">
                <a:latin typeface="Times New Roman" panose="02020603050405020304" pitchFamily="18" charset="0"/>
                <a:cs typeface="Times New Roman" panose="02020603050405020304" pitchFamily="18" charset="0"/>
              </a:rPr>
              <a:t>only within </a:t>
            </a:r>
            <a:r>
              <a:rPr lang="en-US" sz="1600" dirty="0">
                <a:latin typeface="Times New Roman" panose="02020603050405020304" pitchFamily="18" charset="0"/>
                <a:cs typeface="Times New Roman" panose="02020603050405020304" pitchFamily="18" charset="0"/>
              </a:rPr>
              <a:t>the Residential Class of property &amp; </a:t>
            </a:r>
            <a:r>
              <a:rPr lang="en-US" sz="1600" b="1" u="sng" dirty="0">
                <a:latin typeface="Times New Roman" panose="02020603050405020304" pitchFamily="18" charset="0"/>
                <a:cs typeface="Times New Roman" panose="02020603050405020304" pitchFamily="18" charset="0"/>
              </a:rPr>
              <a:t>does not </a:t>
            </a:r>
            <a:r>
              <a:rPr lang="en-US" sz="1600" b="1" dirty="0">
                <a:latin typeface="Times New Roman" panose="02020603050405020304" pitchFamily="18" charset="0"/>
                <a:cs typeface="Times New Roman" panose="02020603050405020304" pitchFamily="18" charset="0"/>
              </a:rPr>
              <a:t>change the levy amount or impact Commercial, Industrial, or Personal (CIP) Property</a:t>
            </a:r>
          </a:p>
        </p:txBody>
      </p:sp>
      <p:sp>
        <p:nvSpPr>
          <p:cNvPr id="14" name="TextBox 13">
            <a:extLst>
              <a:ext uri="{FF2B5EF4-FFF2-40B4-BE49-F238E27FC236}">
                <a16:creationId xmlns:a16="http://schemas.microsoft.com/office/drawing/2014/main" id="{3610C638-9EA2-BA98-ECDA-C6CA3ECC04FC}"/>
              </a:ext>
            </a:extLst>
          </p:cNvPr>
          <p:cNvSpPr txBox="1"/>
          <p:nvPr/>
        </p:nvSpPr>
        <p:spPr>
          <a:xfrm>
            <a:off x="3923875" y="1313769"/>
            <a:ext cx="4344249" cy="4308872"/>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Select Board can authorize up to a 35% Residential Exemption.</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19 communities, out of 351 in MA, chose to adopt in FY25-FY26.</a:t>
            </a:r>
          </a:p>
          <a:p>
            <a:endParaRPr lang="en-US" sz="1600" dirty="0">
              <a:latin typeface="Times New Roman" panose="02020603050405020304" pitchFamily="18" charset="0"/>
              <a:cs typeface="Times New Roman" panose="02020603050405020304" pitchFamily="18" charset="0"/>
            </a:endParaRPr>
          </a:p>
          <a:p>
            <a:pPr marL="285750" marR="0" indent="-285750">
              <a:buFont typeface="Arial" panose="020B0604020202020204" pitchFamily="34" charset="0"/>
              <a:buChar char="•"/>
            </a:pPr>
            <a:r>
              <a:rPr lang="en-US" sz="1600" dirty="0">
                <a:effectLst/>
                <a:latin typeface="Times New Roman" panose="02020603050405020304" pitchFamily="18" charset="0"/>
                <a:ea typeface="Aptos" panose="020B0004020202020204" pitchFamily="34" charset="0"/>
                <a:cs typeface="Times New Roman" panose="02020603050405020304" pitchFamily="18" charset="0"/>
              </a:rPr>
              <a:t>The Residential </a:t>
            </a:r>
            <a:r>
              <a:rPr lang="en-US" sz="1600" dirty="0">
                <a:latin typeface="Times New Roman" panose="02020603050405020304" pitchFamily="18" charset="0"/>
                <a:ea typeface="Aptos" panose="020B0004020202020204" pitchFamily="34" charset="0"/>
                <a:cs typeface="Times New Roman" panose="02020603050405020304" pitchFamily="18" charset="0"/>
              </a:rPr>
              <a:t>E</a:t>
            </a:r>
            <a:r>
              <a:rPr lang="en-US" sz="1600" dirty="0">
                <a:effectLst/>
                <a:latin typeface="Times New Roman" panose="02020603050405020304" pitchFamily="18" charset="0"/>
                <a:ea typeface="Aptos" panose="020B0004020202020204" pitchFamily="34" charset="0"/>
                <a:cs typeface="Times New Roman" panose="02020603050405020304" pitchFamily="18" charset="0"/>
              </a:rPr>
              <a:t>xemption is a fixed value reduction off the assessment for qualified taxpayers, meaning all qualified taxpayers receive the same amount subtracted from their assessed value.</a:t>
            </a:r>
          </a:p>
          <a:p>
            <a:pPr marR="0"/>
            <a:endParaRPr lang="en-US" sz="16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indent="-285750">
              <a:buFont typeface="Arial" panose="020B0604020202020204" pitchFamily="34" charset="0"/>
              <a:buChar char="•"/>
            </a:pPr>
            <a:r>
              <a:rPr lang="en-US" sz="1600" dirty="0">
                <a:effectLst/>
                <a:latin typeface="Times New Roman" panose="02020603050405020304" pitchFamily="18" charset="0"/>
                <a:ea typeface="Aptos" panose="020B0004020202020204" pitchFamily="34" charset="0"/>
                <a:cs typeface="Times New Roman" panose="02020603050405020304" pitchFamily="18" charset="0"/>
              </a:rPr>
              <a:t>The assessed value for the exemption is a percentage of the average residential value of the community.</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4D62DA9C-9532-F5AA-E50B-53B8C1A0DF51}"/>
              </a:ext>
            </a:extLst>
          </p:cNvPr>
          <p:cNvSpPr>
            <a:spLocks noGrp="1"/>
          </p:cNvSpPr>
          <p:nvPr>
            <p:ph type="sldNum" sz="quarter" idx="12"/>
          </p:nvPr>
        </p:nvSpPr>
        <p:spPr/>
        <p:txBody>
          <a:bodyPr/>
          <a:lstStyle/>
          <a:p>
            <a:fld id="{E31375A4-56A4-47D6-9801-1991572033F7}" type="slidenum">
              <a:rPr lang="en-US" smtClean="0"/>
              <a:t>16</a:t>
            </a:fld>
            <a:endParaRPr lang="en-US"/>
          </a:p>
        </p:txBody>
      </p:sp>
      <p:sp>
        <p:nvSpPr>
          <p:cNvPr id="4" name="TextBox 3">
            <a:extLst>
              <a:ext uri="{FF2B5EF4-FFF2-40B4-BE49-F238E27FC236}">
                <a16:creationId xmlns:a16="http://schemas.microsoft.com/office/drawing/2014/main" id="{8AAB826C-3048-AC2B-EB87-5705DF717306}"/>
              </a:ext>
            </a:extLst>
          </p:cNvPr>
          <p:cNvSpPr txBox="1"/>
          <p:nvPr/>
        </p:nvSpPr>
        <p:spPr>
          <a:xfrm>
            <a:off x="8841890" y="5860119"/>
            <a:ext cx="2862841" cy="492443"/>
          </a:xfrm>
          <a:prstGeom prst="rect">
            <a:avLst/>
          </a:prstGeom>
          <a:noFill/>
        </p:spPr>
        <p:txBody>
          <a:bodyPr wrap="square" rtlCol="0">
            <a:spAutoFit/>
          </a:bodyPr>
          <a:lstStyle/>
          <a:p>
            <a:r>
              <a:rPr lang="en-US" sz="1300" dirty="0"/>
              <a:t>* </a:t>
            </a:r>
            <a:r>
              <a:rPr lang="en-US" sz="1300" b="1" dirty="0"/>
              <a:t>^</a:t>
            </a:r>
            <a:r>
              <a:rPr lang="en-US" sz="1300" dirty="0"/>
              <a:t> Indicates RTE percentage increased for FY2026</a:t>
            </a:r>
          </a:p>
        </p:txBody>
      </p:sp>
      <p:graphicFrame>
        <p:nvGraphicFramePr>
          <p:cNvPr id="3" name="Table 2">
            <a:extLst>
              <a:ext uri="{FF2B5EF4-FFF2-40B4-BE49-F238E27FC236}">
                <a16:creationId xmlns:a16="http://schemas.microsoft.com/office/drawing/2014/main" id="{5141CFE1-75B5-4663-303A-94AB70305D99}"/>
              </a:ext>
            </a:extLst>
          </p:cNvPr>
          <p:cNvGraphicFramePr>
            <a:graphicFrameLocks noGrp="1"/>
          </p:cNvGraphicFramePr>
          <p:nvPr>
            <p:extLst>
              <p:ext uri="{D42A27DB-BD31-4B8C-83A1-F6EECF244321}">
                <p14:modId xmlns:p14="http://schemas.microsoft.com/office/powerpoint/2010/main" val="2486968299"/>
              </p:ext>
            </p:extLst>
          </p:nvPr>
        </p:nvGraphicFramePr>
        <p:xfrm>
          <a:off x="8560036" y="300848"/>
          <a:ext cx="3426551" cy="5559271"/>
        </p:xfrm>
        <a:graphic>
          <a:graphicData uri="http://schemas.openxmlformats.org/drawingml/2006/table">
            <a:tbl>
              <a:tblPr bandRow="1">
                <a:tableStyleId>{F5AB1C69-6EDB-4FF4-983F-18BD219EF322}</a:tableStyleId>
              </a:tblPr>
              <a:tblGrid>
                <a:gridCol w="1896624">
                  <a:extLst>
                    <a:ext uri="{9D8B030D-6E8A-4147-A177-3AD203B41FA5}">
                      <a16:colId xmlns:a16="http://schemas.microsoft.com/office/drawing/2014/main" val="3470769673"/>
                    </a:ext>
                  </a:extLst>
                </a:gridCol>
                <a:gridCol w="1529927">
                  <a:extLst>
                    <a:ext uri="{9D8B030D-6E8A-4147-A177-3AD203B41FA5}">
                      <a16:colId xmlns:a16="http://schemas.microsoft.com/office/drawing/2014/main" val="1161865689"/>
                    </a:ext>
                  </a:extLst>
                </a:gridCol>
              </a:tblGrid>
              <a:tr h="308241">
                <a:tc>
                  <a:txBody>
                    <a:bodyPr/>
                    <a:lstStyle/>
                    <a:p>
                      <a:pPr algn="ctr" fontAlgn="b">
                        <a:buNone/>
                      </a:pPr>
                      <a:r>
                        <a:rPr lang="en-US" sz="1800" b="1" u="sng" strike="noStrike" dirty="0">
                          <a:effectLst/>
                        </a:rPr>
                        <a:t>Community</a:t>
                      </a:r>
                      <a:endParaRPr lang="en-US" sz="1800" b="1" i="0" u="sng"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800" b="1" u="sng" strike="noStrike" dirty="0">
                          <a:effectLst/>
                        </a:rPr>
                        <a:t>Percentage</a:t>
                      </a:r>
                      <a:endParaRPr lang="en-US" sz="1800" b="1" i="0" u="sng"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502751658"/>
                  </a:ext>
                </a:extLst>
              </a:tr>
              <a:tr h="275142">
                <a:tc>
                  <a:txBody>
                    <a:bodyPr/>
                    <a:lstStyle/>
                    <a:p>
                      <a:pPr algn="ctr" fontAlgn="b">
                        <a:buNone/>
                      </a:pPr>
                      <a:r>
                        <a:rPr lang="en-US" sz="1600" b="0" u="none" strike="noStrike" dirty="0">
                          <a:effectLst/>
                        </a:rPr>
                        <a:t>Barnstable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dirty="0">
                          <a:effectLst/>
                        </a:rPr>
                        <a:t>25</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3042004114"/>
                  </a:ext>
                </a:extLst>
              </a:tr>
              <a:tr h="275142">
                <a:tc>
                  <a:txBody>
                    <a:bodyPr/>
                    <a:lstStyle/>
                    <a:p>
                      <a:pPr algn="ctr" fontAlgn="b">
                        <a:buNone/>
                      </a:pPr>
                      <a:r>
                        <a:rPr lang="en-US" sz="1600" b="0" u="none" strike="noStrike">
                          <a:effectLst/>
                        </a:rPr>
                        <a:t>Boston</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812778160"/>
                  </a:ext>
                </a:extLst>
              </a:tr>
              <a:tr h="275142">
                <a:tc>
                  <a:txBody>
                    <a:bodyPr/>
                    <a:lstStyle/>
                    <a:p>
                      <a:pPr algn="ctr" fontAlgn="b">
                        <a:buNone/>
                      </a:pPr>
                      <a:r>
                        <a:rPr lang="en-US" sz="1600" b="0" u="none" strike="noStrike">
                          <a:effectLst/>
                        </a:rPr>
                        <a:t>Brookline</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20</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319924252"/>
                  </a:ext>
                </a:extLst>
              </a:tr>
              <a:tr h="241885">
                <a:tc>
                  <a:txBody>
                    <a:bodyPr/>
                    <a:lstStyle/>
                    <a:p>
                      <a:pPr algn="ctr" fontAlgn="b">
                        <a:buNone/>
                      </a:pPr>
                      <a:r>
                        <a:rPr lang="en-US" sz="1600" b="0" u="none" strike="noStrike">
                          <a:effectLst/>
                        </a:rPr>
                        <a:t>Cambridge</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30</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884707416"/>
                  </a:ext>
                </a:extLst>
              </a:tr>
              <a:tr h="275142">
                <a:tc>
                  <a:txBody>
                    <a:bodyPr/>
                    <a:lstStyle/>
                    <a:p>
                      <a:pPr algn="ctr" fontAlgn="b">
                        <a:buNone/>
                      </a:pPr>
                      <a:r>
                        <a:rPr lang="en-US" sz="1600" b="0" u="none" strike="noStrike">
                          <a:effectLst/>
                        </a:rPr>
                        <a:t>Chelsea</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3789285983"/>
                  </a:ext>
                </a:extLst>
              </a:tr>
              <a:tr h="320251">
                <a:tc>
                  <a:txBody>
                    <a:bodyPr/>
                    <a:lstStyle/>
                    <a:p>
                      <a:pPr algn="ctr" fontAlgn="b">
                        <a:buNone/>
                      </a:pPr>
                      <a:r>
                        <a:rPr lang="en-US" sz="1600" b="1" u="none" strike="noStrike" dirty="0">
                          <a:effectLst/>
                        </a:rPr>
                        <a:t>Concord</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1" u="none" strike="noStrike" dirty="0">
                          <a:effectLst/>
                        </a:rPr>
                        <a:t>10</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940579585"/>
                  </a:ext>
                </a:extLst>
              </a:tr>
              <a:tr h="275142">
                <a:tc>
                  <a:txBody>
                    <a:bodyPr/>
                    <a:lstStyle/>
                    <a:p>
                      <a:pPr algn="ctr" fontAlgn="b">
                        <a:buNone/>
                      </a:pPr>
                      <a:r>
                        <a:rPr lang="en-US" sz="1600" b="0" u="none" strike="noStrike">
                          <a:effectLst/>
                        </a:rPr>
                        <a:t>Everett</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dirty="0">
                          <a:effectLst/>
                        </a:rPr>
                        <a:t>25</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3065291649"/>
                  </a:ext>
                </a:extLst>
              </a:tr>
              <a:tr h="275142">
                <a:tc>
                  <a:txBody>
                    <a:bodyPr/>
                    <a:lstStyle/>
                    <a:p>
                      <a:pPr algn="ctr" fontAlgn="b">
                        <a:buNone/>
                      </a:pPr>
                      <a:r>
                        <a:rPr lang="en-US" sz="1600" b="0" u="none" strike="noStrike">
                          <a:effectLst/>
                        </a:rPr>
                        <a:t>Malden</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30</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4291817872"/>
                  </a:ext>
                </a:extLst>
              </a:tr>
              <a:tr h="275142">
                <a:tc>
                  <a:txBody>
                    <a:bodyPr/>
                    <a:lstStyle/>
                    <a:p>
                      <a:pPr algn="ctr" fontAlgn="b">
                        <a:buNone/>
                      </a:pPr>
                      <a:r>
                        <a:rPr lang="en-US" sz="1600" b="0" u="none" strike="noStrike">
                          <a:effectLst/>
                        </a:rPr>
                        <a:t>Mashpee</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20^</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3536413679"/>
                  </a:ext>
                </a:extLst>
              </a:tr>
              <a:tr h="275142">
                <a:tc>
                  <a:txBody>
                    <a:bodyPr/>
                    <a:lstStyle/>
                    <a:p>
                      <a:pPr algn="ctr" fontAlgn="b">
                        <a:buNone/>
                      </a:pPr>
                      <a:r>
                        <a:rPr lang="en-US" sz="1600" b="0" u="none" strike="noStrike">
                          <a:effectLst/>
                        </a:rPr>
                        <a:t>Nantucket</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369079247"/>
                  </a:ext>
                </a:extLst>
              </a:tr>
              <a:tr h="275142">
                <a:tc>
                  <a:txBody>
                    <a:bodyPr/>
                    <a:lstStyle/>
                    <a:p>
                      <a:pPr algn="ctr" fontAlgn="b">
                        <a:buNone/>
                      </a:pPr>
                      <a:r>
                        <a:rPr lang="en-US" sz="1600" b="0" u="none" strike="noStrike">
                          <a:effectLst/>
                        </a:rPr>
                        <a:t>Oak Bluffs</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15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663229765"/>
                  </a:ext>
                </a:extLst>
              </a:tr>
              <a:tr h="275142">
                <a:tc>
                  <a:txBody>
                    <a:bodyPr/>
                    <a:lstStyle/>
                    <a:p>
                      <a:pPr algn="ctr" fontAlgn="b">
                        <a:buNone/>
                      </a:pPr>
                      <a:r>
                        <a:rPr lang="en-US" sz="1600" b="0" u="none" strike="noStrike">
                          <a:effectLst/>
                        </a:rPr>
                        <a:t>Provincetown</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447611803"/>
                  </a:ext>
                </a:extLst>
              </a:tr>
              <a:tr h="275142">
                <a:tc>
                  <a:txBody>
                    <a:bodyPr/>
                    <a:lstStyle/>
                    <a:p>
                      <a:pPr algn="ctr" fontAlgn="b">
                        <a:buNone/>
                      </a:pPr>
                      <a:r>
                        <a:rPr lang="en-US" sz="1600" b="0" u="none" strike="noStrike">
                          <a:effectLst/>
                        </a:rPr>
                        <a:t>Somerville</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987622559"/>
                  </a:ext>
                </a:extLst>
              </a:tr>
              <a:tr h="275142">
                <a:tc>
                  <a:txBody>
                    <a:bodyPr/>
                    <a:lstStyle/>
                    <a:p>
                      <a:pPr algn="ctr" fontAlgn="b">
                        <a:buNone/>
                      </a:pPr>
                      <a:r>
                        <a:rPr lang="en-US" sz="1600" b="0" u="none" strike="noStrike">
                          <a:effectLst/>
                        </a:rPr>
                        <a:t>Tisbury</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22</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394499001"/>
                  </a:ext>
                </a:extLst>
              </a:tr>
              <a:tr h="275142">
                <a:tc>
                  <a:txBody>
                    <a:bodyPr/>
                    <a:lstStyle/>
                    <a:p>
                      <a:pPr algn="ctr" fontAlgn="b">
                        <a:buNone/>
                      </a:pPr>
                      <a:r>
                        <a:rPr lang="en-US" sz="1600" b="0" u="none" strike="noStrike">
                          <a:effectLst/>
                        </a:rPr>
                        <a:t>Truro</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3531687545"/>
                  </a:ext>
                </a:extLst>
              </a:tr>
              <a:tr h="275142">
                <a:tc>
                  <a:txBody>
                    <a:bodyPr/>
                    <a:lstStyle/>
                    <a:p>
                      <a:pPr algn="ctr" fontAlgn="b">
                        <a:buNone/>
                      </a:pPr>
                      <a:r>
                        <a:rPr lang="en-US" sz="1600" b="0" u="none" strike="noStrike">
                          <a:effectLst/>
                        </a:rPr>
                        <a:t>Waltham</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793947464"/>
                  </a:ext>
                </a:extLst>
              </a:tr>
              <a:tr h="275142">
                <a:tc>
                  <a:txBody>
                    <a:bodyPr/>
                    <a:lstStyle/>
                    <a:p>
                      <a:pPr algn="ctr" fontAlgn="b">
                        <a:buNone/>
                      </a:pPr>
                      <a:r>
                        <a:rPr lang="en-US" sz="1600" b="0" u="none" strike="noStrike">
                          <a:effectLst/>
                        </a:rPr>
                        <a:t>Watertown</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981291757"/>
                  </a:ext>
                </a:extLst>
              </a:tr>
              <a:tr h="275142">
                <a:tc>
                  <a:txBody>
                    <a:bodyPr/>
                    <a:lstStyle/>
                    <a:p>
                      <a:pPr algn="ctr" fontAlgn="b">
                        <a:buNone/>
                      </a:pPr>
                      <a:r>
                        <a:rPr lang="en-US" sz="1600" b="0" u="none" strike="noStrike">
                          <a:effectLst/>
                        </a:rPr>
                        <a:t>Wellfleet</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a:effectLst/>
                        </a:rPr>
                        <a:t>33^</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781599345"/>
                  </a:ext>
                </a:extLst>
              </a:tr>
              <a:tr h="275142">
                <a:tc>
                  <a:txBody>
                    <a:bodyPr/>
                    <a:lstStyle/>
                    <a:p>
                      <a:pPr algn="ctr" fontAlgn="b">
                        <a:buNone/>
                      </a:pPr>
                      <a:r>
                        <a:rPr lang="en-US" sz="1600" b="0" u="none" strike="noStrike" dirty="0">
                          <a:effectLst/>
                        </a:rPr>
                        <a:t>West Tisbury</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buNone/>
                      </a:pPr>
                      <a:r>
                        <a:rPr lang="en-US" sz="1600" b="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042093602"/>
                  </a:ext>
                </a:extLst>
              </a:tr>
            </a:tbl>
          </a:graphicData>
        </a:graphic>
      </p:graphicFrame>
    </p:spTree>
    <p:extLst>
      <p:ext uri="{BB962C8B-B14F-4D97-AF65-F5344CB8AC3E}">
        <p14:creationId xmlns:p14="http://schemas.microsoft.com/office/powerpoint/2010/main" val="40682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622AF5-5BB2-F820-5557-7143F12B6811}"/>
              </a:ext>
            </a:extLst>
          </p:cNvPr>
          <p:cNvSpPr txBox="1"/>
          <p:nvPr/>
        </p:nvSpPr>
        <p:spPr>
          <a:xfrm>
            <a:off x="2780893" y="378573"/>
            <a:ext cx="6368142" cy="660956"/>
          </a:xfrm>
          <a:prstGeom prst="rect">
            <a:avLst/>
          </a:prstGeom>
        </p:spPr>
        <p:txBody>
          <a:bodyPr vert="horz" lIns="91440" tIns="45720" rIns="91440" bIns="45720" rtlCol="0" anchor="b">
            <a:normAutofit lnSpcReduction="10000"/>
          </a:bodyPr>
          <a:lstStyle/>
          <a:p>
            <a:pPr defTabSz="914400">
              <a:lnSpc>
                <a:spcPct val="85000"/>
              </a:lnSpc>
              <a:spcBef>
                <a:spcPct val="0"/>
              </a:spcBef>
              <a:spcAft>
                <a:spcPts val="600"/>
              </a:spcAft>
            </a:pPr>
            <a:r>
              <a:rPr lang="en-US" sz="4800" spc="-50">
                <a:solidFill>
                  <a:schemeClr val="tx1">
                    <a:lumMod val="75000"/>
                    <a:lumOff val="25000"/>
                  </a:schemeClr>
                </a:solidFill>
                <a:latin typeface="+mj-lt"/>
                <a:ea typeface="+mj-ea"/>
                <a:cs typeface="+mj-cs"/>
              </a:rPr>
              <a:t> </a:t>
            </a:r>
            <a:r>
              <a:rPr lang="en-US" sz="4800" spc="-50">
                <a:solidFill>
                  <a:schemeClr val="tx1">
                    <a:lumMod val="75000"/>
                    <a:lumOff val="25000"/>
                  </a:schemeClr>
                </a:solidFill>
                <a:latin typeface="Times New Roman" panose="02020603050405020304" pitchFamily="18" charset="0"/>
                <a:ea typeface="+mj-ea"/>
                <a:cs typeface="Times New Roman" panose="02020603050405020304" pitchFamily="18" charset="0"/>
              </a:rPr>
              <a:t>How Is It Calculated?</a:t>
            </a:r>
            <a:endParaRPr lang="en-US" sz="4800" spc="-5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p:txBody>
      </p:sp>
      <p:sp>
        <p:nvSpPr>
          <p:cNvPr id="5" name="Slide Number Placeholder 4">
            <a:extLst>
              <a:ext uri="{FF2B5EF4-FFF2-40B4-BE49-F238E27FC236}">
                <a16:creationId xmlns:a16="http://schemas.microsoft.com/office/drawing/2014/main" id="{CE68A494-6C9B-1F0F-6845-17F4A6A22DDA}"/>
              </a:ext>
            </a:extLst>
          </p:cNvPr>
          <p:cNvSpPr>
            <a:spLocks noGrp="1"/>
          </p:cNvSpPr>
          <p:nvPr>
            <p:ph type="sldNum" sz="quarter" idx="12"/>
          </p:nvPr>
        </p:nvSpPr>
        <p:spPr/>
        <p:txBody>
          <a:bodyPr/>
          <a:lstStyle/>
          <a:p>
            <a:fld id="{6D22F896-40B5-4ADD-8801-0D06FADFA095}" type="slidenum">
              <a:rPr lang="en-US" noProof="0" smtClean="0"/>
              <a:t>17</a:t>
            </a:fld>
            <a:endParaRPr lang="en-US" noProof="0"/>
          </a:p>
        </p:txBody>
      </p:sp>
      <p:graphicFrame>
        <p:nvGraphicFramePr>
          <p:cNvPr id="118" name="TextBox 5">
            <a:extLst>
              <a:ext uri="{FF2B5EF4-FFF2-40B4-BE49-F238E27FC236}">
                <a16:creationId xmlns:a16="http://schemas.microsoft.com/office/drawing/2014/main" id="{1EE2B5E9-1A2A-A319-CDA1-3DE24A133B24}"/>
              </a:ext>
            </a:extLst>
          </p:cNvPr>
          <p:cNvGraphicFramePr/>
          <p:nvPr>
            <p:extLst>
              <p:ext uri="{D42A27DB-BD31-4B8C-83A1-F6EECF244321}">
                <p14:modId xmlns:p14="http://schemas.microsoft.com/office/powerpoint/2010/main" val="1953457918"/>
              </p:ext>
            </p:extLst>
          </p:nvPr>
        </p:nvGraphicFramePr>
        <p:xfrm>
          <a:off x="5271337" y="1508454"/>
          <a:ext cx="5467350"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64AB3A6-EEED-8DE4-8BFC-73CCE3413AED}"/>
              </a:ext>
            </a:extLst>
          </p:cNvPr>
          <p:cNvSpPr txBox="1"/>
          <p:nvPr/>
        </p:nvSpPr>
        <p:spPr>
          <a:xfrm>
            <a:off x="884917" y="766732"/>
            <a:ext cx="4115707" cy="4555093"/>
          </a:xfrm>
          <a:prstGeom prst="rect">
            <a:avLst/>
          </a:prstGeom>
          <a:noFill/>
        </p:spPr>
        <p:txBody>
          <a:bodyPr wrap="square">
            <a:spAutoFit/>
          </a:bodyPr>
          <a:lstStyle/>
          <a:p>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To calculate the exemption, the average assessed value of all residential parcels must first be determined.</a:t>
            </a:r>
          </a:p>
          <a:p>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adopted percentage is multiplied by the number of eligible parcels and then the amount is exempted from the residential parcel value.</a:t>
            </a:r>
          </a:p>
          <a:p>
            <a:pPr marL="342900" indent="-34290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breakeven point is the point at which </a:t>
            </a:r>
            <a:r>
              <a:rPr lang="en-US" b="1" dirty="0">
                <a:latin typeface="Times New Roman" panose="02020603050405020304" pitchFamily="18" charset="0"/>
                <a:cs typeface="Times New Roman" panose="02020603050405020304" pitchFamily="18" charset="0"/>
              </a:rPr>
              <a:t>qualifying parcels </a:t>
            </a:r>
            <a:r>
              <a:rPr lang="en-US" dirty="0">
                <a:latin typeface="Times New Roman" panose="02020603050405020304" pitchFamily="18" charset="0"/>
                <a:cs typeface="Times New Roman" panose="02020603050405020304" pitchFamily="18" charset="0"/>
              </a:rPr>
              <a:t>will see an increase above the breakeven and a decrease below the breakeven. The breakeven point is benefit neutral.</a:t>
            </a:r>
          </a:p>
        </p:txBody>
      </p:sp>
    </p:spTree>
    <p:extLst>
      <p:ext uri="{BB962C8B-B14F-4D97-AF65-F5344CB8AC3E}">
        <p14:creationId xmlns:p14="http://schemas.microsoft.com/office/powerpoint/2010/main" val="173771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4520BF-8E7B-30C5-30C1-58F7B6899CE2}"/>
              </a:ext>
            </a:extLst>
          </p:cNvPr>
          <p:cNvSpPr>
            <a:spLocks noGrp="1"/>
          </p:cNvSpPr>
          <p:nvPr>
            <p:ph type="sldNum" sz="quarter" idx="12"/>
          </p:nvPr>
        </p:nvSpPr>
        <p:spPr/>
        <p:txBody>
          <a:bodyPr/>
          <a:lstStyle/>
          <a:p>
            <a:fld id="{6D22F896-40B5-4ADD-8801-0D06FADFA095}" type="slidenum">
              <a:rPr lang="en-US" noProof="0" smtClean="0"/>
              <a:t>18</a:t>
            </a:fld>
            <a:endParaRPr lang="en-US" noProof="0"/>
          </a:p>
        </p:txBody>
      </p:sp>
      <p:sp>
        <p:nvSpPr>
          <p:cNvPr id="3" name="TextBox 2">
            <a:extLst>
              <a:ext uri="{FF2B5EF4-FFF2-40B4-BE49-F238E27FC236}">
                <a16:creationId xmlns:a16="http://schemas.microsoft.com/office/drawing/2014/main" id="{08819060-0883-03D1-32AF-A4222C98BA3C}"/>
              </a:ext>
            </a:extLst>
          </p:cNvPr>
          <p:cNvSpPr txBox="1"/>
          <p:nvPr/>
        </p:nvSpPr>
        <p:spPr>
          <a:xfrm>
            <a:off x="3095625" y="6438363"/>
            <a:ext cx="728662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Tax Rate does not include Senior Means Tested</a:t>
            </a:r>
          </a:p>
        </p:txBody>
      </p:sp>
      <p:pic>
        <p:nvPicPr>
          <p:cNvPr id="5" name="Picture 4">
            <a:extLst>
              <a:ext uri="{FF2B5EF4-FFF2-40B4-BE49-F238E27FC236}">
                <a16:creationId xmlns:a16="http://schemas.microsoft.com/office/drawing/2014/main" id="{421FBC92-4DA5-445D-E852-95E081B1EBDD}"/>
              </a:ext>
            </a:extLst>
          </p:cNvPr>
          <p:cNvPicPr>
            <a:picLocks noChangeAspect="1"/>
          </p:cNvPicPr>
          <p:nvPr/>
        </p:nvPicPr>
        <p:blipFill>
          <a:blip r:embed="rId3"/>
          <a:stretch>
            <a:fillRect/>
          </a:stretch>
        </p:blipFill>
        <p:spPr>
          <a:xfrm>
            <a:off x="317634" y="0"/>
            <a:ext cx="11540690" cy="6323798"/>
          </a:xfrm>
          <a:prstGeom prst="rect">
            <a:avLst/>
          </a:prstGeom>
        </p:spPr>
      </p:pic>
    </p:spTree>
    <p:extLst>
      <p:ext uri="{BB962C8B-B14F-4D97-AF65-F5344CB8AC3E}">
        <p14:creationId xmlns:p14="http://schemas.microsoft.com/office/powerpoint/2010/main" val="1296180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29BD03-35F2-73D8-9578-225D3D93F0B2}"/>
              </a:ext>
            </a:extLst>
          </p:cNvPr>
          <p:cNvSpPr>
            <a:spLocks noGrp="1"/>
          </p:cNvSpPr>
          <p:nvPr>
            <p:ph type="sldNum" sz="quarter" idx="12"/>
          </p:nvPr>
        </p:nvSpPr>
        <p:spPr/>
        <p:txBody>
          <a:bodyPr/>
          <a:lstStyle/>
          <a:p>
            <a:fld id="{6D22F896-40B5-4ADD-8801-0D06FADFA095}" type="slidenum">
              <a:rPr lang="en-US" noProof="0" smtClean="0"/>
              <a:t>19</a:t>
            </a:fld>
            <a:endParaRPr lang="en-US" noProof="0"/>
          </a:p>
        </p:txBody>
      </p:sp>
      <p:sp>
        <p:nvSpPr>
          <p:cNvPr id="3" name="TextBox 2">
            <a:extLst>
              <a:ext uri="{FF2B5EF4-FFF2-40B4-BE49-F238E27FC236}">
                <a16:creationId xmlns:a16="http://schemas.microsoft.com/office/drawing/2014/main" id="{7BECEE4A-8D07-9CBB-F954-D71EA6879DCF}"/>
              </a:ext>
            </a:extLst>
          </p:cNvPr>
          <p:cNvSpPr txBox="1"/>
          <p:nvPr/>
        </p:nvSpPr>
        <p:spPr>
          <a:xfrm>
            <a:off x="3812907" y="6455578"/>
            <a:ext cx="480836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Tax Rate does not include Senior Means Tested</a:t>
            </a:r>
          </a:p>
        </p:txBody>
      </p:sp>
      <p:pic>
        <p:nvPicPr>
          <p:cNvPr id="2" name="Picture 1">
            <a:extLst>
              <a:ext uri="{FF2B5EF4-FFF2-40B4-BE49-F238E27FC236}">
                <a16:creationId xmlns:a16="http://schemas.microsoft.com/office/drawing/2014/main" id="{6B158964-34C5-9EAA-5587-A9919D6507ED}"/>
              </a:ext>
            </a:extLst>
          </p:cNvPr>
          <p:cNvPicPr>
            <a:picLocks noChangeAspect="1"/>
          </p:cNvPicPr>
          <p:nvPr/>
        </p:nvPicPr>
        <p:blipFill>
          <a:blip r:embed="rId3"/>
          <a:stretch>
            <a:fillRect/>
          </a:stretch>
        </p:blipFill>
        <p:spPr>
          <a:xfrm>
            <a:off x="356134" y="0"/>
            <a:ext cx="11482939" cy="6323798"/>
          </a:xfrm>
          <a:prstGeom prst="rect">
            <a:avLst/>
          </a:prstGeom>
        </p:spPr>
      </p:pic>
    </p:spTree>
    <p:extLst>
      <p:ext uri="{BB962C8B-B14F-4D97-AF65-F5344CB8AC3E}">
        <p14:creationId xmlns:p14="http://schemas.microsoft.com/office/powerpoint/2010/main" val="279917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82857E-DF2A-1D31-8E04-A30D7BED8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B8F8C-610A-EFCA-4579-00BE9229D5ED}"/>
              </a:ext>
            </a:extLst>
          </p:cNvPr>
          <p:cNvSpPr>
            <a:spLocks noGrp="1"/>
          </p:cNvSpPr>
          <p:nvPr>
            <p:ph type="title"/>
          </p:nvPr>
        </p:nvSpPr>
        <p:spPr>
          <a:xfrm>
            <a:off x="1160646" y="954360"/>
            <a:ext cx="9409493" cy="1077229"/>
          </a:xfrm>
        </p:spPr>
        <p:txBody>
          <a:bodyPr vert="horz" lIns="91440" tIns="45720" rIns="91440" bIns="45720" rtlCol="0" anchor="t">
            <a:normAutofit/>
          </a:bodyPr>
          <a:lstStyle/>
          <a:p>
            <a:pPr algn="ctr"/>
            <a:r>
              <a:rPr lang="en-US" sz="4800" b="1" dirty="0">
                <a:latin typeface="Times New Roman" panose="02020603050405020304" pitchFamily="18" charset="0"/>
                <a:cs typeface="Times New Roman" panose="02020603050405020304" pitchFamily="18" charset="0"/>
              </a:rPr>
              <a:t>Timeline</a:t>
            </a:r>
            <a:endParaRPr lang="en-US"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5064BA5-C302-EC8E-CE3C-CEE3DD0D3CA8}"/>
              </a:ext>
            </a:extLst>
          </p:cNvPr>
          <p:cNvSpPr>
            <a:spLocks noGrp="1"/>
          </p:cNvSpPr>
          <p:nvPr>
            <p:ph type="sldNum" sz="quarter" idx="12"/>
          </p:nvPr>
        </p:nvSpPr>
        <p:spPr/>
        <p:txBody>
          <a:bodyPr/>
          <a:lstStyle/>
          <a:p>
            <a:fld id="{4CEAE52B-EC63-415D-ABFE-D1648003A25C}" type="slidenum">
              <a:rPr lang="en-US" smtClean="0"/>
              <a:t>2</a:t>
            </a:fld>
            <a:endParaRPr lang="en-US"/>
          </a:p>
        </p:txBody>
      </p:sp>
      <p:graphicFrame>
        <p:nvGraphicFramePr>
          <p:cNvPr id="8" name="Content Placeholder 4">
            <a:extLst>
              <a:ext uri="{FF2B5EF4-FFF2-40B4-BE49-F238E27FC236}">
                <a16:creationId xmlns:a16="http://schemas.microsoft.com/office/drawing/2014/main" id="{E12F9EFA-C1AB-54AF-5D18-29722F956FD7}"/>
              </a:ext>
            </a:extLst>
          </p:cNvPr>
          <p:cNvGraphicFramePr>
            <a:graphicFrameLocks/>
          </p:cNvGraphicFramePr>
          <p:nvPr>
            <p:extLst>
              <p:ext uri="{D42A27DB-BD31-4B8C-83A1-F6EECF244321}">
                <p14:modId xmlns:p14="http://schemas.microsoft.com/office/powerpoint/2010/main" val="3783610757"/>
              </p:ext>
            </p:extLst>
          </p:nvPr>
        </p:nvGraphicFramePr>
        <p:xfrm>
          <a:off x="1391253" y="1517905"/>
          <a:ext cx="9409494" cy="436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Gavel with solid fill">
            <a:extLst>
              <a:ext uri="{FF2B5EF4-FFF2-40B4-BE49-F238E27FC236}">
                <a16:creationId xmlns:a16="http://schemas.microsoft.com/office/drawing/2014/main" id="{BE63412D-A6A7-1E88-D324-162D30AE4F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21055" y="1835746"/>
            <a:ext cx="656574" cy="656574"/>
          </a:xfrm>
          <a:prstGeom prst="rect">
            <a:avLst/>
          </a:prstGeom>
        </p:spPr>
      </p:pic>
      <p:pic>
        <p:nvPicPr>
          <p:cNvPr id="13" name="Picture 12">
            <a:extLst>
              <a:ext uri="{FF2B5EF4-FFF2-40B4-BE49-F238E27FC236}">
                <a16:creationId xmlns:a16="http://schemas.microsoft.com/office/drawing/2014/main" id="{2A8E5AFE-7173-73E3-DD44-C8CFB1120E97}"/>
              </a:ext>
            </a:extLst>
          </p:cNvPr>
          <p:cNvPicPr>
            <a:picLocks noChangeAspect="1"/>
          </p:cNvPicPr>
          <p:nvPr/>
        </p:nvPicPr>
        <p:blipFill>
          <a:blip r:embed="rId10"/>
          <a:stretch>
            <a:fillRect/>
          </a:stretch>
        </p:blipFill>
        <p:spPr>
          <a:xfrm>
            <a:off x="4071036" y="1936709"/>
            <a:ext cx="658425" cy="658425"/>
          </a:xfrm>
          <a:prstGeom prst="rect">
            <a:avLst/>
          </a:prstGeom>
        </p:spPr>
      </p:pic>
      <p:pic>
        <p:nvPicPr>
          <p:cNvPr id="14" name="Picture 13">
            <a:extLst>
              <a:ext uri="{FF2B5EF4-FFF2-40B4-BE49-F238E27FC236}">
                <a16:creationId xmlns:a16="http://schemas.microsoft.com/office/drawing/2014/main" id="{8CA96E01-5432-214C-5BE2-79621BC0D4FB}"/>
              </a:ext>
            </a:extLst>
          </p:cNvPr>
          <p:cNvPicPr>
            <a:picLocks noChangeAspect="1"/>
          </p:cNvPicPr>
          <p:nvPr/>
        </p:nvPicPr>
        <p:blipFill>
          <a:blip r:embed="rId11"/>
          <a:stretch>
            <a:fillRect/>
          </a:stretch>
        </p:blipFill>
        <p:spPr>
          <a:xfrm>
            <a:off x="2867495" y="4199269"/>
            <a:ext cx="701101" cy="658425"/>
          </a:xfrm>
          <a:prstGeom prst="rect">
            <a:avLst/>
          </a:prstGeom>
        </p:spPr>
      </p:pic>
      <p:pic>
        <p:nvPicPr>
          <p:cNvPr id="17" name="Picture 16">
            <a:extLst>
              <a:ext uri="{FF2B5EF4-FFF2-40B4-BE49-F238E27FC236}">
                <a16:creationId xmlns:a16="http://schemas.microsoft.com/office/drawing/2014/main" id="{DBDDFF49-6511-8785-11E1-DBF386A5BD0A}"/>
              </a:ext>
            </a:extLst>
          </p:cNvPr>
          <p:cNvPicPr>
            <a:picLocks noChangeAspect="1"/>
          </p:cNvPicPr>
          <p:nvPr/>
        </p:nvPicPr>
        <p:blipFill>
          <a:blip r:embed="rId12"/>
          <a:stretch>
            <a:fillRect/>
          </a:stretch>
        </p:blipFill>
        <p:spPr>
          <a:xfrm>
            <a:off x="5333650" y="4199269"/>
            <a:ext cx="658425" cy="658425"/>
          </a:xfrm>
          <a:prstGeom prst="rect">
            <a:avLst/>
          </a:prstGeom>
        </p:spPr>
      </p:pic>
      <p:pic>
        <p:nvPicPr>
          <p:cNvPr id="19" name="Graphic 18" descr="Open envelope with solid fill">
            <a:extLst>
              <a:ext uri="{FF2B5EF4-FFF2-40B4-BE49-F238E27FC236}">
                <a16:creationId xmlns:a16="http://schemas.microsoft.com/office/drawing/2014/main" id="{2EC69819-B474-690E-8417-93FE5FF06F5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26294" y="4193158"/>
            <a:ext cx="552070" cy="552068"/>
          </a:xfrm>
          <a:prstGeom prst="rect">
            <a:avLst/>
          </a:prstGeom>
        </p:spPr>
      </p:pic>
    </p:spTree>
    <p:extLst>
      <p:ext uri="{BB962C8B-B14F-4D97-AF65-F5344CB8AC3E}">
        <p14:creationId xmlns:p14="http://schemas.microsoft.com/office/powerpoint/2010/main" val="339672180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AE1308-8A02-596C-B53D-63BDFF9194F9}"/>
              </a:ext>
            </a:extLst>
          </p:cNvPr>
          <p:cNvSpPr>
            <a:spLocks noGrp="1"/>
          </p:cNvSpPr>
          <p:nvPr>
            <p:ph type="sldNum" sz="quarter" idx="12"/>
          </p:nvPr>
        </p:nvSpPr>
        <p:spPr/>
        <p:txBody>
          <a:bodyPr/>
          <a:lstStyle/>
          <a:p>
            <a:fld id="{6D22F896-40B5-4ADD-8801-0D06FADFA095}" type="slidenum">
              <a:rPr lang="en-US" noProof="0" smtClean="0"/>
              <a:t>20</a:t>
            </a:fld>
            <a:endParaRPr lang="en-US" noProof="0"/>
          </a:p>
        </p:txBody>
      </p:sp>
      <p:sp>
        <p:nvSpPr>
          <p:cNvPr id="2" name="TextBox 1">
            <a:extLst>
              <a:ext uri="{FF2B5EF4-FFF2-40B4-BE49-F238E27FC236}">
                <a16:creationId xmlns:a16="http://schemas.microsoft.com/office/drawing/2014/main" id="{3B6295D8-D60B-0622-18F6-EAACB446A149}"/>
              </a:ext>
            </a:extLst>
          </p:cNvPr>
          <p:cNvSpPr txBox="1"/>
          <p:nvPr/>
        </p:nvSpPr>
        <p:spPr>
          <a:xfrm>
            <a:off x="3781425" y="6455578"/>
            <a:ext cx="541124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Tax Rate does not include Senior Means Tested</a:t>
            </a:r>
          </a:p>
        </p:txBody>
      </p:sp>
      <p:pic>
        <p:nvPicPr>
          <p:cNvPr id="4" name="Picture 3">
            <a:extLst>
              <a:ext uri="{FF2B5EF4-FFF2-40B4-BE49-F238E27FC236}">
                <a16:creationId xmlns:a16="http://schemas.microsoft.com/office/drawing/2014/main" id="{DE11676D-D0DD-9CAD-FAE5-2AA4F9F5E2D5}"/>
              </a:ext>
            </a:extLst>
          </p:cNvPr>
          <p:cNvPicPr>
            <a:picLocks noChangeAspect="1"/>
          </p:cNvPicPr>
          <p:nvPr/>
        </p:nvPicPr>
        <p:blipFill>
          <a:blip r:embed="rId3"/>
          <a:stretch>
            <a:fillRect/>
          </a:stretch>
        </p:blipFill>
        <p:spPr>
          <a:xfrm>
            <a:off x="356136" y="0"/>
            <a:ext cx="11559940" cy="6323798"/>
          </a:xfrm>
          <a:prstGeom prst="rect">
            <a:avLst/>
          </a:prstGeom>
        </p:spPr>
      </p:pic>
    </p:spTree>
    <p:extLst>
      <p:ext uri="{BB962C8B-B14F-4D97-AF65-F5344CB8AC3E}">
        <p14:creationId xmlns:p14="http://schemas.microsoft.com/office/powerpoint/2010/main" val="398197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CAA945-B2A3-28E7-4C6B-345D9635809D}"/>
              </a:ext>
            </a:extLst>
          </p:cNvPr>
          <p:cNvSpPr>
            <a:spLocks noGrp="1"/>
          </p:cNvSpPr>
          <p:nvPr>
            <p:ph type="sldNum" sz="quarter" idx="12"/>
          </p:nvPr>
        </p:nvSpPr>
        <p:spPr/>
        <p:txBody>
          <a:bodyPr/>
          <a:lstStyle/>
          <a:p>
            <a:fld id="{6D22F896-40B5-4ADD-8801-0D06FADFA095}" type="slidenum">
              <a:rPr lang="en-US" noProof="0" smtClean="0"/>
              <a:t>21</a:t>
            </a:fld>
            <a:endParaRPr lang="en-US" noProof="0"/>
          </a:p>
        </p:txBody>
      </p:sp>
      <p:sp>
        <p:nvSpPr>
          <p:cNvPr id="3" name="TextBox 2">
            <a:extLst>
              <a:ext uri="{FF2B5EF4-FFF2-40B4-BE49-F238E27FC236}">
                <a16:creationId xmlns:a16="http://schemas.microsoft.com/office/drawing/2014/main" id="{1B699DD0-2EFD-016E-E397-7BE83C15EDCC}"/>
              </a:ext>
            </a:extLst>
          </p:cNvPr>
          <p:cNvSpPr txBox="1"/>
          <p:nvPr/>
        </p:nvSpPr>
        <p:spPr>
          <a:xfrm>
            <a:off x="142875" y="190500"/>
            <a:ext cx="1190624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Total Parcel Count vs. Residential Exemptions Granted by Value Range</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D0AA78-3976-5461-542D-314AADF8A01C}"/>
              </a:ext>
            </a:extLst>
          </p:cNvPr>
          <p:cNvPicPr>
            <a:picLocks noChangeAspect="1"/>
          </p:cNvPicPr>
          <p:nvPr/>
        </p:nvPicPr>
        <p:blipFill>
          <a:blip r:embed="rId3"/>
          <a:stretch>
            <a:fillRect/>
          </a:stretch>
        </p:blipFill>
        <p:spPr>
          <a:xfrm>
            <a:off x="7629524" y="1036842"/>
            <a:ext cx="4419600" cy="2061211"/>
          </a:xfrm>
          <a:prstGeom prst="rect">
            <a:avLst/>
          </a:prstGeom>
        </p:spPr>
      </p:pic>
      <p:sp>
        <p:nvSpPr>
          <p:cNvPr id="6" name="TextBox 5">
            <a:extLst>
              <a:ext uri="{FF2B5EF4-FFF2-40B4-BE49-F238E27FC236}">
                <a16:creationId xmlns:a16="http://schemas.microsoft.com/office/drawing/2014/main" id="{96FBD1FD-057F-478D-4EA1-B6347B93D182}"/>
              </a:ext>
            </a:extLst>
          </p:cNvPr>
          <p:cNvSpPr txBox="1"/>
          <p:nvPr/>
        </p:nvSpPr>
        <p:spPr>
          <a:xfrm>
            <a:off x="7629524" y="3231403"/>
            <a:ext cx="4143376" cy="2862322"/>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This chart shows how many Residential Exemption applications have been granted within each value range presented.</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Class one properties also include 267 vacant land parcels, which are included in the total parcel count but cannot be granted a Residential Exemption</a:t>
            </a:r>
          </a:p>
          <a:p>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643526A-2627-49A7-AB0A-14E9D51A4968}"/>
              </a:ext>
            </a:extLst>
          </p:cNvPr>
          <p:cNvPicPr>
            <a:picLocks noChangeAspect="1"/>
          </p:cNvPicPr>
          <p:nvPr/>
        </p:nvPicPr>
        <p:blipFill>
          <a:blip r:embed="rId4"/>
          <a:stretch>
            <a:fillRect/>
          </a:stretch>
        </p:blipFill>
        <p:spPr>
          <a:xfrm>
            <a:off x="102568" y="1036842"/>
            <a:ext cx="7450757" cy="4493141"/>
          </a:xfrm>
          <a:prstGeom prst="rect">
            <a:avLst/>
          </a:prstGeom>
        </p:spPr>
      </p:pic>
    </p:spTree>
    <p:extLst>
      <p:ext uri="{BB962C8B-B14F-4D97-AF65-F5344CB8AC3E}">
        <p14:creationId xmlns:p14="http://schemas.microsoft.com/office/powerpoint/2010/main" val="322585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3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A642393-98E2-6714-C0E9-0F720F2DA9DD}"/>
              </a:ext>
            </a:extLst>
          </p:cNvPr>
          <p:cNvSpPr>
            <a:spLocks noGrp="1"/>
          </p:cNvSpPr>
          <p:nvPr>
            <p:ph type="sldNum" sz="quarter" idx="12"/>
          </p:nvPr>
        </p:nvSpPr>
        <p:spPr>
          <a:xfrm>
            <a:off x="9900458" y="6459785"/>
            <a:ext cx="1312025" cy="365125"/>
          </a:xfrm>
        </p:spPr>
        <p:txBody>
          <a:bodyPr>
            <a:normAutofit/>
          </a:bodyPr>
          <a:lstStyle/>
          <a:p>
            <a:pPr>
              <a:spcAft>
                <a:spcPts val="600"/>
              </a:spcAft>
            </a:pPr>
            <a:fld id="{6D22F896-40B5-4ADD-8801-0D06FADFA095}" type="slidenum">
              <a:rPr lang="en-US" noProof="0" smtClean="0"/>
              <a:pPr>
                <a:spcAft>
                  <a:spcPts val="600"/>
                </a:spcAft>
              </a:pPr>
              <a:t>22</a:t>
            </a:fld>
            <a:endParaRPr lang="en-US" noProof="0"/>
          </a:p>
        </p:txBody>
      </p:sp>
      <p:sp>
        <p:nvSpPr>
          <p:cNvPr id="16" name="TextBox 15">
            <a:extLst>
              <a:ext uri="{FF2B5EF4-FFF2-40B4-BE49-F238E27FC236}">
                <a16:creationId xmlns:a16="http://schemas.microsoft.com/office/drawing/2014/main" id="{B65B1386-0B80-F8FE-203A-4B98B151B4FD}"/>
              </a:ext>
            </a:extLst>
          </p:cNvPr>
          <p:cNvSpPr txBox="1"/>
          <p:nvPr/>
        </p:nvSpPr>
        <p:spPr>
          <a:xfrm>
            <a:off x="379022" y="6547911"/>
            <a:ext cx="4850367"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*Chart requested by Wendy Rovelli Select Board member for transparency </a:t>
            </a:r>
          </a:p>
        </p:txBody>
      </p:sp>
      <p:pic>
        <p:nvPicPr>
          <p:cNvPr id="7" name="Picture 6">
            <a:extLst>
              <a:ext uri="{FF2B5EF4-FFF2-40B4-BE49-F238E27FC236}">
                <a16:creationId xmlns:a16="http://schemas.microsoft.com/office/drawing/2014/main" id="{D47F8C85-684D-D63F-9AC8-2B8B55B3CA86}"/>
              </a:ext>
            </a:extLst>
          </p:cNvPr>
          <p:cNvPicPr>
            <a:picLocks noChangeAspect="1"/>
          </p:cNvPicPr>
          <p:nvPr/>
        </p:nvPicPr>
        <p:blipFill>
          <a:blip r:embed="rId2"/>
          <a:stretch>
            <a:fillRect/>
          </a:stretch>
        </p:blipFill>
        <p:spPr>
          <a:xfrm>
            <a:off x="3051208" y="2859831"/>
            <a:ext cx="5534491" cy="3386167"/>
          </a:xfrm>
          <a:prstGeom prst="rect">
            <a:avLst/>
          </a:prstGeom>
        </p:spPr>
      </p:pic>
      <p:pic>
        <p:nvPicPr>
          <p:cNvPr id="8" name="Picture 7">
            <a:extLst>
              <a:ext uri="{FF2B5EF4-FFF2-40B4-BE49-F238E27FC236}">
                <a16:creationId xmlns:a16="http://schemas.microsoft.com/office/drawing/2014/main" id="{1AEF2FB9-AEB9-FD2E-4726-08CE7E167C59}"/>
              </a:ext>
            </a:extLst>
          </p:cNvPr>
          <p:cNvPicPr>
            <a:picLocks noChangeAspect="1"/>
          </p:cNvPicPr>
          <p:nvPr/>
        </p:nvPicPr>
        <p:blipFill>
          <a:blip r:embed="rId3"/>
          <a:stretch>
            <a:fillRect/>
          </a:stretch>
        </p:blipFill>
        <p:spPr>
          <a:xfrm>
            <a:off x="991402" y="565046"/>
            <a:ext cx="9942897" cy="2209800"/>
          </a:xfrm>
          <a:prstGeom prst="rect">
            <a:avLst/>
          </a:prstGeom>
        </p:spPr>
      </p:pic>
    </p:spTree>
    <p:extLst>
      <p:ext uri="{BB962C8B-B14F-4D97-AF65-F5344CB8AC3E}">
        <p14:creationId xmlns:p14="http://schemas.microsoft.com/office/powerpoint/2010/main" val="378361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07980C16-BE07-4433-1909-1D6D616320DE}"/>
              </a:ext>
            </a:extLst>
          </p:cNvPr>
          <p:cNvSpPr txBox="1"/>
          <p:nvPr/>
        </p:nvSpPr>
        <p:spPr>
          <a:xfrm>
            <a:off x="6574971" y="5120640"/>
            <a:ext cx="4548626" cy="822960"/>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2500" spc="-50" dirty="0">
                <a:solidFill>
                  <a:srgbClr val="FFFFFF"/>
                </a:solidFill>
                <a:latin typeface="+mj-lt"/>
                <a:ea typeface="+mj-ea"/>
                <a:cs typeface="+mj-cs"/>
              </a:rPr>
              <a:t>Options for Residential Exemption </a:t>
            </a:r>
          </a:p>
          <a:p>
            <a:pPr>
              <a:lnSpc>
                <a:spcPct val="85000"/>
              </a:lnSpc>
              <a:spcBef>
                <a:spcPct val="0"/>
              </a:spcBef>
              <a:spcAft>
                <a:spcPts val="600"/>
              </a:spcAft>
            </a:pPr>
            <a:r>
              <a:rPr lang="en-US" sz="2500" spc="-50" dirty="0">
                <a:solidFill>
                  <a:srgbClr val="FFFFFF"/>
                </a:solidFill>
                <a:latin typeface="+mj-lt"/>
                <a:ea typeface="+mj-ea"/>
                <a:cs typeface="+mj-cs"/>
              </a:rPr>
              <a:t>(Example Calculation of 10%)</a:t>
            </a:r>
          </a:p>
        </p:txBody>
      </p:sp>
      <p:sp>
        <p:nvSpPr>
          <p:cNvPr id="23" name="Rectangle 22">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D46720FD-563D-8DEC-5D48-0BAF0CF1223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457200">
              <a:spcAft>
                <a:spcPts val="600"/>
              </a:spcAft>
            </a:pPr>
            <a:fld id="{6D22F896-40B5-4ADD-8801-0D06FADFA095}" type="slidenum">
              <a:rPr lang="en-US" noProof="0" smtClean="0"/>
              <a:pPr defTabSz="457200">
                <a:spcAft>
                  <a:spcPts val="600"/>
                </a:spcAft>
              </a:pPr>
              <a:t>23</a:t>
            </a:fld>
            <a:endParaRPr lang="en-US" noProof="0"/>
          </a:p>
        </p:txBody>
      </p:sp>
      <p:graphicFrame>
        <p:nvGraphicFramePr>
          <p:cNvPr id="11" name="Table 10">
            <a:extLst>
              <a:ext uri="{FF2B5EF4-FFF2-40B4-BE49-F238E27FC236}">
                <a16:creationId xmlns:a16="http://schemas.microsoft.com/office/drawing/2014/main" id="{33C51562-A95A-AE31-DBB6-437510D4889D}"/>
              </a:ext>
            </a:extLst>
          </p:cNvPr>
          <p:cNvGraphicFramePr>
            <a:graphicFrameLocks noGrp="1"/>
          </p:cNvGraphicFramePr>
          <p:nvPr>
            <p:extLst>
              <p:ext uri="{D42A27DB-BD31-4B8C-83A1-F6EECF244321}">
                <p14:modId xmlns:p14="http://schemas.microsoft.com/office/powerpoint/2010/main" val="4256958411"/>
              </p:ext>
            </p:extLst>
          </p:nvPr>
        </p:nvGraphicFramePr>
        <p:xfrm>
          <a:off x="6145418" y="840015"/>
          <a:ext cx="5490916" cy="3155913"/>
        </p:xfrm>
        <a:graphic>
          <a:graphicData uri="http://schemas.openxmlformats.org/drawingml/2006/table">
            <a:tbl>
              <a:tblPr/>
              <a:tblGrid>
                <a:gridCol w="260644">
                  <a:extLst>
                    <a:ext uri="{9D8B030D-6E8A-4147-A177-3AD203B41FA5}">
                      <a16:colId xmlns:a16="http://schemas.microsoft.com/office/drawing/2014/main" val="2720595936"/>
                    </a:ext>
                  </a:extLst>
                </a:gridCol>
                <a:gridCol w="2867092">
                  <a:extLst>
                    <a:ext uri="{9D8B030D-6E8A-4147-A177-3AD203B41FA5}">
                      <a16:colId xmlns:a16="http://schemas.microsoft.com/office/drawing/2014/main" val="2486612368"/>
                    </a:ext>
                  </a:extLst>
                </a:gridCol>
                <a:gridCol w="2363180">
                  <a:extLst>
                    <a:ext uri="{9D8B030D-6E8A-4147-A177-3AD203B41FA5}">
                      <a16:colId xmlns:a16="http://schemas.microsoft.com/office/drawing/2014/main" val="2201349886"/>
                    </a:ext>
                  </a:extLst>
                </a:gridCol>
              </a:tblGrid>
              <a:tr h="330972">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A.</a:t>
                      </a:r>
                    </a:p>
                  </a:txBody>
                  <a:tcPr marL="9525" marR="9525" marT="9525" marB="0" anchor="b">
                    <a:lnL>
                      <a:noFill/>
                    </a:lnL>
                    <a:lnR>
                      <a:noFill/>
                    </a:lnR>
                    <a:lnT>
                      <a:noFill/>
                    </a:lnT>
                    <a:lnB>
                      <a:noFill/>
                    </a:lnB>
                    <a:noFill/>
                  </a:tcPr>
                </a:tc>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Total Residential Value</a:t>
                      </a:r>
                    </a:p>
                  </a:txBody>
                  <a:tcPr marL="9525" marR="9525" marT="9525" marB="0" anchor="b">
                    <a:lnL>
                      <a:noFill/>
                    </a:lnL>
                    <a:lnR>
                      <a:noFill/>
                    </a:lnR>
                    <a:lnT>
                      <a:noFill/>
                    </a:lnT>
                    <a:lnB>
                      <a:noFill/>
                    </a:lnB>
                    <a:noFill/>
                  </a:tcPr>
                </a:tc>
                <a:tc>
                  <a:txBody>
                    <a:bodyPr/>
                    <a:lstStyle/>
                    <a:p>
                      <a:pPr algn="r"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 $       9,325,096,383 </a:t>
                      </a:r>
                    </a:p>
                  </a:txBody>
                  <a:tcPr marL="9525" marR="9525" marT="9525" marB="0" anchor="b">
                    <a:lnL>
                      <a:noFill/>
                    </a:lnL>
                    <a:lnR>
                      <a:noFill/>
                    </a:lnR>
                    <a:lnT>
                      <a:noFill/>
                    </a:lnT>
                    <a:lnB>
                      <a:noFill/>
                    </a:lnB>
                    <a:noFill/>
                  </a:tcPr>
                </a:tc>
                <a:extLst>
                  <a:ext uri="{0D108BD9-81ED-4DB2-BD59-A6C34878D82A}">
                    <a16:rowId xmlns:a16="http://schemas.microsoft.com/office/drawing/2014/main" val="428545626"/>
                  </a:ext>
                </a:extLst>
              </a:tr>
              <a:tr h="330972">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B.</a:t>
                      </a:r>
                    </a:p>
                  </a:txBody>
                  <a:tcPr marL="9525" marR="9525" marT="9525" marB="0" anchor="b">
                    <a:lnL>
                      <a:noFill/>
                    </a:lnL>
                    <a:lnR>
                      <a:noFill/>
                    </a:lnR>
                    <a:lnT>
                      <a:noFill/>
                    </a:lnT>
                    <a:lnB>
                      <a:noFill/>
                    </a:lnB>
                    <a:noFill/>
                  </a:tcPr>
                </a:tc>
                <a:tc>
                  <a:txBody>
                    <a:bodyPr/>
                    <a:lstStyle/>
                    <a:p>
                      <a:pPr algn="l"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Total Residential Parcels</a:t>
                      </a:r>
                    </a:p>
                  </a:txBody>
                  <a:tcPr marL="9525" marR="9525" marT="9525" marB="0" anchor="b">
                    <a:lnL>
                      <a:noFill/>
                    </a:lnL>
                    <a:lnR>
                      <a:noFill/>
                    </a:lnR>
                    <a:lnT>
                      <a:noFill/>
                    </a:lnT>
                    <a:lnB>
                      <a:noFill/>
                    </a:lnB>
                    <a:noFill/>
                  </a:tcPr>
                </a:tc>
                <a:tc>
                  <a:txBody>
                    <a:bodyPr/>
                    <a:lstStyle/>
                    <a:p>
                      <a:pPr algn="r"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6014</a:t>
                      </a:r>
                    </a:p>
                  </a:txBody>
                  <a:tcPr marL="9525" marR="9525" marT="9525" marB="0" anchor="b">
                    <a:lnL>
                      <a:noFill/>
                    </a:lnL>
                    <a:lnR>
                      <a:noFill/>
                    </a:lnR>
                    <a:lnT>
                      <a:noFill/>
                    </a:lnT>
                    <a:lnB>
                      <a:noFill/>
                    </a:lnB>
                    <a:noFill/>
                  </a:tcPr>
                </a:tc>
                <a:extLst>
                  <a:ext uri="{0D108BD9-81ED-4DB2-BD59-A6C34878D82A}">
                    <a16:rowId xmlns:a16="http://schemas.microsoft.com/office/drawing/2014/main" val="3654607311"/>
                  </a:ext>
                </a:extLst>
              </a:tr>
              <a:tr h="330972">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C.</a:t>
                      </a:r>
                    </a:p>
                  </a:txBody>
                  <a:tcPr marL="9525" marR="9525" marT="9525" marB="0" anchor="b">
                    <a:lnL>
                      <a:noFill/>
                    </a:lnL>
                    <a:lnR>
                      <a:noFill/>
                    </a:lnR>
                    <a:lnT>
                      <a:noFill/>
                    </a:lnT>
                    <a:lnB>
                      <a:noFill/>
                    </a:lnB>
                    <a:noFill/>
                  </a:tcPr>
                </a:tc>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Average Residential Value</a:t>
                      </a:r>
                    </a:p>
                  </a:txBody>
                  <a:tcPr marL="9525" marR="9525" marT="9525" marB="0" anchor="b">
                    <a:lnL>
                      <a:noFill/>
                    </a:lnL>
                    <a:lnR>
                      <a:noFill/>
                    </a:lnR>
                    <a:lnT>
                      <a:noFill/>
                    </a:lnT>
                    <a:lnB>
                      <a:noFill/>
                    </a:lnB>
                    <a:noFill/>
                  </a:tcPr>
                </a:tc>
                <a:tc>
                  <a:txBody>
                    <a:bodyPr/>
                    <a:lstStyle/>
                    <a:p>
                      <a:pPr algn="r"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 $              1,550,565 </a:t>
                      </a:r>
                    </a:p>
                  </a:txBody>
                  <a:tcPr marL="9525" marR="9525" marT="9525" marB="0" anchor="b">
                    <a:lnL>
                      <a:noFill/>
                    </a:lnL>
                    <a:lnR>
                      <a:noFill/>
                    </a:lnR>
                    <a:lnT>
                      <a:noFill/>
                    </a:lnT>
                    <a:lnB>
                      <a:noFill/>
                    </a:lnB>
                    <a:noFill/>
                  </a:tcPr>
                </a:tc>
                <a:extLst>
                  <a:ext uri="{0D108BD9-81ED-4DB2-BD59-A6C34878D82A}">
                    <a16:rowId xmlns:a16="http://schemas.microsoft.com/office/drawing/2014/main" val="2279071986"/>
                  </a:ext>
                </a:extLst>
              </a:tr>
              <a:tr h="330972">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D.</a:t>
                      </a:r>
                    </a:p>
                  </a:txBody>
                  <a:tcPr marL="9525" marR="9525" marT="9525" marB="0" anchor="b">
                    <a:lnL>
                      <a:noFill/>
                    </a:lnL>
                    <a:lnR>
                      <a:noFill/>
                    </a:lnR>
                    <a:lnT>
                      <a:noFill/>
                    </a:lnT>
                    <a:lnB>
                      <a:noFill/>
                    </a:lnB>
                    <a:noFill/>
                  </a:tcPr>
                </a:tc>
                <a:tc>
                  <a:txBody>
                    <a:bodyPr/>
                    <a:lstStyle/>
                    <a:p>
                      <a:pPr algn="l"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Exemption %</a:t>
                      </a:r>
                    </a:p>
                  </a:txBody>
                  <a:tcPr marL="9525" marR="9525" marT="9525" marB="0" anchor="b">
                    <a:lnL>
                      <a:noFill/>
                    </a:lnL>
                    <a:lnR>
                      <a:noFill/>
                    </a:lnR>
                    <a:lnT>
                      <a:noFill/>
                    </a:lnT>
                    <a:lnB>
                      <a:noFill/>
                    </a:lnB>
                    <a:noFill/>
                  </a:tcPr>
                </a:tc>
                <a:tc>
                  <a:txBody>
                    <a:bodyPr/>
                    <a:lstStyle/>
                    <a:p>
                      <a:pPr algn="r"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lnL>
                      <a:noFill/>
                    </a:lnL>
                    <a:lnR>
                      <a:noFill/>
                    </a:lnR>
                    <a:lnT>
                      <a:noFill/>
                    </a:lnT>
                    <a:lnB>
                      <a:noFill/>
                    </a:lnB>
                    <a:noFill/>
                  </a:tcPr>
                </a:tc>
                <a:extLst>
                  <a:ext uri="{0D108BD9-81ED-4DB2-BD59-A6C34878D82A}">
                    <a16:rowId xmlns:a16="http://schemas.microsoft.com/office/drawing/2014/main" val="1910442473"/>
                  </a:ext>
                </a:extLst>
              </a:tr>
              <a:tr h="330972">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E.</a:t>
                      </a:r>
                    </a:p>
                  </a:txBody>
                  <a:tcPr marL="9525" marR="9525" marT="9525" marB="0" anchor="b">
                    <a:lnL>
                      <a:noFill/>
                    </a:lnL>
                    <a:lnR>
                      <a:noFill/>
                    </a:lnR>
                    <a:lnT>
                      <a:noFill/>
                    </a:lnT>
                    <a:lnB>
                      <a:noFill/>
                    </a:lnB>
                    <a:noFill/>
                  </a:tcPr>
                </a:tc>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Exemption Amount</a:t>
                      </a:r>
                    </a:p>
                  </a:txBody>
                  <a:tcPr marL="9525" marR="9525" marT="9525" marB="0" anchor="b">
                    <a:lnL>
                      <a:noFill/>
                    </a:lnL>
                    <a:lnR>
                      <a:noFill/>
                    </a:lnR>
                    <a:lnT>
                      <a:noFill/>
                    </a:lnT>
                    <a:lnB>
                      <a:noFill/>
                    </a:lnB>
                    <a:noFill/>
                  </a:tcPr>
                </a:tc>
                <a:tc>
                  <a:txBody>
                    <a:bodyPr/>
                    <a:lstStyle/>
                    <a:p>
                      <a:pPr algn="r"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 $            155,056.00 </a:t>
                      </a:r>
                    </a:p>
                  </a:txBody>
                  <a:tcPr marL="9525" marR="9525" marT="9525" marB="0" anchor="b">
                    <a:lnL>
                      <a:noFill/>
                    </a:lnL>
                    <a:lnR>
                      <a:noFill/>
                    </a:lnR>
                    <a:lnT>
                      <a:noFill/>
                    </a:lnT>
                    <a:lnB>
                      <a:noFill/>
                    </a:lnB>
                    <a:noFill/>
                  </a:tcPr>
                </a:tc>
                <a:extLst>
                  <a:ext uri="{0D108BD9-81ED-4DB2-BD59-A6C34878D82A}">
                    <a16:rowId xmlns:a16="http://schemas.microsoft.com/office/drawing/2014/main" val="3719300547"/>
                  </a:ext>
                </a:extLst>
              </a:tr>
              <a:tr h="330972">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F.</a:t>
                      </a:r>
                    </a:p>
                  </a:txBody>
                  <a:tcPr marL="9525" marR="9525" marT="9525" marB="0" anchor="b">
                    <a:lnL>
                      <a:noFill/>
                    </a:lnL>
                    <a:lnR>
                      <a:noFill/>
                    </a:lnR>
                    <a:lnT>
                      <a:noFill/>
                    </a:lnT>
                    <a:lnB>
                      <a:noFill/>
                    </a:lnB>
                    <a:noFill/>
                  </a:tcPr>
                </a:tc>
                <a:tc>
                  <a:txBody>
                    <a:bodyPr/>
                    <a:lstStyle/>
                    <a:p>
                      <a:pPr algn="l"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Number of Eligible (est)</a:t>
                      </a:r>
                    </a:p>
                  </a:txBody>
                  <a:tcPr marL="9525" marR="9525" marT="9525" marB="0" anchor="b">
                    <a:lnL>
                      <a:noFill/>
                    </a:lnL>
                    <a:lnR>
                      <a:noFill/>
                    </a:lnR>
                    <a:lnT>
                      <a:noFill/>
                    </a:lnT>
                    <a:lnB>
                      <a:noFill/>
                    </a:lnB>
                    <a:noFill/>
                  </a:tcPr>
                </a:tc>
                <a:tc>
                  <a:txBody>
                    <a:bodyPr/>
                    <a:lstStyle/>
                    <a:p>
                      <a:pPr algn="r"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3863</a:t>
                      </a:r>
                    </a:p>
                  </a:txBody>
                  <a:tcPr marL="9525" marR="9525" marT="9525" marB="0" anchor="b">
                    <a:lnL>
                      <a:noFill/>
                    </a:lnL>
                    <a:lnR>
                      <a:noFill/>
                    </a:lnR>
                    <a:lnT>
                      <a:noFill/>
                    </a:lnT>
                    <a:lnB>
                      <a:noFill/>
                    </a:lnB>
                    <a:noFill/>
                  </a:tcPr>
                </a:tc>
                <a:extLst>
                  <a:ext uri="{0D108BD9-81ED-4DB2-BD59-A6C34878D82A}">
                    <a16:rowId xmlns:a16="http://schemas.microsoft.com/office/drawing/2014/main" val="222857958"/>
                  </a:ext>
                </a:extLst>
              </a:tr>
              <a:tr h="330972">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G.</a:t>
                      </a:r>
                    </a:p>
                  </a:txBody>
                  <a:tcPr marL="9525" marR="9525" marT="9525" marB="0" anchor="b">
                    <a:lnL>
                      <a:noFill/>
                    </a:lnL>
                    <a:lnR>
                      <a:noFill/>
                    </a:lnR>
                    <a:lnT>
                      <a:noFill/>
                    </a:lnT>
                    <a:lnB>
                      <a:noFill/>
                    </a:lnB>
                    <a:noFill/>
                  </a:tcPr>
                </a:tc>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Total Residential Exemption Value</a:t>
                      </a:r>
                    </a:p>
                  </a:txBody>
                  <a:tcPr marL="9525" marR="9525" marT="9525" marB="0" anchor="b">
                    <a:lnL>
                      <a:noFill/>
                    </a:lnL>
                    <a:lnR>
                      <a:noFill/>
                    </a:lnR>
                    <a:lnT>
                      <a:noFill/>
                    </a:lnT>
                    <a:lnB>
                      <a:noFill/>
                    </a:lnB>
                    <a:noFill/>
                  </a:tcPr>
                </a:tc>
                <a:tc>
                  <a:txBody>
                    <a:bodyPr/>
                    <a:lstStyle/>
                    <a:p>
                      <a:pPr algn="r"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 $          598,981,328 </a:t>
                      </a:r>
                    </a:p>
                  </a:txBody>
                  <a:tcPr marL="9525" marR="9525" marT="9525" marB="0" anchor="b">
                    <a:lnL>
                      <a:noFill/>
                    </a:lnL>
                    <a:lnR>
                      <a:noFill/>
                    </a:lnR>
                    <a:lnT>
                      <a:noFill/>
                    </a:lnT>
                    <a:lnB>
                      <a:noFill/>
                    </a:lnB>
                    <a:noFill/>
                  </a:tcPr>
                </a:tc>
                <a:extLst>
                  <a:ext uri="{0D108BD9-81ED-4DB2-BD59-A6C34878D82A}">
                    <a16:rowId xmlns:a16="http://schemas.microsoft.com/office/drawing/2014/main" val="814661758"/>
                  </a:ext>
                </a:extLst>
              </a:tr>
              <a:tr h="330972">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H.</a:t>
                      </a:r>
                    </a:p>
                  </a:txBody>
                  <a:tcPr marL="9525" marR="9525" marT="9525" marB="0" anchor="b">
                    <a:lnL>
                      <a:noFill/>
                    </a:lnL>
                    <a:lnR>
                      <a:noFill/>
                    </a:lnR>
                    <a:lnT>
                      <a:noFill/>
                    </a:lnT>
                    <a:lnB>
                      <a:noFill/>
                    </a:lnB>
                    <a:noFill/>
                  </a:tcPr>
                </a:tc>
                <a:tc>
                  <a:txBody>
                    <a:bodyPr/>
                    <a:lstStyle/>
                    <a:p>
                      <a:pPr algn="l"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Residential Value less Exemption</a:t>
                      </a:r>
                    </a:p>
                  </a:txBody>
                  <a:tcPr marL="9525" marR="9525" marT="9525" marB="0" anchor="b">
                    <a:lnL>
                      <a:noFill/>
                    </a:lnL>
                    <a:lnR>
                      <a:noFill/>
                    </a:lnR>
                    <a:lnT>
                      <a:noFill/>
                    </a:lnT>
                    <a:lnB>
                      <a:noFill/>
                    </a:lnB>
                    <a:noFill/>
                  </a:tcPr>
                </a:tc>
                <a:tc>
                  <a:txBody>
                    <a:bodyPr/>
                    <a:lstStyle/>
                    <a:p>
                      <a:pPr algn="r"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 $       8,726,115,055 </a:t>
                      </a:r>
                    </a:p>
                  </a:txBody>
                  <a:tcPr marL="9525" marR="9525" marT="9525" marB="0" anchor="b">
                    <a:lnL>
                      <a:noFill/>
                    </a:lnL>
                    <a:lnR>
                      <a:noFill/>
                    </a:lnR>
                    <a:lnT>
                      <a:noFill/>
                    </a:lnT>
                    <a:lnB>
                      <a:noFill/>
                    </a:lnB>
                    <a:noFill/>
                  </a:tcPr>
                </a:tc>
                <a:extLst>
                  <a:ext uri="{0D108BD9-81ED-4DB2-BD59-A6C34878D82A}">
                    <a16:rowId xmlns:a16="http://schemas.microsoft.com/office/drawing/2014/main" val="1861078114"/>
                  </a:ext>
                </a:extLst>
              </a:tr>
              <a:tr h="330972">
                <a:tc>
                  <a:txBody>
                    <a:bodyPr/>
                    <a:lstStyle/>
                    <a:p>
                      <a:pPr algn="l" fontAlgn="b">
                        <a:buNone/>
                      </a:pPr>
                      <a:r>
                        <a:rPr lang="en-US" sz="1400" b="1" i="0" u="none" strike="noStrike">
                          <a:solidFill>
                            <a:srgbClr val="000000"/>
                          </a:solidFill>
                          <a:effectLst/>
                          <a:latin typeface="Times New Roman" panose="02020603050405020304" pitchFamily="18" charset="0"/>
                          <a:cs typeface="Times New Roman" panose="02020603050405020304" pitchFamily="18" charset="0"/>
                        </a:rPr>
                        <a:t>I.</a:t>
                      </a:r>
                    </a:p>
                  </a:txBody>
                  <a:tcPr marL="9525" marR="9525" marT="9525" marB="0" anchor="b">
                    <a:lnL>
                      <a:noFill/>
                    </a:lnL>
                    <a:lnR>
                      <a:noFill/>
                    </a:lnR>
                    <a:lnT>
                      <a:noFill/>
                    </a:lnT>
                    <a:lnB>
                      <a:noFill/>
                    </a:lnB>
                    <a:noFill/>
                  </a:tcPr>
                </a:tc>
                <a:tc>
                  <a:txBody>
                    <a:bodyPr/>
                    <a:lstStyle/>
                    <a:p>
                      <a:pPr algn="l"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Break Even</a:t>
                      </a:r>
                    </a:p>
                  </a:txBody>
                  <a:tcPr marL="9525" marR="9525" marT="9525" marB="0" anchor="b">
                    <a:lnL>
                      <a:noFill/>
                    </a:lnL>
                    <a:lnR>
                      <a:noFill/>
                    </a:lnR>
                    <a:lnT>
                      <a:noFill/>
                    </a:lnT>
                    <a:lnB>
                      <a:noFill/>
                    </a:lnB>
                    <a:noFill/>
                  </a:tcPr>
                </a:tc>
                <a:tc>
                  <a:txBody>
                    <a:bodyPr/>
                    <a:lstStyle/>
                    <a:p>
                      <a:pPr algn="r" fontAlgn="b">
                        <a:buNone/>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 $              2,413,952 </a:t>
                      </a:r>
                    </a:p>
                  </a:txBody>
                  <a:tcPr marL="9525" marR="9525" marT="9525" marB="0" anchor="b">
                    <a:lnL>
                      <a:noFill/>
                    </a:lnL>
                    <a:lnR>
                      <a:noFill/>
                    </a:lnR>
                    <a:lnT>
                      <a:noFill/>
                    </a:lnT>
                    <a:lnB>
                      <a:noFill/>
                    </a:lnB>
                    <a:noFill/>
                  </a:tcPr>
                </a:tc>
                <a:extLst>
                  <a:ext uri="{0D108BD9-81ED-4DB2-BD59-A6C34878D82A}">
                    <a16:rowId xmlns:a16="http://schemas.microsoft.com/office/drawing/2014/main" val="3738048384"/>
                  </a:ext>
                </a:extLst>
              </a:tr>
              <a:tr h="154783">
                <a:tc>
                  <a:txBody>
                    <a:bodyPr/>
                    <a:lstStyle/>
                    <a:p>
                      <a:pPr algn="l" fontAlgn="b">
                        <a:buNone/>
                      </a:pP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buNone/>
                      </a:pP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buNone/>
                      </a:pP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671990687"/>
                  </a:ext>
                </a:extLst>
              </a:tr>
            </a:tbl>
          </a:graphicData>
        </a:graphic>
      </p:graphicFrame>
      <p:sp>
        <p:nvSpPr>
          <p:cNvPr id="12" name="TextBox 11">
            <a:extLst>
              <a:ext uri="{FF2B5EF4-FFF2-40B4-BE49-F238E27FC236}">
                <a16:creationId xmlns:a16="http://schemas.microsoft.com/office/drawing/2014/main" id="{25D95205-7B63-4B74-652A-77771F5F82EE}"/>
              </a:ext>
            </a:extLst>
          </p:cNvPr>
          <p:cNvSpPr txBox="1"/>
          <p:nvPr/>
        </p:nvSpPr>
        <p:spPr>
          <a:xfrm>
            <a:off x="493127" y="723900"/>
            <a:ext cx="1606130" cy="369332"/>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B18B48CE-4F02-6617-5C6F-F59FEE7E0F5A}"/>
              </a:ext>
            </a:extLst>
          </p:cNvPr>
          <p:cNvSpPr txBox="1"/>
          <p:nvPr/>
        </p:nvSpPr>
        <p:spPr>
          <a:xfrm flipH="1">
            <a:off x="637088" y="240637"/>
            <a:ext cx="4920343"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Percentage’s x Average Residential Value along with exemption value and tax rate</a:t>
            </a:r>
          </a:p>
        </p:txBody>
      </p:sp>
      <p:pic>
        <p:nvPicPr>
          <p:cNvPr id="5" name="Picture 4">
            <a:extLst>
              <a:ext uri="{FF2B5EF4-FFF2-40B4-BE49-F238E27FC236}">
                <a16:creationId xmlns:a16="http://schemas.microsoft.com/office/drawing/2014/main" id="{4EC72B11-D827-C5B9-6158-7A366A6C65F9}"/>
              </a:ext>
            </a:extLst>
          </p:cNvPr>
          <p:cNvPicPr>
            <a:picLocks noChangeAspect="1"/>
          </p:cNvPicPr>
          <p:nvPr/>
        </p:nvPicPr>
        <p:blipFill>
          <a:blip r:embed="rId2"/>
          <a:stretch>
            <a:fillRect/>
          </a:stretch>
        </p:blipFill>
        <p:spPr>
          <a:xfrm>
            <a:off x="356136" y="1197987"/>
            <a:ext cx="5592278" cy="2502517"/>
          </a:xfrm>
          <a:prstGeom prst="rect">
            <a:avLst/>
          </a:prstGeom>
        </p:spPr>
      </p:pic>
    </p:spTree>
    <p:extLst>
      <p:ext uri="{BB962C8B-B14F-4D97-AF65-F5344CB8AC3E}">
        <p14:creationId xmlns:p14="http://schemas.microsoft.com/office/powerpoint/2010/main" val="1635974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F30E9-4D39-F04D-996D-35B541D22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598AB-1E1B-A9DD-CAD7-D8B0D24271DF}"/>
              </a:ext>
            </a:extLst>
          </p:cNvPr>
          <p:cNvSpPr>
            <a:spLocks noGrp="1"/>
          </p:cNvSpPr>
          <p:nvPr>
            <p:ph type="title"/>
          </p:nvPr>
        </p:nvSpPr>
        <p:spPr>
          <a:xfrm>
            <a:off x="0" y="2549750"/>
            <a:ext cx="12192000" cy="1325563"/>
          </a:xfrm>
        </p:spPr>
        <p:txBody>
          <a:bodyPr>
            <a:normAutofit fontScale="90000"/>
          </a:bodyPr>
          <a:lstStyle/>
          <a:p>
            <a:pPr algn="ctr"/>
            <a:r>
              <a:rPr lang="en-US" b="1">
                <a:latin typeface="Times New Roman" panose="02020603050405020304" pitchFamily="18" charset="0"/>
                <a:cs typeface="Times New Roman" panose="02020603050405020304" pitchFamily="18" charset="0"/>
              </a:rPr>
              <a:t>WHETHER TO ADOPT A SMALL COMMERCIAL EXEMPTION</a:t>
            </a:r>
          </a:p>
        </p:txBody>
      </p:sp>
      <p:sp>
        <p:nvSpPr>
          <p:cNvPr id="4" name="TextBox 3">
            <a:extLst>
              <a:ext uri="{FF2B5EF4-FFF2-40B4-BE49-F238E27FC236}">
                <a16:creationId xmlns:a16="http://schemas.microsoft.com/office/drawing/2014/main" id="{A667B59A-929B-E670-62AA-831F3FD7B856}"/>
              </a:ext>
            </a:extLst>
          </p:cNvPr>
          <p:cNvSpPr txBox="1"/>
          <p:nvPr/>
        </p:nvSpPr>
        <p:spPr>
          <a:xfrm>
            <a:off x="4855723" y="1021404"/>
            <a:ext cx="248055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VOTE 4</a:t>
            </a:r>
          </a:p>
        </p:txBody>
      </p:sp>
      <p:sp>
        <p:nvSpPr>
          <p:cNvPr id="3" name="Slide Number Placeholder 2">
            <a:extLst>
              <a:ext uri="{FF2B5EF4-FFF2-40B4-BE49-F238E27FC236}">
                <a16:creationId xmlns:a16="http://schemas.microsoft.com/office/drawing/2014/main" id="{20A39C66-9A0F-5081-D89D-3BE06E93570B}"/>
              </a:ext>
            </a:extLst>
          </p:cNvPr>
          <p:cNvSpPr>
            <a:spLocks noGrp="1"/>
          </p:cNvSpPr>
          <p:nvPr>
            <p:ph type="sldNum" sz="quarter" idx="12"/>
          </p:nvPr>
        </p:nvSpPr>
        <p:spPr/>
        <p:txBody>
          <a:bodyPr/>
          <a:lstStyle/>
          <a:p>
            <a:fld id="{6D22F896-40B5-4ADD-8801-0D06FADFA095}" type="slidenum">
              <a:rPr lang="en-US" noProof="0" smtClean="0"/>
              <a:t>24</a:t>
            </a:fld>
            <a:endParaRPr lang="en-US" noProof="0"/>
          </a:p>
        </p:txBody>
      </p:sp>
    </p:spTree>
    <p:extLst>
      <p:ext uri="{BB962C8B-B14F-4D97-AF65-F5344CB8AC3E}">
        <p14:creationId xmlns:p14="http://schemas.microsoft.com/office/powerpoint/2010/main" val="329338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C4BFB-D8CA-A28E-1922-D30D46AFA674}"/>
              </a:ext>
            </a:extLst>
          </p:cNvPr>
          <p:cNvSpPr>
            <a:spLocks noGrp="1"/>
          </p:cNvSpPr>
          <p:nvPr>
            <p:ph type="sldNum" sz="quarter" idx="12"/>
          </p:nvPr>
        </p:nvSpPr>
        <p:spPr/>
        <p:txBody>
          <a:bodyPr/>
          <a:lstStyle/>
          <a:p>
            <a:fld id="{6D22F896-40B5-4ADD-8801-0D06FADFA095}" type="slidenum">
              <a:rPr lang="en-US" noProof="0" smtClean="0"/>
              <a:t>25</a:t>
            </a:fld>
            <a:endParaRPr lang="en-US" noProof="0"/>
          </a:p>
        </p:txBody>
      </p:sp>
      <p:sp>
        <p:nvSpPr>
          <p:cNvPr id="3" name="Title 1">
            <a:extLst>
              <a:ext uri="{FF2B5EF4-FFF2-40B4-BE49-F238E27FC236}">
                <a16:creationId xmlns:a16="http://schemas.microsoft.com/office/drawing/2014/main" id="{8C8F81E2-E6E6-457F-36A2-2887C12DB820}"/>
              </a:ext>
            </a:extLst>
          </p:cNvPr>
          <p:cNvSpPr txBox="1">
            <a:spLocks/>
          </p:cNvSpPr>
          <p:nvPr/>
        </p:nvSpPr>
        <p:spPr>
          <a:xfrm>
            <a:off x="2117407" y="217381"/>
            <a:ext cx="8018145" cy="74845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Small Commercial Exemption</a:t>
            </a:r>
          </a:p>
        </p:txBody>
      </p:sp>
      <p:sp>
        <p:nvSpPr>
          <p:cNvPr id="4" name="Content Placeholder 2">
            <a:extLst>
              <a:ext uri="{FF2B5EF4-FFF2-40B4-BE49-F238E27FC236}">
                <a16:creationId xmlns:a16="http://schemas.microsoft.com/office/drawing/2014/main" id="{94D8FF2A-CE82-5513-9471-1AC2E9BA75FC}"/>
              </a:ext>
            </a:extLst>
          </p:cNvPr>
          <p:cNvSpPr txBox="1">
            <a:spLocks/>
          </p:cNvSpPr>
          <p:nvPr/>
        </p:nvSpPr>
        <p:spPr>
          <a:xfrm>
            <a:off x="1097280" y="800100"/>
            <a:ext cx="10058400" cy="4811819"/>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Select Board could adopt an exemption that </a:t>
            </a:r>
            <a:r>
              <a:rPr lang="en-US" b="1" dirty="0">
                <a:latin typeface="Times New Roman" panose="02020603050405020304" pitchFamily="18" charset="0"/>
                <a:cs typeface="Times New Roman" panose="02020603050405020304" pitchFamily="18" charset="0"/>
              </a:rPr>
              <a:t>reduces the taxable valuation by up to 10% </a:t>
            </a:r>
            <a:r>
              <a:rPr lang="en-US" dirty="0">
                <a:latin typeface="Times New Roman" panose="02020603050405020304" pitchFamily="18" charset="0"/>
                <a:cs typeface="Times New Roman" panose="02020603050405020304" pitchFamily="18" charset="0"/>
              </a:rPr>
              <a:t>of eligible Commercial parcels only.</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Eligible businesses must have an average annual employment of </a:t>
            </a:r>
            <a:r>
              <a:rPr lang="en-US" b="1" dirty="0">
                <a:latin typeface="Times New Roman" panose="02020603050405020304" pitchFamily="18" charset="0"/>
                <a:cs typeface="Times New Roman" panose="02020603050405020304" pitchFamily="18" charset="0"/>
              </a:rPr>
              <a:t>not more than 10 people</a:t>
            </a:r>
            <a:r>
              <a:rPr lang="en-US" dirty="0">
                <a:latin typeface="Times New Roman" panose="02020603050405020304" pitchFamily="18" charset="0"/>
                <a:cs typeface="Times New Roman" panose="02020603050405020304" pitchFamily="18" charset="0"/>
              </a:rPr>
              <a:t> during the previous calendar year.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Assessed value of the parcel occupied by eligible business must be </a:t>
            </a:r>
            <a:r>
              <a:rPr lang="en-US" b="1" dirty="0">
                <a:latin typeface="Times New Roman" panose="02020603050405020304" pitchFamily="18" charset="0"/>
                <a:cs typeface="Times New Roman" panose="02020603050405020304" pitchFamily="18" charset="0"/>
              </a:rPr>
              <a:t>$1 million or less.</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order for a commercial parcel to qualify, </a:t>
            </a:r>
            <a:r>
              <a:rPr lang="en-US" b="1" dirty="0">
                <a:latin typeface="Times New Roman" panose="02020603050405020304" pitchFamily="18" charset="0"/>
                <a:cs typeface="Times New Roman" panose="02020603050405020304" pitchFamily="18" charset="0"/>
              </a:rPr>
              <a:t>every business occupying the parcel must also qualify </a:t>
            </a:r>
            <a:r>
              <a:rPr lang="en-US" dirty="0">
                <a:latin typeface="Times New Roman" panose="02020603050405020304" pitchFamily="18" charset="0"/>
                <a:cs typeface="Times New Roman" panose="02020603050405020304" pitchFamily="18" charset="0"/>
              </a:rPr>
              <a:t>for the exemption.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exemption </a:t>
            </a:r>
            <a:r>
              <a:rPr lang="en-US" b="1" dirty="0">
                <a:latin typeface="Times New Roman" panose="02020603050405020304" pitchFamily="18" charset="0"/>
                <a:cs typeface="Times New Roman" panose="02020603050405020304" pitchFamily="18" charset="0"/>
              </a:rPr>
              <a:t>shifts the tax burden within the CIP Classes from small commercial properties to larger commercial and industrial parcels.</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Increases the Commercial/Industrial/Personal Property tax rate</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exemption goes to the building owner, not the business owner</a:t>
            </a:r>
            <a:r>
              <a:rPr lang="en-US" dirty="0">
                <a:latin typeface="Times New Roman" panose="02020603050405020304" pitchFamily="18" charset="0"/>
                <a:cs typeface="Times New Roman" panose="02020603050405020304" pitchFamily="18" charset="0"/>
              </a:rPr>
              <a:t>, so depending on lease agreements, a small business owner may or may not benefit.</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buFont typeface="Calibri" panose="020F0502020204030204" pitchFamily="34" charse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Concord has not historically adopted this exemption</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342875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00195BFA-FD31-4D6E-8E00-89ADD87C3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8E8A7B43-443B-4C99-A3C6-9CE7646B8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7" name="Straight Connector 1036">
            <a:extLst>
              <a:ext uri="{FF2B5EF4-FFF2-40B4-BE49-F238E27FC236}">
                <a16:creationId xmlns:a16="http://schemas.microsoft.com/office/drawing/2014/main" id="{7465263F-49B5-417F-9656-FB8062DB74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9" name="Rectangle 1038">
            <a:extLst>
              <a:ext uri="{FF2B5EF4-FFF2-40B4-BE49-F238E27FC236}">
                <a16:creationId xmlns:a16="http://schemas.microsoft.com/office/drawing/2014/main" id="{08B6F245-60D7-4CD9-8BCF-CB69CAD7F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a:extLst>
              <a:ext uri="{FF2B5EF4-FFF2-40B4-BE49-F238E27FC236}">
                <a16:creationId xmlns:a16="http://schemas.microsoft.com/office/drawing/2014/main" id="{C7594BB7-E215-A873-1435-10DE6836C7AE}"/>
              </a:ext>
            </a:extLst>
          </p:cNvPr>
          <p:cNvSpPr>
            <a:spLocks noGrp="1"/>
          </p:cNvSpPr>
          <p:nvPr>
            <p:ph type="title"/>
          </p:nvPr>
        </p:nvSpPr>
        <p:spPr>
          <a:xfrm>
            <a:off x="7546124" y="1347967"/>
            <a:ext cx="4294179" cy="779756"/>
          </a:xfrm>
        </p:spPr>
        <p:txBody>
          <a:bodyPr vert="horz" lIns="91440" tIns="45720" rIns="91440" bIns="45720" rtlCol="0" anchor="b">
            <a:normAutofit/>
          </a:bodyPr>
          <a:lstStyle/>
          <a:p>
            <a:r>
              <a:rPr lang="en-US" sz="3800">
                <a:solidFill>
                  <a:schemeClr val="tx1">
                    <a:lumMod val="75000"/>
                    <a:lumOff val="25000"/>
                  </a:schemeClr>
                </a:solidFill>
                <a:latin typeface="Times New Roman" panose="02020603050405020304" pitchFamily="18" charset="0"/>
                <a:cs typeface="Times New Roman" panose="02020603050405020304" pitchFamily="18" charset="0"/>
              </a:rPr>
              <a:t>Town of Concord</a:t>
            </a:r>
          </a:p>
        </p:txBody>
      </p:sp>
      <p:pic>
        <p:nvPicPr>
          <p:cNvPr id="5" name="Picture 4" descr="A collage of a person&#10;&#10;Description automatically generated with medium confidence">
            <a:extLst>
              <a:ext uri="{FF2B5EF4-FFF2-40B4-BE49-F238E27FC236}">
                <a16:creationId xmlns:a16="http://schemas.microsoft.com/office/drawing/2014/main" id="{92CC946F-E497-8722-520C-B535265F15E9}"/>
              </a:ext>
            </a:extLst>
          </p:cNvPr>
          <p:cNvPicPr>
            <a:picLocks noChangeAspect="1"/>
          </p:cNvPicPr>
          <p:nvPr/>
        </p:nvPicPr>
        <p:blipFill>
          <a:blip r:embed="rId3">
            <a:extLst>
              <a:ext uri="{28A0092B-C50C-407E-A947-70E740481C1C}">
                <a14:useLocalDpi xmlns:a14="http://schemas.microsoft.com/office/drawing/2010/main" val="0"/>
              </a:ext>
            </a:extLst>
          </a:blip>
          <a:srcRect l="12380" r="12382" b="2"/>
          <a:stretch/>
        </p:blipFill>
        <p:spPr>
          <a:xfrm>
            <a:off x="804670" y="798507"/>
            <a:ext cx="2370646" cy="4720304"/>
          </a:xfrm>
          <a:prstGeom prst="rect">
            <a:avLst/>
          </a:prstGeom>
        </p:spPr>
      </p:pic>
      <p:pic>
        <p:nvPicPr>
          <p:cNvPr id="6" name="Picture Placeholder 5" descr="A picture containing tree, outdoor, sky, mountain&#10;&#10;Description automatically generated">
            <a:extLst>
              <a:ext uri="{FF2B5EF4-FFF2-40B4-BE49-F238E27FC236}">
                <a16:creationId xmlns:a16="http://schemas.microsoft.com/office/drawing/2014/main" id="{05A215B6-4F98-F80E-81A6-CCCE1D12F068}"/>
              </a:ext>
            </a:extLst>
          </p:cNvPr>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12761" r="12762"/>
          <a:stretch/>
        </p:blipFill>
        <p:spPr>
          <a:xfrm>
            <a:off x="3339251" y="795786"/>
            <a:ext cx="3678284" cy="2778069"/>
          </a:xfrm>
          <a:prstGeom prst="rect">
            <a:avLst/>
          </a:prstGeom>
        </p:spPr>
      </p:pic>
      <p:cxnSp>
        <p:nvCxnSpPr>
          <p:cNvPr id="1041" name="Straight Connector 1040">
            <a:extLst>
              <a:ext uri="{FF2B5EF4-FFF2-40B4-BE49-F238E27FC236}">
                <a16:creationId xmlns:a16="http://schemas.microsoft.com/office/drawing/2014/main" id="{A3BEF99A-1C80-4DD9-8F86-B128CC292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0ECBBD0E-0BDC-4EE7-1C9D-2E8DE93661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831" r="29576" b="-5"/>
          <a:stretch/>
        </p:blipFill>
        <p:spPr bwMode="auto">
          <a:xfrm>
            <a:off x="3337804" y="3722753"/>
            <a:ext cx="1228981" cy="17913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outdoor, snow, person, group&#10;&#10;Description automatically generated">
            <a:extLst>
              <a:ext uri="{FF2B5EF4-FFF2-40B4-BE49-F238E27FC236}">
                <a16:creationId xmlns:a16="http://schemas.microsoft.com/office/drawing/2014/main" id="{89AB8453-026E-35E1-4C13-06A29C6D9B8F}"/>
              </a:ext>
            </a:extLst>
          </p:cNvPr>
          <p:cNvPicPr>
            <a:picLocks noChangeAspect="1"/>
          </p:cNvPicPr>
          <p:nvPr/>
        </p:nvPicPr>
        <p:blipFill>
          <a:blip r:embed="rId6">
            <a:extLst>
              <a:ext uri="{28A0092B-C50C-407E-A947-70E740481C1C}">
                <a14:useLocalDpi xmlns:a14="http://schemas.microsoft.com/office/drawing/2010/main" val="0"/>
              </a:ext>
            </a:extLst>
          </a:blip>
          <a:srcRect r="4813" b="2"/>
          <a:stretch/>
        </p:blipFill>
        <p:spPr>
          <a:xfrm>
            <a:off x="4736305" y="3722753"/>
            <a:ext cx="2273529" cy="1791320"/>
          </a:xfrm>
          <a:prstGeom prst="rect">
            <a:avLst/>
          </a:prstGeom>
        </p:spPr>
      </p:pic>
      <p:sp>
        <p:nvSpPr>
          <p:cNvPr id="2" name="Rectangle 1">
            <a:extLst>
              <a:ext uri="{FF2B5EF4-FFF2-40B4-BE49-F238E27FC236}">
                <a16:creationId xmlns:a16="http://schemas.microsoft.com/office/drawing/2014/main" id="{E21F4E95-3D9A-932E-6A0E-C01CD4A4B9AD}"/>
              </a:ext>
            </a:extLst>
          </p:cNvPr>
          <p:cNvSpPr/>
          <p:nvPr/>
        </p:nvSpPr>
        <p:spPr>
          <a:xfrm>
            <a:off x="7685671" y="2086033"/>
            <a:ext cx="4015087" cy="4314282"/>
          </a:xfrm>
          <a:prstGeom prst="rect">
            <a:avLst/>
          </a:prstGeom>
        </p:spPr>
        <p:txBody>
          <a:bodyPr vert="horz" lIns="0" tIns="45720" rIns="0" bIns="45720" rtlCol="0">
            <a:noAutofit/>
          </a:bodyPr>
          <a:lstStyle/>
          <a:p>
            <a:pPr>
              <a:lnSpc>
                <a:spcPct val="90000"/>
              </a:lnSpc>
              <a:spcAft>
                <a:spcPts val="600"/>
              </a:spcAft>
              <a:buClr>
                <a:schemeClr val="accent1"/>
              </a:buClr>
              <a:buFont typeface="Calibri" panose="020F0502020204030204" pitchFamily="34" charset="0"/>
            </a:pPr>
            <a:r>
              <a:rPr lang="en-US" b="1" u="sng">
                <a:solidFill>
                  <a:schemeClr val="tx1">
                    <a:lumMod val="75000"/>
                    <a:lumOff val="25000"/>
                  </a:schemeClr>
                </a:solidFill>
                <a:latin typeface="Times New Roman" panose="02020603050405020304" pitchFamily="18" charset="0"/>
                <a:cs typeface="Times New Roman" panose="02020603050405020304" pitchFamily="18" charset="0"/>
              </a:rPr>
              <a:t>Board of Assessors</a:t>
            </a:r>
          </a:p>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latin typeface="Times New Roman" panose="02020603050405020304" pitchFamily="18" charset="0"/>
                <a:cs typeface="Times New Roman" panose="02020603050405020304" pitchFamily="18" charset="0"/>
              </a:rPr>
              <a:t>Dr. Mera Tilley, Chair
Yannis </a:t>
            </a:r>
            <a:r>
              <a:rPr lang="en-US" err="1">
                <a:solidFill>
                  <a:schemeClr val="tx1">
                    <a:lumMod val="75000"/>
                    <a:lumOff val="25000"/>
                  </a:schemeClr>
                </a:solidFill>
                <a:latin typeface="Times New Roman" panose="02020603050405020304" pitchFamily="18" charset="0"/>
                <a:cs typeface="Times New Roman" panose="02020603050405020304" pitchFamily="18" charset="0"/>
              </a:rPr>
              <a:t>Tsitsas</a:t>
            </a:r>
            <a:r>
              <a:rPr lang="en-US">
                <a:solidFill>
                  <a:schemeClr val="tx1">
                    <a:lumMod val="75000"/>
                    <a:lumOff val="25000"/>
                  </a:schemeClr>
                </a:solidFill>
                <a:latin typeface="Times New Roman" panose="02020603050405020304" pitchFamily="18" charset="0"/>
                <a:cs typeface="Times New Roman" panose="02020603050405020304" pitchFamily="18" charset="0"/>
              </a:rPr>
              <a:t>, Vice Chair
Brendan </a:t>
            </a:r>
            <a:r>
              <a:rPr lang="en-US" err="1">
                <a:solidFill>
                  <a:schemeClr val="tx1">
                    <a:lumMod val="75000"/>
                    <a:lumOff val="25000"/>
                  </a:schemeClr>
                </a:solidFill>
                <a:latin typeface="Times New Roman" panose="02020603050405020304" pitchFamily="18" charset="0"/>
                <a:cs typeface="Times New Roman" panose="02020603050405020304" pitchFamily="18" charset="0"/>
              </a:rPr>
              <a:t>Kemeza</a:t>
            </a:r>
            <a:r>
              <a:rPr lang="en-US">
                <a:solidFill>
                  <a:schemeClr val="tx1">
                    <a:lumMod val="75000"/>
                    <a:lumOff val="25000"/>
                  </a:schemeClr>
                </a:solidFill>
                <a:latin typeface="Times New Roman" panose="02020603050405020304" pitchFamily="18" charset="0"/>
                <a:cs typeface="Times New Roman" panose="02020603050405020304" pitchFamily="18" charset="0"/>
              </a:rPr>
              <a:t>
Arry Charles
Shriram Bharath
</a:t>
            </a:r>
            <a:r>
              <a:rPr lang="en-US" b="1" u="sng">
                <a:solidFill>
                  <a:schemeClr val="tx1">
                    <a:lumMod val="75000"/>
                    <a:lumOff val="25000"/>
                  </a:schemeClr>
                </a:solidFill>
                <a:latin typeface="Times New Roman" panose="02020603050405020304" pitchFamily="18" charset="0"/>
                <a:cs typeface="Times New Roman" panose="02020603050405020304" pitchFamily="18" charset="0"/>
              </a:rPr>
              <a:t>Assessing Division</a:t>
            </a:r>
            <a:r>
              <a:rPr lang="en-US">
                <a:solidFill>
                  <a:schemeClr val="tx1">
                    <a:lumMod val="75000"/>
                    <a:lumOff val="25000"/>
                  </a:schemeClr>
                </a:solidFill>
                <a:latin typeface="Times New Roman" panose="02020603050405020304" pitchFamily="18" charset="0"/>
                <a:cs typeface="Times New Roman" panose="02020603050405020304" pitchFamily="18" charset="0"/>
              </a:rPr>
              <a:t>
Meredith Stone- Town Assessor
Michael Gibbons-Assistant Town Assessor
Carolyn Dee-Office Administrator
Lee Phalen-Data Lister
Samantha Perry-Administrative Specialist
</a:t>
            </a:r>
          </a:p>
        </p:txBody>
      </p:sp>
      <p:sp>
        <p:nvSpPr>
          <p:cNvPr id="1043" name="Rectangle 1042">
            <a:extLst>
              <a:ext uri="{FF2B5EF4-FFF2-40B4-BE49-F238E27FC236}">
                <a16:creationId xmlns:a16="http://schemas.microsoft.com/office/drawing/2014/main" id="{D32D6460-DEC0-4034-A56D-F284EF3BE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5" name="Rectangle 1044">
            <a:extLst>
              <a:ext uri="{FF2B5EF4-FFF2-40B4-BE49-F238E27FC236}">
                <a16:creationId xmlns:a16="http://schemas.microsoft.com/office/drawing/2014/main" id="{61DFB0D9-DBCB-4A65-8146-03122D53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A915B2A9-43C3-679A-411B-81885CE8A21D}"/>
              </a:ext>
            </a:extLst>
          </p:cNvPr>
          <p:cNvSpPr>
            <a:spLocks noGrp="1"/>
          </p:cNvSpPr>
          <p:nvPr>
            <p:ph type="sldNum" sz="quarter" idx="12"/>
          </p:nvPr>
        </p:nvSpPr>
        <p:spPr/>
        <p:txBody>
          <a:bodyPr/>
          <a:lstStyle/>
          <a:p>
            <a:fld id="{6D22F896-40B5-4ADD-8801-0D06FADFA095}" type="slidenum">
              <a:rPr lang="en-US" noProof="0" smtClean="0"/>
              <a:t>26</a:t>
            </a:fld>
            <a:endParaRPr lang="en-US" noProof="0"/>
          </a:p>
        </p:txBody>
      </p:sp>
    </p:spTree>
    <p:extLst>
      <p:ext uri="{BB962C8B-B14F-4D97-AF65-F5344CB8AC3E}">
        <p14:creationId xmlns:p14="http://schemas.microsoft.com/office/powerpoint/2010/main" val="13910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88158-8F39-F665-A98C-482DDA07CD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CE6448-9517-C99B-95E7-73CA33DF8E5B}"/>
              </a:ext>
            </a:extLst>
          </p:cNvPr>
          <p:cNvSpPr txBox="1"/>
          <p:nvPr/>
        </p:nvSpPr>
        <p:spPr>
          <a:xfrm>
            <a:off x="4384742" y="1011676"/>
            <a:ext cx="342251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0" b="1">
                <a:solidFill>
                  <a:srgbClr val="000000"/>
                </a:solidFill>
                <a:latin typeface="Times New Roman" panose="02020603050405020304" pitchFamily="18" charset="0"/>
                <a:cs typeface="Times New Roman" panose="02020603050405020304" pitchFamily="18" charset="0"/>
              </a:rPr>
              <a:t>ADDENDA</a:t>
            </a:r>
            <a:endParaRPr kumimoji="0" lang="en-US" sz="5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C0937C5B-8ED6-E2A7-7279-849BA8624FEC}"/>
              </a:ext>
            </a:extLst>
          </p:cNvPr>
          <p:cNvSpPr txBox="1"/>
          <p:nvPr/>
        </p:nvSpPr>
        <p:spPr>
          <a:xfrm>
            <a:off x="1538242" y="2144994"/>
            <a:ext cx="9246549"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ADDENDUM #1—Historical Levy Data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ADDENDUM #2—LA-4 Residential/Commercial Values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ADDENDUM #3—LA-4 Personal Property/Exempt Values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ADDENDUM #4—LA-4 Total Values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ADDENDUM #5—Classification Hearing Terms</a:t>
            </a:r>
          </a:p>
        </p:txBody>
      </p:sp>
      <p:sp>
        <p:nvSpPr>
          <p:cNvPr id="7" name="Slide Number Placeholder 6">
            <a:extLst>
              <a:ext uri="{FF2B5EF4-FFF2-40B4-BE49-F238E27FC236}">
                <a16:creationId xmlns:a16="http://schemas.microsoft.com/office/drawing/2014/main" id="{C1470980-1277-23EE-302C-75AE0A7EBEC4}"/>
              </a:ext>
            </a:extLst>
          </p:cNvPr>
          <p:cNvSpPr>
            <a:spLocks noGrp="1"/>
          </p:cNvSpPr>
          <p:nvPr>
            <p:ph type="sldNum" sz="quarter" idx="12"/>
          </p:nvPr>
        </p:nvSpPr>
        <p:spPr/>
        <p:txBody>
          <a:bodyPr/>
          <a:lstStyle/>
          <a:p>
            <a:fld id="{6D22F896-40B5-4ADD-8801-0D06FADFA095}" type="slidenum">
              <a:rPr lang="en-US" noProof="0" smtClean="0"/>
              <a:t>27</a:t>
            </a:fld>
            <a:endParaRPr lang="en-US" noProof="0"/>
          </a:p>
        </p:txBody>
      </p:sp>
    </p:spTree>
    <p:extLst>
      <p:ext uri="{BB962C8B-B14F-4D97-AF65-F5344CB8AC3E}">
        <p14:creationId xmlns:p14="http://schemas.microsoft.com/office/powerpoint/2010/main" val="3872639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5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B2E06F-A61E-98AF-2EED-5C8945D559EA}"/>
              </a:ext>
            </a:extLst>
          </p:cNvPr>
          <p:cNvPicPr>
            <a:picLocks noChangeAspect="1"/>
          </p:cNvPicPr>
          <p:nvPr/>
        </p:nvPicPr>
        <p:blipFill>
          <a:blip r:embed="rId2"/>
          <a:stretch>
            <a:fillRect/>
          </a:stretch>
        </p:blipFill>
        <p:spPr>
          <a:xfrm>
            <a:off x="698161" y="1685280"/>
            <a:ext cx="10594510" cy="4005072"/>
          </a:xfrm>
          <a:prstGeom prst="rect">
            <a:avLst/>
          </a:prstGeom>
        </p:spPr>
      </p:pic>
      <p:sp>
        <p:nvSpPr>
          <p:cNvPr id="2" name="Slide Number Placeholder 1">
            <a:extLst>
              <a:ext uri="{FF2B5EF4-FFF2-40B4-BE49-F238E27FC236}">
                <a16:creationId xmlns:a16="http://schemas.microsoft.com/office/drawing/2014/main" id="{3A8E2F0A-BDD6-8F0D-2779-7BEBE8C23D80}"/>
              </a:ext>
            </a:extLst>
          </p:cNvPr>
          <p:cNvSpPr>
            <a:spLocks noGrp="1"/>
          </p:cNvSpPr>
          <p:nvPr>
            <p:ph type="sldNum" sz="quarter" idx="12"/>
          </p:nvPr>
        </p:nvSpPr>
        <p:spPr>
          <a:xfrm>
            <a:off x="9900458" y="6459785"/>
            <a:ext cx="1312025" cy="365125"/>
          </a:xfrm>
        </p:spPr>
        <p:txBody>
          <a:bodyPr>
            <a:normAutofit/>
          </a:bodyPr>
          <a:lstStyle/>
          <a:p>
            <a:pPr>
              <a:spcAft>
                <a:spcPts val="600"/>
              </a:spcAft>
            </a:pPr>
            <a:fld id="{6D22F896-40B5-4ADD-8801-0D06FADFA095}" type="slidenum">
              <a:rPr lang="en-US" noProof="0" smtClean="0"/>
              <a:pPr>
                <a:spcAft>
                  <a:spcPts val="600"/>
                </a:spcAft>
              </a:pPr>
              <a:t>28</a:t>
            </a:fld>
            <a:endParaRPr lang="en-US" noProof="0"/>
          </a:p>
        </p:txBody>
      </p:sp>
      <p:sp>
        <p:nvSpPr>
          <p:cNvPr id="5" name="TextBox 4">
            <a:extLst>
              <a:ext uri="{FF2B5EF4-FFF2-40B4-BE49-F238E27FC236}">
                <a16:creationId xmlns:a16="http://schemas.microsoft.com/office/drawing/2014/main" id="{B636BFF8-0447-8DF4-4C49-1B6365C85473}"/>
              </a:ext>
            </a:extLst>
          </p:cNvPr>
          <p:cNvSpPr txBox="1"/>
          <p:nvPr/>
        </p:nvSpPr>
        <p:spPr>
          <a:xfrm>
            <a:off x="4187952" y="560457"/>
            <a:ext cx="464515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ADDENDUM #1</a:t>
            </a:r>
          </a:p>
        </p:txBody>
      </p:sp>
      <p:sp>
        <p:nvSpPr>
          <p:cNvPr id="21" name="TextBox 20">
            <a:extLst>
              <a:ext uri="{FF2B5EF4-FFF2-40B4-BE49-F238E27FC236}">
                <a16:creationId xmlns:a16="http://schemas.microsoft.com/office/drawing/2014/main" id="{0F486DCE-0C2E-34B9-9B7E-1A7E421BC7AD}"/>
              </a:ext>
            </a:extLst>
          </p:cNvPr>
          <p:cNvSpPr txBox="1"/>
          <p:nvPr/>
        </p:nvSpPr>
        <p:spPr>
          <a:xfrm>
            <a:off x="4187952" y="1234103"/>
            <a:ext cx="383151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History of Town Levy 2020-Present</a:t>
            </a:r>
          </a:p>
        </p:txBody>
      </p:sp>
      <p:sp>
        <p:nvSpPr>
          <p:cNvPr id="22" name="TextBox 21">
            <a:extLst>
              <a:ext uri="{FF2B5EF4-FFF2-40B4-BE49-F238E27FC236}">
                <a16:creationId xmlns:a16="http://schemas.microsoft.com/office/drawing/2014/main" id="{066B1A4B-8054-2E6C-1E6F-5FF238B9BFAC}"/>
              </a:ext>
            </a:extLst>
          </p:cNvPr>
          <p:cNvSpPr txBox="1"/>
          <p:nvPr/>
        </p:nvSpPr>
        <p:spPr>
          <a:xfrm>
            <a:off x="3897213" y="5864865"/>
            <a:ext cx="419640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FY26 PROJECTED LEVY $121,805,848</a:t>
            </a:r>
          </a:p>
        </p:txBody>
      </p:sp>
    </p:spTree>
    <p:extLst>
      <p:ext uri="{BB962C8B-B14F-4D97-AF65-F5344CB8AC3E}">
        <p14:creationId xmlns:p14="http://schemas.microsoft.com/office/powerpoint/2010/main" val="343089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168699-EA25-6AD5-5FEA-3827630B1F75}"/>
              </a:ext>
            </a:extLst>
          </p:cNvPr>
          <p:cNvSpPr txBox="1"/>
          <p:nvPr/>
        </p:nvSpPr>
        <p:spPr>
          <a:xfrm>
            <a:off x="4501715" y="-231279"/>
            <a:ext cx="2911124" cy="1200329"/>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ADDENDUM</a:t>
            </a:r>
            <a:r>
              <a:rPr lang="en-US" sz="32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a:t>
            </a:r>
          </a:p>
          <a:p>
            <a:pPr algn="ctr"/>
            <a:r>
              <a:rPr lang="en-US" sz="2000" b="1" dirty="0">
                <a:latin typeface="Times New Roman" panose="02020603050405020304" pitchFamily="18" charset="0"/>
                <a:cs typeface="Times New Roman" panose="02020603050405020304" pitchFamily="18" charset="0"/>
              </a:rPr>
              <a:t>Residential/Commercial</a:t>
            </a:r>
          </a:p>
          <a:p>
            <a:endParaRPr lang="en-US" sz="2000" b="1"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05C5132-8186-A7EC-F4E5-B5E9C2FD8C15}"/>
              </a:ext>
            </a:extLst>
          </p:cNvPr>
          <p:cNvSpPr>
            <a:spLocks noGrp="1"/>
          </p:cNvSpPr>
          <p:nvPr>
            <p:ph type="sldNum" sz="quarter" idx="12"/>
          </p:nvPr>
        </p:nvSpPr>
        <p:spPr/>
        <p:txBody>
          <a:bodyPr/>
          <a:lstStyle/>
          <a:p>
            <a:fld id="{6D22F896-40B5-4ADD-8801-0D06FADFA095}" type="slidenum">
              <a:rPr lang="en-US" noProof="0" smtClean="0"/>
              <a:t>29</a:t>
            </a:fld>
            <a:endParaRPr lang="en-US" noProof="0"/>
          </a:p>
        </p:txBody>
      </p:sp>
      <p:graphicFrame>
        <p:nvGraphicFramePr>
          <p:cNvPr id="9" name="Table 8">
            <a:extLst>
              <a:ext uri="{FF2B5EF4-FFF2-40B4-BE49-F238E27FC236}">
                <a16:creationId xmlns:a16="http://schemas.microsoft.com/office/drawing/2014/main" id="{629C1A84-C208-8141-E3AE-0F69CB15B024}"/>
              </a:ext>
            </a:extLst>
          </p:cNvPr>
          <p:cNvGraphicFramePr>
            <a:graphicFrameLocks noGrp="1"/>
          </p:cNvGraphicFramePr>
          <p:nvPr>
            <p:extLst>
              <p:ext uri="{D42A27DB-BD31-4B8C-83A1-F6EECF244321}">
                <p14:modId xmlns:p14="http://schemas.microsoft.com/office/powerpoint/2010/main" val="2757002888"/>
              </p:ext>
            </p:extLst>
          </p:nvPr>
        </p:nvGraphicFramePr>
        <p:xfrm>
          <a:off x="0" y="920070"/>
          <a:ext cx="11908254" cy="5017860"/>
        </p:xfrm>
        <a:graphic>
          <a:graphicData uri="http://schemas.openxmlformats.org/drawingml/2006/table">
            <a:tbl>
              <a:tblPr>
                <a:tableStyleId>{5C22544A-7EE6-4342-B048-85BDC9FD1C3A}</a:tableStyleId>
              </a:tblPr>
              <a:tblGrid>
                <a:gridCol w="929719">
                  <a:extLst>
                    <a:ext uri="{9D8B030D-6E8A-4147-A177-3AD203B41FA5}">
                      <a16:colId xmlns:a16="http://schemas.microsoft.com/office/drawing/2014/main" val="1248168199"/>
                    </a:ext>
                  </a:extLst>
                </a:gridCol>
                <a:gridCol w="1838067">
                  <a:extLst>
                    <a:ext uri="{9D8B030D-6E8A-4147-A177-3AD203B41FA5}">
                      <a16:colId xmlns:a16="http://schemas.microsoft.com/office/drawing/2014/main" val="3862190201"/>
                    </a:ext>
                  </a:extLst>
                </a:gridCol>
                <a:gridCol w="1125638">
                  <a:extLst>
                    <a:ext uri="{9D8B030D-6E8A-4147-A177-3AD203B41FA5}">
                      <a16:colId xmlns:a16="http://schemas.microsoft.com/office/drawing/2014/main" val="3464354582"/>
                    </a:ext>
                  </a:extLst>
                </a:gridCol>
                <a:gridCol w="911910">
                  <a:extLst>
                    <a:ext uri="{9D8B030D-6E8A-4147-A177-3AD203B41FA5}">
                      <a16:colId xmlns:a16="http://schemas.microsoft.com/office/drawing/2014/main" val="4255412271"/>
                    </a:ext>
                  </a:extLst>
                </a:gridCol>
                <a:gridCol w="1111389">
                  <a:extLst>
                    <a:ext uri="{9D8B030D-6E8A-4147-A177-3AD203B41FA5}">
                      <a16:colId xmlns:a16="http://schemas.microsoft.com/office/drawing/2014/main" val="1773370564"/>
                    </a:ext>
                  </a:extLst>
                </a:gridCol>
                <a:gridCol w="1125638">
                  <a:extLst>
                    <a:ext uri="{9D8B030D-6E8A-4147-A177-3AD203B41FA5}">
                      <a16:colId xmlns:a16="http://schemas.microsoft.com/office/drawing/2014/main" val="4179282183"/>
                    </a:ext>
                  </a:extLst>
                </a:gridCol>
                <a:gridCol w="911910">
                  <a:extLst>
                    <a:ext uri="{9D8B030D-6E8A-4147-A177-3AD203B41FA5}">
                      <a16:colId xmlns:a16="http://schemas.microsoft.com/office/drawing/2014/main" val="982835909"/>
                    </a:ext>
                  </a:extLst>
                </a:gridCol>
                <a:gridCol w="1111389">
                  <a:extLst>
                    <a:ext uri="{9D8B030D-6E8A-4147-A177-3AD203B41FA5}">
                      <a16:colId xmlns:a16="http://schemas.microsoft.com/office/drawing/2014/main" val="3417807671"/>
                    </a:ext>
                  </a:extLst>
                </a:gridCol>
                <a:gridCol w="484452">
                  <a:extLst>
                    <a:ext uri="{9D8B030D-6E8A-4147-A177-3AD203B41FA5}">
                      <a16:colId xmlns:a16="http://schemas.microsoft.com/office/drawing/2014/main" val="756698110"/>
                    </a:ext>
                  </a:extLst>
                </a:gridCol>
                <a:gridCol w="630501">
                  <a:extLst>
                    <a:ext uri="{9D8B030D-6E8A-4147-A177-3AD203B41FA5}">
                      <a16:colId xmlns:a16="http://schemas.microsoft.com/office/drawing/2014/main" val="129134675"/>
                    </a:ext>
                  </a:extLst>
                </a:gridCol>
                <a:gridCol w="840667">
                  <a:extLst>
                    <a:ext uri="{9D8B030D-6E8A-4147-A177-3AD203B41FA5}">
                      <a16:colId xmlns:a16="http://schemas.microsoft.com/office/drawing/2014/main" val="3440577731"/>
                    </a:ext>
                  </a:extLst>
                </a:gridCol>
                <a:gridCol w="886974">
                  <a:extLst>
                    <a:ext uri="{9D8B030D-6E8A-4147-A177-3AD203B41FA5}">
                      <a16:colId xmlns:a16="http://schemas.microsoft.com/office/drawing/2014/main" val="244663938"/>
                    </a:ext>
                  </a:extLst>
                </a:gridCol>
              </a:tblGrid>
              <a:tr h="501786">
                <a:tc>
                  <a:txBody>
                    <a:bodyPr/>
                    <a:lstStyle/>
                    <a:p>
                      <a:pPr algn="ctr" fontAlgn="b">
                        <a:buNone/>
                      </a:pPr>
                      <a:r>
                        <a:rPr lang="en-US" sz="1000" b="1" u="none" strike="noStrike" dirty="0">
                          <a:effectLst/>
                        </a:rPr>
                        <a:t>Property Type</a:t>
                      </a:r>
                      <a:endParaRPr lang="en-US" sz="1000" b="1"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dirty="0">
                          <a:effectLst/>
                        </a:rPr>
                        <a:t>Description</a:t>
                      </a:r>
                      <a:endParaRPr lang="en-US" sz="1000" b="1"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dirty="0">
                          <a:effectLst/>
                        </a:rPr>
                        <a:t>FY 2025 Mix Use Parcel Count</a:t>
                      </a:r>
                      <a:endParaRPr lang="en-US" sz="1000" b="1"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dirty="0">
                          <a:effectLst/>
                        </a:rPr>
                        <a:t>FY 2025 Parcel Count</a:t>
                      </a:r>
                      <a:endParaRPr lang="en-US" sz="1000" b="1"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dirty="0">
                          <a:effectLst/>
                        </a:rPr>
                        <a:t>FY 2025 Assessed Value</a:t>
                      </a:r>
                      <a:endParaRPr lang="en-US" sz="1000" b="1"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dirty="0">
                          <a:effectLst/>
                        </a:rPr>
                        <a:t>FY 2026 Mix Use Parcel Count</a:t>
                      </a:r>
                      <a:endParaRPr lang="en-US" sz="1000" b="1"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a:effectLst/>
                        </a:rPr>
                        <a:t>FY 2026 Parcel Count</a:t>
                      </a:r>
                      <a:endParaRPr lang="en-US" sz="1000" b="1"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dirty="0">
                          <a:effectLst/>
                        </a:rPr>
                        <a:t>FY 2026 Assessed Value</a:t>
                      </a:r>
                      <a:endParaRPr lang="en-US" sz="1000" b="1"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dirty="0">
                          <a:effectLst/>
                        </a:rPr>
                        <a:t>Parcel Diff</a:t>
                      </a:r>
                      <a:endParaRPr lang="en-US" sz="1000" b="1"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a:effectLst/>
                        </a:rPr>
                        <a:t>Parcel % Diff</a:t>
                      </a:r>
                      <a:endParaRPr lang="en-US" sz="1000" b="1"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dirty="0">
                          <a:effectLst/>
                        </a:rPr>
                        <a:t>Assessed Value Diff</a:t>
                      </a:r>
                      <a:endParaRPr lang="en-US" sz="1000" b="1"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b="1" u="none" strike="noStrike" dirty="0">
                          <a:effectLst/>
                        </a:rPr>
                        <a:t>Assessed Value % Diff</a:t>
                      </a:r>
                      <a:endParaRPr lang="en-US" sz="1000" b="1" i="0" u="none" strike="noStrike" dirty="0">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2240348721"/>
                  </a:ext>
                </a:extLst>
              </a:tr>
              <a:tr h="250893">
                <a:tc>
                  <a:txBody>
                    <a:bodyPr/>
                    <a:lstStyle/>
                    <a:p>
                      <a:pPr algn="ctr" fontAlgn="b">
                        <a:buNone/>
                      </a:pPr>
                      <a:r>
                        <a:rPr lang="en-US" sz="1000" u="none" strike="noStrike">
                          <a:effectLst/>
                        </a:rPr>
                        <a:t>101</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Single Family</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4,628</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7,318,881,900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4,637</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7,801,000,786</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482,118,886</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6.6%</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2858491220"/>
                  </a:ext>
                </a:extLst>
              </a:tr>
              <a:tr h="250893">
                <a:tc>
                  <a:txBody>
                    <a:bodyPr/>
                    <a:lstStyle/>
                    <a:p>
                      <a:pPr algn="ctr" fontAlgn="b">
                        <a:buNone/>
                      </a:pPr>
                      <a:r>
                        <a:rPr lang="en-US" sz="1000" u="none" strike="noStrike">
                          <a:effectLst/>
                        </a:rPr>
                        <a:t>102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Condominiums</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914</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679,632,361</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918</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742,186,427</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0.4%</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62,554,066</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9.2%</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1925400906"/>
                  </a:ext>
                </a:extLst>
              </a:tr>
              <a:tr h="250893">
                <a:tc>
                  <a:txBody>
                    <a:bodyPr/>
                    <a:lstStyle/>
                    <a:p>
                      <a:pPr algn="ctr" fontAlgn="b">
                        <a:buNone/>
                      </a:pPr>
                      <a:r>
                        <a:rPr lang="en-US" sz="1000" u="none" strike="noStrike">
                          <a:effectLst/>
                        </a:rPr>
                        <a:t>MISC 103,109</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Miscellaneous Residential</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54</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161,761,800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54</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173,054,300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11,292,500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7.0%</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1538047721"/>
                  </a:ext>
                </a:extLst>
              </a:tr>
              <a:tr h="250893">
                <a:tc>
                  <a:txBody>
                    <a:bodyPr/>
                    <a:lstStyle/>
                    <a:p>
                      <a:pPr algn="ctr" fontAlgn="b">
                        <a:buNone/>
                      </a:pPr>
                      <a:r>
                        <a:rPr lang="en-US" sz="1000" u="none" strike="noStrike">
                          <a:effectLst/>
                        </a:rPr>
                        <a:t>104</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Two - Family</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90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86,515,200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85</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88,552,950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-5.6%</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2,037,750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2.4%</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3974907255"/>
                  </a:ext>
                </a:extLst>
              </a:tr>
              <a:tr h="250893">
                <a:tc>
                  <a:txBody>
                    <a:bodyPr/>
                    <a:lstStyle/>
                    <a:p>
                      <a:pPr algn="ctr" fontAlgn="b">
                        <a:buNone/>
                      </a:pPr>
                      <a:r>
                        <a:rPr lang="en-US" sz="1000" u="none" strike="noStrike">
                          <a:effectLst/>
                        </a:rPr>
                        <a:t>105</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Three - Family</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1,441,400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1,497,600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56,200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3.9%</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2284294964"/>
                  </a:ext>
                </a:extLst>
              </a:tr>
              <a:tr h="250893">
                <a:tc>
                  <a:txBody>
                    <a:bodyPr/>
                    <a:lstStyle/>
                    <a:p>
                      <a:pPr algn="ctr" fontAlgn="b">
                        <a:buNone/>
                      </a:pPr>
                      <a:r>
                        <a:rPr lang="en-US" sz="1000" u="none" strike="noStrike">
                          <a:effectLst/>
                        </a:rPr>
                        <a:t>111-125</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Apartment</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276,602,900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286,995,100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10,392,200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3.8%</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2738198329"/>
                  </a:ext>
                </a:extLst>
              </a:tr>
              <a:tr h="250893">
                <a:tc>
                  <a:txBody>
                    <a:bodyPr/>
                    <a:lstStyle/>
                    <a:p>
                      <a:pPr algn="ctr" fontAlgn="b">
                        <a:buNone/>
                      </a:pPr>
                      <a:r>
                        <a:rPr lang="en-US" sz="1000" u="none" strike="noStrike">
                          <a:effectLst/>
                        </a:rPr>
                        <a:t>130-32,106</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Vacant / Accessory Land</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273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52,906,112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267</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53,382,312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476,200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0.9%</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2066504424"/>
                  </a:ext>
                </a:extLst>
              </a:tr>
              <a:tr h="250893">
                <a:tc>
                  <a:txBody>
                    <a:bodyPr/>
                    <a:lstStyle/>
                    <a:p>
                      <a:pPr algn="ctr" fontAlgn="b">
                        <a:buNone/>
                      </a:pPr>
                      <a:r>
                        <a:rPr lang="en-US" sz="1000" u="none" strike="noStrike">
                          <a:effectLst/>
                        </a:rPr>
                        <a:t>200-231</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Open Space</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2827802624"/>
                  </a:ext>
                </a:extLst>
              </a:tr>
              <a:tr h="250893">
                <a:tc>
                  <a:txBody>
                    <a:bodyPr/>
                    <a:lstStyle/>
                    <a:p>
                      <a:pPr algn="ctr" fontAlgn="b">
                        <a:buNone/>
                      </a:pPr>
                      <a:r>
                        <a:rPr lang="en-US" sz="1000" u="none" strike="noStrike">
                          <a:effectLst/>
                        </a:rPr>
                        <a:t>300-393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Commercial</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323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475,005,000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323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481,724,300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6,719,300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1967015161"/>
                  </a:ext>
                </a:extLst>
              </a:tr>
              <a:tr h="250893">
                <a:tc>
                  <a:txBody>
                    <a:bodyPr/>
                    <a:lstStyle/>
                    <a:p>
                      <a:pPr algn="ctr" fontAlgn="b">
                        <a:buNone/>
                      </a:pPr>
                      <a:r>
                        <a:rPr lang="en-US" sz="1000" u="none" strike="noStrike">
                          <a:effectLst/>
                        </a:rPr>
                        <a:t>400-442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Industrial</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26,554,800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27,868,600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1,313,800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4.9%</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2613382595"/>
                  </a:ext>
                </a:extLst>
              </a:tr>
              <a:tr h="250893">
                <a:tc>
                  <a:txBody>
                    <a:bodyPr/>
                    <a:lstStyle/>
                    <a:p>
                      <a:pPr algn="ctr" fontAlgn="b">
                        <a:buNone/>
                      </a:pPr>
                      <a:r>
                        <a:rPr lang="en-US" sz="1000" u="none" strike="noStrike">
                          <a:effectLst/>
                        </a:rPr>
                        <a:t>450-452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Industrial Power Plant</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3,430,404</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3,290,513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-139,891</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-4.1%</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4049969197"/>
                  </a:ext>
                </a:extLst>
              </a:tr>
              <a:tr h="250893">
                <a:tc>
                  <a:txBody>
                    <a:bodyPr/>
                    <a:lstStyle/>
                    <a:p>
                      <a:pPr algn="ctr" fontAlgn="b">
                        <a:buNone/>
                      </a:pPr>
                      <a:r>
                        <a:rPr lang="en-US" sz="1000" u="none" strike="noStrike">
                          <a:effectLst/>
                        </a:rPr>
                        <a:t>CH 61 LAND</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Forest </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48,470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51,708</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6.3%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3,238</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6.7%</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3019321987"/>
                  </a:ext>
                </a:extLst>
              </a:tr>
              <a:tr h="250893">
                <a:tc>
                  <a:txBody>
                    <a:bodyPr/>
                    <a:lstStyle/>
                    <a:p>
                      <a:pPr algn="ctr" fontAlgn="b">
                        <a:buNone/>
                      </a:pPr>
                      <a:r>
                        <a:rPr lang="en-US" sz="1000" u="none" strike="noStrike">
                          <a:effectLst/>
                        </a:rPr>
                        <a:t>CH 61A LAND</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Agriculture </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1,143,159</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dirty="0">
                          <a:effectLst/>
                        </a:rPr>
                        <a:t>1,173,269</a:t>
                      </a:r>
                      <a:endParaRPr lang="en-US" sz="1000" b="0" i="0" u="none" strike="noStrike" dirty="0">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30,110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84110550"/>
                  </a:ext>
                </a:extLst>
              </a:tr>
              <a:tr h="250893">
                <a:tc>
                  <a:txBody>
                    <a:bodyPr/>
                    <a:lstStyle/>
                    <a:p>
                      <a:pPr algn="ctr" fontAlgn="b">
                        <a:buNone/>
                      </a:pPr>
                      <a:r>
                        <a:rPr lang="en-US" sz="1000" u="none" strike="noStrike">
                          <a:effectLst/>
                        </a:rPr>
                        <a:t>CH 61B LAND</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Recreational </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9,329,005</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10,047,710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3.3%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718,705</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7.7%</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1147644340"/>
                  </a:ext>
                </a:extLst>
              </a:tr>
              <a:tr h="250893">
                <a:tc>
                  <a:txBody>
                    <a:bodyPr/>
                    <a:lstStyle/>
                    <a:p>
                      <a:pPr algn="ctr" fontAlgn="b">
                        <a:buNone/>
                      </a:pPr>
                      <a:r>
                        <a:rPr lang="en-US" sz="1000" u="none" strike="noStrike">
                          <a:effectLst/>
                        </a:rPr>
                        <a:t>012-043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Multi-use - Residential</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25</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163,356,306</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25</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178,426,908</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15,070,602</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9.2%</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603231449"/>
                  </a:ext>
                </a:extLst>
              </a:tr>
              <a:tr h="250893">
                <a:tc>
                  <a:txBody>
                    <a:bodyPr/>
                    <a:lstStyle/>
                    <a:p>
                      <a:pPr algn="ctr" fontAlgn="b">
                        <a:buNone/>
                      </a:pPr>
                      <a:r>
                        <a:rPr lang="en-US" sz="1000" u="none" strike="noStrike">
                          <a:effectLst/>
                        </a:rPr>
                        <a:t>012-043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Multi-use - Open Space</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1584723407"/>
                  </a:ext>
                </a:extLst>
              </a:tr>
              <a:tr h="250893">
                <a:tc>
                  <a:txBody>
                    <a:bodyPr/>
                    <a:lstStyle/>
                    <a:p>
                      <a:pPr algn="ctr" fontAlgn="b">
                        <a:buNone/>
                      </a:pPr>
                      <a:r>
                        <a:rPr lang="en-US" sz="1000" u="none" strike="noStrike">
                          <a:effectLst/>
                        </a:rPr>
                        <a:t>012-043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Multi-use - Commercial</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48,443,429</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50,436,147</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1,992,718</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4.1%</a:t>
                      </a:r>
                      <a:endParaRPr lang="en-US" sz="1000" b="0" i="0" u="none" strike="noStrike">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1010820795"/>
                  </a:ext>
                </a:extLst>
              </a:tr>
              <a:tr h="250893">
                <a:tc>
                  <a:txBody>
                    <a:bodyPr/>
                    <a:lstStyle/>
                    <a:p>
                      <a:pPr algn="ctr" fontAlgn="b">
                        <a:buNone/>
                      </a:pPr>
                      <a:r>
                        <a:rPr lang="en-US" sz="1000" u="none" strike="noStrike">
                          <a:effectLst/>
                        </a:rPr>
                        <a:t>012-043</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Multi-use - Industrial</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34" marR="9034" marT="9034" marB="0" anchor="b"/>
                </a:tc>
                <a:tc>
                  <a:txBody>
                    <a:bodyPr/>
                    <a:lstStyle/>
                    <a:p>
                      <a:pPr algn="ctr" fontAlgn="b">
                        <a:buNone/>
                      </a:pPr>
                      <a:endParaRPr lang="en-US" sz="1000" b="0" i="0" u="none" strike="noStrike" dirty="0">
                        <a:solidFill>
                          <a:srgbClr val="000000"/>
                        </a:solidFill>
                        <a:effectLst/>
                        <a:latin typeface="Calibri" panose="020F0502020204030204" pitchFamily="34" charset="0"/>
                      </a:endParaRPr>
                    </a:p>
                  </a:txBody>
                  <a:tcPr marL="9034" marR="9034" marT="9034" marB="0" anchor="b"/>
                </a:tc>
                <a:extLst>
                  <a:ext uri="{0D108BD9-81ED-4DB2-BD59-A6C34878D82A}">
                    <a16:rowId xmlns:a16="http://schemas.microsoft.com/office/drawing/2014/main" val="3044402434"/>
                  </a:ext>
                </a:extLst>
              </a:tr>
            </a:tbl>
          </a:graphicData>
        </a:graphic>
      </p:graphicFrame>
    </p:spTree>
    <p:extLst>
      <p:ext uri="{BB962C8B-B14F-4D97-AF65-F5344CB8AC3E}">
        <p14:creationId xmlns:p14="http://schemas.microsoft.com/office/powerpoint/2010/main" val="189683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AE3C22-C155-9CC9-38E6-E4292CA2894F}"/>
              </a:ext>
            </a:extLst>
          </p:cNvPr>
          <p:cNvPicPr>
            <a:picLocks noChangeAspect="1"/>
          </p:cNvPicPr>
          <p:nvPr/>
        </p:nvPicPr>
        <p:blipFill>
          <a:blip r:embed="rId2"/>
          <a:stretch>
            <a:fillRect/>
          </a:stretch>
        </p:blipFill>
        <p:spPr>
          <a:xfrm>
            <a:off x="2430825" y="643467"/>
            <a:ext cx="7330350" cy="5571066"/>
          </a:xfrm>
          <a:prstGeom prst="rect">
            <a:avLst/>
          </a:prstGeom>
        </p:spPr>
      </p:pic>
      <p:sp>
        <p:nvSpPr>
          <p:cNvPr id="2" name="Slide Number Placeholder 1">
            <a:extLst>
              <a:ext uri="{FF2B5EF4-FFF2-40B4-BE49-F238E27FC236}">
                <a16:creationId xmlns:a16="http://schemas.microsoft.com/office/drawing/2014/main" id="{77799043-C652-9197-8349-7775F2E6A6A7}"/>
              </a:ext>
            </a:extLst>
          </p:cNvPr>
          <p:cNvSpPr>
            <a:spLocks noGrp="1"/>
          </p:cNvSpPr>
          <p:nvPr>
            <p:ph type="sldNum" sz="quarter" idx="12"/>
          </p:nvPr>
        </p:nvSpPr>
        <p:spPr/>
        <p:txBody>
          <a:bodyPr/>
          <a:lstStyle/>
          <a:p>
            <a:fld id="{6D22F896-40B5-4ADD-8801-0D06FADFA095}" type="slidenum">
              <a:rPr lang="en-US" noProof="0" smtClean="0"/>
              <a:t>3</a:t>
            </a:fld>
            <a:endParaRPr lang="en-US" noProof="0"/>
          </a:p>
        </p:txBody>
      </p:sp>
    </p:spTree>
    <p:extLst>
      <p:ext uri="{BB962C8B-B14F-4D97-AF65-F5344CB8AC3E}">
        <p14:creationId xmlns:p14="http://schemas.microsoft.com/office/powerpoint/2010/main" val="4133064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D9A5DB-92B6-B9D9-4F17-C42C849E7F08}"/>
              </a:ext>
            </a:extLst>
          </p:cNvPr>
          <p:cNvSpPr>
            <a:spLocks noGrp="1"/>
          </p:cNvSpPr>
          <p:nvPr>
            <p:ph type="sldNum" sz="quarter" idx="12"/>
          </p:nvPr>
        </p:nvSpPr>
        <p:spPr/>
        <p:txBody>
          <a:bodyPr/>
          <a:lstStyle/>
          <a:p>
            <a:fld id="{6D22F896-40B5-4ADD-8801-0D06FADFA095}" type="slidenum">
              <a:rPr lang="en-US" noProof="0" smtClean="0"/>
              <a:t>30</a:t>
            </a:fld>
            <a:endParaRPr lang="en-US" noProof="0"/>
          </a:p>
        </p:txBody>
      </p:sp>
      <p:sp>
        <p:nvSpPr>
          <p:cNvPr id="6" name="TextBox 5">
            <a:extLst>
              <a:ext uri="{FF2B5EF4-FFF2-40B4-BE49-F238E27FC236}">
                <a16:creationId xmlns:a16="http://schemas.microsoft.com/office/drawing/2014/main" id="{D417FCC1-1381-B055-DE30-057C87AD0F41}"/>
              </a:ext>
            </a:extLst>
          </p:cNvPr>
          <p:cNvSpPr txBox="1"/>
          <p:nvPr/>
        </p:nvSpPr>
        <p:spPr>
          <a:xfrm>
            <a:off x="4352925" y="0"/>
            <a:ext cx="3638549" cy="892552"/>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ADDENDUM</a:t>
            </a:r>
            <a:r>
              <a:rPr lang="en-US" sz="3200" u="sng"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#3</a:t>
            </a:r>
          </a:p>
          <a:p>
            <a:pPr algn="ctr"/>
            <a:r>
              <a:rPr lang="en-US" sz="2000" b="1" u="sng" dirty="0">
                <a:latin typeface="Times New Roman" panose="02020603050405020304" pitchFamily="18" charset="0"/>
                <a:cs typeface="Times New Roman" panose="02020603050405020304" pitchFamily="18" charset="0"/>
              </a:rPr>
              <a:t>Personal Property/Exempt</a:t>
            </a:r>
          </a:p>
        </p:txBody>
      </p:sp>
      <p:graphicFrame>
        <p:nvGraphicFramePr>
          <p:cNvPr id="8" name="Table 7">
            <a:extLst>
              <a:ext uri="{FF2B5EF4-FFF2-40B4-BE49-F238E27FC236}">
                <a16:creationId xmlns:a16="http://schemas.microsoft.com/office/drawing/2014/main" id="{64B28586-03FE-B0A8-552C-0F3B94C1F5FD}"/>
              </a:ext>
            </a:extLst>
          </p:cNvPr>
          <p:cNvGraphicFramePr>
            <a:graphicFrameLocks noGrp="1"/>
          </p:cNvGraphicFramePr>
          <p:nvPr>
            <p:extLst>
              <p:ext uri="{D42A27DB-BD31-4B8C-83A1-F6EECF244321}">
                <p14:modId xmlns:p14="http://schemas.microsoft.com/office/powerpoint/2010/main" val="3698563556"/>
              </p:ext>
            </p:extLst>
          </p:nvPr>
        </p:nvGraphicFramePr>
        <p:xfrm>
          <a:off x="144380" y="1019176"/>
          <a:ext cx="11858325" cy="4467220"/>
        </p:xfrm>
        <a:graphic>
          <a:graphicData uri="http://schemas.openxmlformats.org/drawingml/2006/table">
            <a:tbl>
              <a:tblPr>
                <a:tableStyleId>{5C22544A-7EE6-4342-B048-85BDC9FD1C3A}</a:tableStyleId>
              </a:tblPr>
              <a:tblGrid>
                <a:gridCol w="918064">
                  <a:extLst>
                    <a:ext uri="{9D8B030D-6E8A-4147-A177-3AD203B41FA5}">
                      <a16:colId xmlns:a16="http://schemas.microsoft.com/office/drawing/2014/main" val="2649950992"/>
                    </a:ext>
                  </a:extLst>
                </a:gridCol>
                <a:gridCol w="3158140">
                  <a:extLst>
                    <a:ext uri="{9D8B030D-6E8A-4147-A177-3AD203B41FA5}">
                      <a16:colId xmlns:a16="http://schemas.microsoft.com/office/drawing/2014/main" val="435526116"/>
                    </a:ext>
                  </a:extLst>
                </a:gridCol>
                <a:gridCol w="967027">
                  <a:extLst>
                    <a:ext uri="{9D8B030D-6E8A-4147-A177-3AD203B41FA5}">
                      <a16:colId xmlns:a16="http://schemas.microsoft.com/office/drawing/2014/main" val="2812092548"/>
                    </a:ext>
                  </a:extLst>
                </a:gridCol>
                <a:gridCol w="783415">
                  <a:extLst>
                    <a:ext uri="{9D8B030D-6E8A-4147-A177-3AD203B41FA5}">
                      <a16:colId xmlns:a16="http://schemas.microsoft.com/office/drawing/2014/main" val="1082851052"/>
                    </a:ext>
                  </a:extLst>
                </a:gridCol>
                <a:gridCol w="954786">
                  <a:extLst>
                    <a:ext uri="{9D8B030D-6E8A-4147-A177-3AD203B41FA5}">
                      <a16:colId xmlns:a16="http://schemas.microsoft.com/office/drawing/2014/main" val="4232410916"/>
                    </a:ext>
                  </a:extLst>
                </a:gridCol>
                <a:gridCol w="967027">
                  <a:extLst>
                    <a:ext uri="{9D8B030D-6E8A-4147-A177-3AD203B41FA5}">
                      <a16:colId xmlns:a16="http://schemas.microsoft.com/office/drawing/2014/main" val="3584141115"/>
                    </a:ext>
                  </a:extLst>
                </a:gridCol>
                <a:gridCol w="783415">
                  <a:extLst>
                    <a:ext uri="{9D8B030D-6E8A-4147-A177-3AD203B41FA5}">
                      <a16:colId xmlns:a16="http://schemas.microsoft.com/office/drawing/2014/main" val="3618674253"/>
                    </a:ext>
                  </a:extLst>
                </a:gridCol>
                <a:gridCol w="954786">
                  <a:extLst>
                    <a:ext uri="{9D8B030D-6E8A-4147-A177-3AD203B41FA5}">
                      <a16:colId xmlns:a16="http://schemas.microsoft.com/office/drawing/2014/main" val="792696340"/>
                    </a:ext>
                  </a:extLst>
                </a:gridCol>
                <a:gridCol w="416190">
                  <a:extLst>
                    <a:ext uri="{9D8B030D-6E8A-4147-A177-3AD203B41FA5}">
                      <a16:colId xmlns:a16="http://schemas.microsoft.com/office/drawing/2014/main" val="1930010486"/>
                    </a:ext>
                  </a:extLst>
                </a:gridCol>
                <a:gridCol w="541658">
                  <a:extLst>
                    <a:ext uri="{9D8B030D-6E8A-4147-A177-3AD203B41FA5}">
                      <a16:colId xmlns:a16="http://schemas.microsoft.com/office/drawing/2014/main" val="1887184007"/>
                    </a:ext>
                  </a:extLst>
                </a:gridCol>
                <a:gridCol w="651824">
                  <a:extLst>
                    <a:ext uri="{9D8B030D-6E8A-4147-A177-3AD203B41FA5}">
                      <a16:colId xmlns:a16="http://schemas.microsoft.com/office/drawing/2014/main" val="1665763736"/>
                    </a:ext>
                  </a:extLst>
                </a:gridCol>
                <a:gridCol w="761993">
                  <a:extLst>
                    <a:ext uri="{9D8B030D-6E8A-4147-A177-3AD203B41FA5}">
                      <a16:colId xmlns:a16="http://schemas.microsoft.com/office/drawing/2014/main" val="1058562277"/>
                    </a:ext>
                  </a:extLst>
                </a:gridCol>
              </a:tblGrid>
              <a:tr h="812221">
                <a:tc>
                  <a:txBody>
                    <a:bodyPr/>
                    <a:lstStyle/>
                    <a:p>
                      <a:pPr algn="ctr" fontAlgn="b">
                        <a:buNone/>
                      </a:pPr>
                      <a:r>
                        <a:rPr lang="en-US" sz="900" b="1" u="none" strike="noStrike" dirty="0">
                          <a:effectLst/>
                        </a:rPr>
                        <a:t>Property Type</a:t>
                      </a:r>
                      <a:endParaRPr lang="en-US" sz="900" b="1" i="0" u="none" strike="noStrike" dirty="0">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dirty="0">
                          <a:effectLst/>
                        </a:rPr>
                        <a:t>Description</a:t>
                      </a:r>
                      <a:endParaRPr lang="en-US" sz="900" b="1" i="0" u="none" strike="noStrike" dirty="0">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a:effectLst/>
                        </a:rPr>
                        <a:t>FY 2025 Mix Use Parcel Count</a:t>
                      </a:r>
                      <a:endParaRPr lang="en-US" sz="900" b="1"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a:effectLst/>
                        </a:rPr>
                        <a:t>FY 2025 Parcel Count</a:t>
                      </a:r>
                      <a:endParaRPr lang="en-US" sz="900" b="1"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dirty="0">
                          <a:effectLst/>
                        </a:rPr>
                        <a:t>FY 2025 Assessed Value</a:t>
                      </a:r>
                      <a:endParaRPr lang="en-US" sz="900" b="1" i="0" u="none" strike="noStrike" dirty="0">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dirty="0">
                          <a:effectLst/>
                        </a:rPr>
                        <a:t>FY 2026 Mix Use Parcel Count</a:t>
                      </a:r>
                      <a:endParaRPr lang="en-US" sz="900" b="1" i="0" u="none" strike="noStrike" dirty="0">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a:effectLst/>
                        </a:rPr>
                        <a:t>FY 2026 Parcel Count</a:t>
                      </a:r>
                      <a:endParaRPr lang="en-US" sz="900" b="1"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a:effectLst/>
                        </a:rPr>
                        <a:t>FY 2026 Assessed Value</a:t>
                      </a:r>
                      <a:endParaRPr lang="en-US" sz="900" b="1"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a:effectLst/>
                        </a:rPr>
                        <a:t>Parcel Diff</a:t>
                      </a:r>
                      <a:endParaRPr lang="en-US" sz="900" b="1"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a:effectLst/>
                        </a:rPr>
                        <a:t>Parcel % Diff</a:t>
                      </a:r>
                      <a:endParaRPr lang="en-US" sz="900" b="1"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a:effectLst/>
                        </a:rPr>
                        <a:t>Assessed Value Diff</a:t>
                      </a:r>
                      <a:endParaRPr lang="en-US" sz="900" b="1"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b="1" u="none" strike="noStrike" dirty="0">
                          <a:effectLst/>
                        </a:rPr>
                        <a:t>Assessed Value % Diff</a:t>
                      </a:r>
                      <a:endParaRPr lang="en-US" sz="900" b="1" i="0" u="none" strike="noStrike" dirty="0">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1272045026"/>
                  </a:ext>
                </a:extLst>
              </a:tr>
              <a:tr h="406111">
                <a:tc>
                  <a:txBody>
                    <a:bodyPr/>
                    <a:lstStyle/>
                    <a:p>
                      <a:pPr algn="ctr" fontAlgn="b">
                        <a:buNone/>
                      </a:pPr>
                      <a:r>
                        <a:rPr lang="en-US" sz="900" u="none" strike="noStrike">
                          <a:effectLst/>
                        </a:rPr>
                        <a:t>501</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Individuals / Partnerships / Associations / Trusts / LLC</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119</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8,702,780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127</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dirty="0">
                          <a:effectLst/>
                        </a:rPr>
                        <a:t>9,211,170</a:t>
                      </a:r>
                      <a:endParaRPr lang="en-US" sz="900" b="0" i="0" u="none" strike="noStrike" dirty="0">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8</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dirty="0">
                          <a:effectLst/>
                        </a:rPr>
                        <a:t>6.7%</a:t>
                      </a:r>
                      <a:endParaRPr lang="en-US" sz="900" b="0" i="0" u="none" strike="noStrike" dirty="0">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dirty="0">
                          <a:effectLst/>
                        </a:rPr>
                        <a:t>508,390</a:t>
                      </a:r>
                      <a:endParaRPr lang="en-US" sz="900" b="0" i="0" u="none" strike="noStrike" dirty="0">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dirty="0">
                          <a:effectLst/>
                        </a:rPr>
                        <a:t>5.8%</a:t>
                      </a:r>
                      <a:endParaRPr lang="en-US" sz="900" b="0" i="0" u="none" strike="noStrike" dirty="0">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1637312231"/>
                  </a:ext>
                </a:extLst>
              </a:tr>
              <a:tr h="406111">
                <a:tc>
                  <a:txBody>
                    <a:bodyPr/>
                    <a:lstStyle/>
                    <a:p>
                      <a:pPr algn="ctr" fontAlgn="b">
                        <a:buNone/>
                      </a:pPr>
                      <a:r>
                        <a:rPr lang="en-US" sz="900" u="none" strike="noStrike">
                          <a:effectLst/>
                        </a:rPr>
                        <a:t>502</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Corporations</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135</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22,032,380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132</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21,109,610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-2.2%</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-922,770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-4.2%</a:t>
                      </a:r>
                      <a:endParaRPr lang="en-US" sz="900" b="0" i="0" u="none" strike="noStrike">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2679028700"/>
                  </a:ext>
                </a:extLst>
              </a:tr>
              <a:tr h="406111">
                <a:tc>
                  <a:txBody>
                    <a:bodyPr/>
                    <a:lstStyle/>
                    <a:p>
                      <a:pPr algn="ctr" fontAlgn="b">
                        <a:buNone/>
                      </a:pPr>
                      <a:r>
                        <a:rPr lang="en-US" sz="900" u="none" strike="noStrike">
                          <a:effectLst/>
                        </a:rPr>
                        <a:t>503</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Manufacturing</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1264689136"/>
                  </a:ext>
                </a:extLst>
              </a:tr>
              <a:tr h="406111">
                <a:tc>
                  <a:txBody>
                    <a:bodyPr/>
                    <a:lstStyle/>
                    <a:p>
                      <a:pPr algn="ctr" fontAlgn="b">
                        <a:buNone/>
                      </a:pPr>
                      <a:r>
                        <a:rPr lang="en-US" sz="900" u="none" strike="noStrike">
                          <a:effectLst/>
                        </a:rPr>
                        <a:t>504</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Public Utilities</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31,146,640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33,321,040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2,174,400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7.0%</a:t>
                      </a:r>
                      <a:endParaRPr lang="en-US" sz="900" b="0" i="0" u="none" strike="noStrike">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1998898629"/>
                  </a:ext>
                </a:extLst>
              </a:tr>
              <a:tr h="406111">
                <a:tc>
                  <a:txBody>
                    <a:bodyPr/>
                    <a:lstStyle/>
                    <a:p>
                      <a:pPr algn="ctr" fontAlgn="b">
                        <a:buNone/>
                      </a:pPr>
                      <a:r>
                        <a:rPr lang="en-US" sz="900" u="none" strike="noStrike">
                          <a:effectLst/>
                        </a:rPr>
                        <a:t>505</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Centrally Valued Telephone</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8,087,100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8,303,600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216,500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2.7%</a:t>
                      </a:r>
                      <a:endParaRPr lang="en-US" sz="900" b="0" i="0" u="none" strike="noStrike">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1027712263"/>
                  </a:ext>
                </a:extLst>
              </a:tr>
              <a:tr h="406111">
                <a:tc>
                  <a:txBody>
                    <a:bodyPr/>
                    <a:lstStyle/>
                    <a:p>
                      <a:pPr algn="ctr" fontAlgn="b">
                        <a:buNone/>
                      </a:pPr>
                      <a:r>
                        <a:rPr lang="en-US" sz="900" u="none" strike="noStrike">
                          <a:effectLst/>
                        </a:rPr>
                        <a:t>506</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Centrally Valued Pipelines</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3,152,800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3,266,500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113,700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3.6%</a:t>
                      </a:r>
                      <a:endParaRPr lang="en-US" sz="900" b="0" i="0" u="none" strike="noStrike">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135425511"/>
                  </a:ext>
                </a:extLst>
              </a:tr>
              <a:tr h="406111">
                <a:tc>
                  <a:txBody>
                    <a:bodyPr/>
                    <a:lstStyle/>
                    <a:p>
                      <a:pPr algn="ctr" fontAlgn="b">
                        <a:buNone/>
                      </a:pPr>
                      <a:r>
                        <a:rPr lang="en-US" sz="900" u="none" strike="noStrike">
                          <a:effectLst/>
                        </a:rPr>
                        <a:t>508</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Wireless Telephone</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1,542,690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1,541,200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-1,490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-0.1%</a:t>
                      </a:r>
                      <a:endParaRPr lang="en-US" sz="900" b="0" i="0" u="none" strike="noStrike">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3113446398"/>
                  </a:ext>
                </a:extLst>
              </a:tr>
              <a:tr h="406111">
                <a:tc>
                  <a:txBody>
                    <a:bodyPr/>
                    <a:lstStyle/>
                    <a:p>
                      <a:pPr algn="ctr" fontAlgn="b">
                        <a:buNone/>
                      </a:pPr>
                      <a:r>
                        <a:rPr lang="en-US" sz="900" u="none" strike="noStrike">
                          <a:effectLst/>
                        </a:rPr>
                        <a:t>550-552</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Electric Generating Plant</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3260691341"/>
                  </a:ext>
                </a:extLst>
              </a:tr>
              <a:tr h="406111">
                <a:tc>
                  <a:txBody>
                    <a:bodyPr/>
                    <a:lstStyle/>
                    <a:p>
                      <a:pPr algn="ctr" fontAlgn="b">
                        <a:buNone/>
                      </a:pPr>
                      <a:r>
                        <a:rPr lang="en-US" sz="900" u="none" strike="noStrike">
                          <a:effectLst/>
                        </a:rPr>
                        <a:t>EXEMPT VALUE</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Exempt Property</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645</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1,152,658,000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647</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1,204,902,500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0.3%</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a:effectLst/>
                        </a:rPr>
                        <a:t>52,244,500</a:t>
                      </a:r>
                      <a:endParaRPr lang="en-US" sz="900" b="0" i="0" u="none" strike="noStrike">
                        <a:solidFill>
                          <a:srgbClr val="000000"/>
                        </a:solidFill>
                        <a:effectLst/>
                        <a:latin typeface="Calibri" panose="020F0502020204030204" pitchFamily="34" charset="0"/>
                      </a:endParaRPr>
                    </a:p>
                  </a:txBody>
                  <a:tcPr marL="7793" marR="7793" marT="7793" marB="0" anchor="b"/>
                </a:tc>
                <a:tc>
                  <a:txBody>
                    <a:bodyPr/>
                    <a:lstStyle/>
                    <a:p>
                      <a:pPr algn="ctr" fontAlgn="b">
                        <a:buNone/>
                      </a:pPr>
                      <a:r>
                        <a:rPr lang="en-US" sz="900" u="none" strike="noStrike" dirty="0">
                          <a:effectLst/>
                        </a:rPr>
                        <a:t>4.5%</a:t>
                      </a:r>
                      <a:endParaRPr lang="en-US" sz="900" b="0" i="0" u="none" strike="noStrike" dirty="0">
                        <a:solidFill>
                          <a:srgbClr val="000000"/>
                        </a:solidFill>
                        <a:effectLst/>
                        <a:latin typeface="Calibri" panose="020F0502020204030204" pitchFamily="34" charset="0"/>
                      </a:endParaRPr>
                    </a:p>
                  </a:txBody>
                  <a:tcPr marL="7793" marR="7793" marT="7793" marB="0" anchor="b"/>
                </a:tc>
                <a:extLst>
                  <a:ext uri="{0D108BD9-81ED-4DB2-BD59-A6C34878D82A}">
                    <a16:rowId xmlns:a16="http://schemas.microsoft.com/office/drawing/2014/main" val="1598822163"/>
                  </a:ext>
                </a:extLst>
              </a:tr>
            </a:tbl>
          </a:graphicData>
        </a:graphic>
      </p:graphicFrame>
    </p:spTree>
    <p:extLst>
      <p:ext uri="{BB962C8B-B14F-4D97-AF65-F5344CB8AC3E}">
        <p14:creationId xmlns:p14="http://schemas.microsoft.com/office/powerpoint/2010/main" val="2666181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083ABA-F78F-DA20-D5E9-3E699C81E679}"/>
              </a:ext>
            </a:extLst>
          </p:cNvPr>
          <p:cNvSpPr>
            <a:spLocks noGrp="1"/>
          </p:cNvSpPr>
          <p:nvPr>
            <p:ph type="sldNum" sz="quarter" idx="12"/>
          </p:nvPr>
        </p:nvSpPr>
        <p:spPr/>
        <p:txBody>
          <a:bodyPr/>
          <a:lstStyle/>
          <a:p>
            <a:fld id="{6D22F896-40B5-4ADD-8801-0D06FADFA095}" type="slidenum">
              <a:rPr lang="en-US" noProof="0" smtClean="0"/>
              <a:t>31</a:t>
            </a:fld>
            <a:endParaRPr lang="en-US" noProof="0"/>
          </a:p>
        </p:txBody>
      </p:sp>
      <p:sp>
        <p:nvSpPr>
          <p:cNvPr id="4" name="TextBox 3">
            <a:extLst>
              <a:ext uri="{FF2B5EF4-FFF2-40B4-BE49-F238E27FC236}">
                <a16:creationId xmlns:a16="http://schemas.microsoft.com/office/drawing/2014/main" id="{137638C4-1609-4A09-448D-BEF229F6DD08}"/>
              </a:ext>
            </a:extLst>
          </p:cNvPr>
          <p:cNvSpPr txBox="1"/>
          <p:nvPr/>
        </p:nvSpPr>
        <p:spPr>
          <a:xfrm>
            <a:off x="5254190" y="0"/>
            <a:ext cx="2251510" cy="892552"/>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ADDENDUM</a:t>
            </a:r>
            <a:r>
              <a:rPr lang="en-US" sz="32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#4</a:t>
            </a:r>
          </a:p>
          <a:p>
            <a:pPr algn="ctr"/>
            <a:r>
              <a:rPr lang="en-US" sz="2000" b="1" dirty="0">
                <a:latin typeface="Times New Roman" panose="02020603050405020304" pitchFamily="18" charset="0"/>
                <a:cs typeface="Times New Roman" panose="02020603050405020304" pitchFamily="18" charset="0"/>
              </a:rPr>
              <a:t>TOTALS</a:t>
            </a:r>
          </a:p>
        </p:txBody>
      </p:sp>
      <p:graphicFrame>
        <p:nvGraphicFramePr>
          <p:cNvPr id="6" name="Table 5">
            <a:extLst>
              <a:ext uri="{FF2B5EF4-FFF2-40B4-BE49-F238E27FC236}">
                <a16:creationId xmlns:a16="http://schemas.microsoft.com/office/drawing/2014/main" id="{37034C37-50B0-7300-8E25-21B9996B7998}"/>
              </a:ext>
            </a:extLst>
          </p:cNvPr>
          <p:cNvGraphicFramePr>
            <a:graphicFrameLocks noGrp="1"/>
          </p:cNvGraphicFramePr>
          <p:nvPr>
            <p:extLst>
              <p:ext uri="{D42A27DB-BD31-4B8C-83A1-F6EECF244321}">
                <p14:modId xmlns:p14="http://schemas.microsoft.com/office/powerpoint/2010/main" val="3595376395"/>
              </p:ext>
            </p:extLst>
          </p:nvPr>
        </p:nvGraphicFramePr>
        <p:xfrm>
          <a:off x="105879" y="1530417"/>
          <a:ext cx="11896825" cy="3917482"/>
        </p:xfrm>
        <a:graphic>
          <a:graphicData uri="http://schemas.openxmlformats.org/drawingml/2006/table">
            <a:tbl>
              <a:tblPr>
                <a:tableStyleId>{5C22544A-7EE6-4342-B048-85BDC9FD1C3A}</a:tableStyleId>
              </a:tblPr>
              <a:tblGrid>
                <a:gridCol w="835892">
                  <a:extLst>
                    <a:ext uri="{9D8B030D-6E8A-4147-A177-3AD203B41FA5}">
                      <a16:colId xmlns:a16="http://schemas.microsoft.com/office/drawing/2014/main" val="3419655425"/>
                    </a:ext>
                  </a:extLst>
                </a:gridCol>
                <a:gridCol w="1292472">
                  <a:extLst>
                    <a:ext uri="{9D8B030D-6E8A-4147-A177-3AD203B41FA5}">
                      <a16:colId xmlns:a16="http://schemas.microsoft.com/office/drawing/2014/main" val="1436392778"/>
                    </a:ext>
                  </a:extLst>
                </a:gridCol>
                <a:gridCol w="1329934">
                  <a:extLst>
                    <a:ext uri="{9D8B030D-6E8A-4147-A177-3AD203B41FA5}">
                      <a16:colId xmlns:a16="http://schemas.microsoft.com/office/drawing/2014/main" val="382383455"/>
                    </a:ext>
                  </a:extLst>
                </a:gridCol>
                <a:gridCol w="948281">
                  <a:extLst>
                    <a:ext uri="{9D8B030D-6E8A-4147-A177-3AD203B41FA5}">
                      <a16:colId xmlns:a16="http://schemas.microsoft.com/office/drawing/2014/main" val="2927740553"/>
                    </a:ext>
                  </a:extLst>
                </a:gridCol>
                <a:gridCol w="1086425">
                  <a:extLst>
                    <a:ext uri="{9D8B030D-6E8A-4147-A177-3AD203B41FA5}">
                      <a16:colId xmlns:a16="http://schemas.microsoft.com/office/drawing/2014/main" val="43152079"/>
                    </a:ext>
                  </a:extLst>
                </a:gridCol>
                <a:gridCol w="1329934">
                  <a:extLst>
                    <a:ext uri="{9D8B030D-6E8A-4147-A177-3AD203B41FA5}">
                      <a16:colId xmlns:a16="http://schemas.microsoft.com/office/drawing/2014/main" val="2067348764"/>
                    </a:ext>
                  </a:extLst>
                </a:gridCol>
                <a:gridCol w="948281">
                  <a:extLst>
                    <a:ext uri="{9D8B030D-6E8A-4147-A177-3AD203B41FA5}">
                      <a16:colId xmlns:a16="http://schemas.microsoft.com/office/drawing/2014/main" val="1705298148"/>
                    </a:ext>
                  </a:extLst>
                </a:gridCol>
                <a:gridCol w="1086425">
                  <a:extLst>
                    <a:ext uri="{9D8B030D-6E8A-4147-A177-3AD203B41FA5}">
                      <a16:colId xmlns:a16="http://schemas.microsoft.com/office/drawing/2014/main" val="2186694220"/>
                    </a:ext>
                  </a:extLst>
                </a:gridCol>
                <a:gridCol w="498726">
                  <a:extLst>
                    <a:ext uri="{9D8B030D-6E8A-4147-A177-3AD203B41FA5}">
                      <a16:colId xmlns:a16="http://schemas.microsoft.com/office/drawing/2014/main" val="3868559200"/>
                    </a:ext>
                  </a:extLst>
                </a:gridCol>
                <a:gridCol w="599407">
                  <a:extLst>
                    <a:ext uri="{9D8B030D-6E8A-4147-A177-3AD203B41FA5}">
                      <a16:colId xmlns:a16="http://schemas.microsoft.com/office/drawing/2014/main" val="3535760000"/>
                    </a:ext>
                  </a:extLst>
                </a:gridCol>
                <a:gridCol w="920183">
                  <a:extLst>
                    <a:ext uri="{9D8B030D-6E8A-4147-A177-3AD203B41FA5}">
                      <a16:colId xmlns:a16="http://schemas.microsoft.com/office/drawing/2014/main" val="1111832319"/>
                    </a:ext>
                  </a:extLst>
                </a:gridCol>
                <a:gridCol w="1020865">
                  <a:extLst>
                    <a:ext uri="{9D8B030D-6E8A-4147-A177-3AD203B41FA5}">
                      <a16:colId xmlns:a16="http://schemas.microsoft.com/office/drawing/2014/main" val="1058222493"/>
                    </a:ext>
                  </a:extLst>
                </a:gridCol>
              </a:tblGrid>
              <a:tr h="764970">
                <a:tc>
                  <a:txBody>
                    <a:bodyPr/>
                    <a:lstStyle/>
                    <a:p>
                      <a:pPr algn="ctr" fontAlgn="b">
                        <a:buNone/>
                      </a:pPr>
                      <a:r>
                        <a:rPr lang="en-US" sz="900" b="1" u="none" strike="noStrike" dirty="0">
                          <a:effectLst/>
                        </a:rPr>
                        <a:t>Property Type</a:t>
                      </a:r>
                      <a:endParaRPr lang="en-US" sz="900" b="1" i="0" u="none" strike="noStrike" dirty="0">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dirty="0">
                          <a:effectLst/>
                        </a:rPr>
                        <a:t>Description</a:t>
                      </a:r>
                      <a:endParaRPr lang="en-US" sz="900" b="1" i="0" u="none" strike="noStrike" dirty="0">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a:effectLst/>
                        </a:rPr>
                        <a:t>FY 2025 Mix Use Parcel Count</a:t>
                      </a:r>
                      <a:endParaRPr lang="en-US" sz="900" b="1"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a:effectLst/>
                        </a:rPr>
                        <a:t>FY 2025 Parcel Count</a:t>
                      </a:r>
                      <a:endParaRPr lang="en-US" sz="900" b="1"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dirty="0">
                          <a:effectLst/>
                        </a:rPr>
                        <a:t>FY 2025 Assessed Value</a:t>
                      </a:r>
                      <a:endParaRPr lang="en-US" sz="900" b="1" i="0" u="none" strike="noStrike" dirty="0">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a:effectLst/>
                        </a:rPr>
                        <a:t>FY 2026 Mix Use Parcel Count</a:t>
                      </a:r>
                      <a:endParaRPr lang="en-US" sz="900" b="1"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a:effectLst/>
                        </a:rPr>
                        <a:t>FY 2026 Parcel Count</a:t>
                      </a:r>
                      <a:endParaRPr lang="en-US" sz="900" b="1"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dirty="0">
                          <a:effectLst/>
                        </a:rPr>
                        <a:t>FY 2026 Assessed Value</a:t>
                      </a:r>
                      <a:endParaRPr lang="en-US" sz="900" b="1" i="0" u="none" strike="noStrike" dirty="0">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a:effectLst/>
                        </a:rPr>
                        <a:t>Parcel Diff</a:t>
                      </a:r>
                      <a:endParaRPr lang="en-US" sz="900" b="1"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a:effectLst/>
                        </a:rPr>
                        <a:t>Parcel % Diff</a:t>
                      </a:r>
                      <a:endParaRPr lang="en-US" sz="900" b="1"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dirty="0">
                          <a:effectLst/>
                        </a:rPr>
                        <a:t>Assessed Value Diff</a:t>
                      </a:r>
                      <a:endParaRPr lang="en-US" sz="900" b="1" i="0" u="none" strike="noStrike" dirty="0">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b="1" u="none" strike="noStrike" dirty="0">
                          <a:effectLst/>
                        </a:rPr>
                        <a:t>Assessed Value % Diff</a:t>
                      </a:r>
                      <a:endParaRPr lang="en-US" sz="900" b="1" i="0" u="none" strike="noStrike" dirty="0">
                        <a:solidFill>
                          <a:srgbClr val="000000"/>
                        </a:solidFill>
                        <a:effectLst/>
                        <a:latin typeface="Calibri" panose="020F0502020204030204" pitchFamily="34" charset="0"/>
                      </a:endParaRPr>
                    </a:p>
                  </a:txBody>
                  <a:tcPr marL="5945" marR="5945" marT="5945" marB="0" anchor="b"/>
                </a:tc>
                <a:extLst>
                  <a:ext uri="{0D108BD9-81ED-4DB2-BD59-A6C34878D82A}">
                    <a16:rowId xmlns:a16="http://schemas.microsoft.com/office/drawing/2014/main" val="1008137991"/>
                  </a:ext>
                </a:extLst>
              </a:tr>
              <a:tr h="405643">
                <a:tc>
                  <a:txBody>
                    <a:bodyPr/>
                    <a:lstStyle/>
                    <a:p>
                      <a:pPr algn="ctr" fontAlgn="b">
                        <a:buNone/>
                      </a:pPr>
                      <a:r>
                        <a:rPr lang="en-US" sz="900" u="none" strike="noStrike">
                          <a:effectLst/>
                        </a:rPr>
                        <a:t>Total Class 1</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TOTAL RESIDENTIAL</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6,012</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8,741,097,979</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6,014</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9,325,096,383</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583,998,404</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dirty="0">
                          <a:effectLst/>
                        </a:rPr>
                        <a:t>6.7%</a:t>
                      </a:r>
                      <a:endParaRPr lang="en-US" sz="900" b="0" i="0" u="none" strike="noStrike" dirty="0">
                        <a:solidFill>
                          <a:srgbClr val="000000"/>
                        </a:solidFill>
                        <a:effectLst/>
                        <a:latin typeface="Calibri" panose="020F0502020204030204" pitchFamily="34" charset="0"/>
                      </a:endParaRPr>
                    </a:p>
                  </a:txBody>
                  <a:tcPr marL="5945" marR="5945" marT="5945" marB="0" anchor="b"/>
                </a:tc>
                <a:extLst>
                  <a:ext uri="{0D108BD9-81ED-4DB2-BD59-A6C34878D82A}">
                    <a16:rowId xmlns:a16="http://schemas.microsoft.com/office/drawing/2014/main" val="2193430235"/>
                  </a:ext>
                </a:extLst>
              </a:tr>
              <a:tr h="405643">
                <a:tc>
                  <a:txBody>
                    <a:bodyPr/>
                    <a:lstStyle/>
                    <a:p>
                      <a:pPr algn="ctr" fontAlgn="b">
                        <a:buNone/>
                      </a:pPr>
                      <a:r>
                        <a:rPr lang="en-US" sz="900" u="none" strike="noStrike">
                          <a:effectLst/>
                        </a:rPr>
                        <a:t>Total Class 2</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dirty="0">
                          <a:effectLst/>
                        </a:rPr>
                        <a:t>TOTAL OPEN SPACE</a:t>
                      </a:r>
                      <a:endParaRPr lang="en-US" sz="900" b="0" i="0" u="none" strike="noStrike" dirty="0">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extLst>
                  <a:ext uri="{0D108BD9-81ED-4DB2-BD59-A6C34878D82A}">
                    <a16:rowId xmlns:a16="http://schemas.microsoft.com/office/drawing/2014/main" val="3352997127"/>
                  </a:ext>
                </a:extLst>
              </a:tr>
              <a:tr h="405643">
                <a:tc>
                  <a:txBody>
                    <a:bodyPr/>
                    <a:lstStyle/>
                    <a:p>
                      <a:pPr algn="ctr" fontAlgn="b">
                        <a:buNone/>
                      </a:pPr>
                      <a:r>
                        <a:rPr lang="en-US" sz="900" u="none" strike="noStrike">
                          <a:effectLst/>
                        </a:rPr>
                        <a:t>Total Class 3</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TOTAL COMMERCIAL</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415</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533,969,063</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417</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543,433,134</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0.5%</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9,464,071</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1.8%</a:t>
                      </a:r>
                      <a:endParaRPr lang="en-US" sz="900" b="0" i="0" u="none" strike="noStrike">
                        <a:solidFill>
                          <a:srgbClr val="000000"/>
                        </a:solidFill>
                        <a:effectLst/>
                        <a:latin typeface="Calibri" panose="020F0502020204030204" pitchFamily="34" charset="0"/>
                      </a:endParaRPr>
                    </a:p>
                  </a:txBody>
                  <a:tcPr marL="5945" marR="5945" marT="5945" marB="0" anchor="b"/>
                </a:tc>
                <a:extLst>
                  <a:ext uri="{0D108BD9-81ED-4DB2-BD59-A6C34878D82A}">
                    <a16:rowId xmlns:a16="http://schemas.microsoft.com/office/drawing/2014/main" val="1070602100"/>
                  </a:ext>
                </a:extLst>
              </a:tr>
              <a:tr h="405643">
                <a:tc>
                  <a:txBody>
                    <a:bodyPr/>
                    <a:lstStyle/>
                    <a:p>
                      <a:pPr algn="ctr" fontAlgn="b">
                        <a:buNone/>
                      </a:pPr>
                      <a:r>
                        <a:rPr lang="en-US" sz="900" u="none" strike="noStrike">
                          <a:effectLst/>
                        </a:rPr>
                        <a:t>Total Class 4</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TOTAL INDUSTRIAL</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29</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29,985,204</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29</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31,159,113</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1,173,909</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3.9%</a:t>
                      </a:r>
                      <a:endParaRPr lang="en-US" sz="900" b="0" i="0" u="none" strike="noStrike">
                        <a:solidFill>
                          <a:srgbClr val="000000"/>
                        </a:solidFill>
                        <a:effectLst/>
                        <a:latin typeface="Calibri" panose="020F0502020204030204" pitchFamily="34" charset="0"/>
                      </a:endParaRPr>
                    </a:p>
                  </a:txBody>
                  <a:tcPr marL="5945" marR="5945" marT="5945" marB="0" anchor="b"/>
                </a:tc>
                <a:extLst>
                  <a:ext uri="{0D108BD9-81ED-4DB2-BD59-A6C34878D82A}">
                    <a16:rowId xmlns:a16="http://schemas.microsoft.com/office/drawing/2014/main" val="4223661936"/>
                  </a:ext>
                </a:extLst>
              </a:tr>
              <a:tr h="764970">
                <a:tc>
                  <a:txBody>
                    <a:bodyPr/>
                    <a:lstStyle/>
                    <a:p>
                      <a:pPr algn="ctr" fontAlgn="b">
                        <a:buNone/>
                      </a:pPr>
                      <a:r>
                        <a:rPr lang="en-US" sz="900" u="none" strike="noStrike">
                          <a:effectLst/>
                        </a:rPr>
                        <a:t>Total Class 5</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TOTAL PERSONAL PROPERTY</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263</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74,664,390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268</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76,753,120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1.9%</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2,088,730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2.8%</a:t>
                      </a:r>
                      <a:endParaRPr lang="en-US" sz="900" b="0" i="0" u="none" strike="noStrike">
                        <a:solidFill>
                          <a:srgbClr val="000000"/>
                        </a:solidFill>
                        <a:effectLst/>
                        <a:latin typeface="Calibri" panose="020F0502020204030204" pitchFamily="34" charset="0"/>
                      </a:endParaRPr>
                    </a:p>
                  </a:txBody>
                  <a:tcPr marL="5945" marR="5945" marT="5945" marB="0" anchor="b"/>
                </a:tc>
                <a:extLst>
                  <a:ext uri="{0D108BD9-81ED-4DB2-BD59-A6C34878D82A}">
                    <a16:rowId xmlns:a16="http://schemas.microsoft.com/office/drawing/2014/main" val="3017743440"/>
                  </a:ext>
                </a:extLst>
              </a:tr>
              <a:tr h="764970">
                <a:tc>
                  <a:txBody>
                    <a:bodyPr/>
                    <a:lstStyle/>
                    <a:p>
                      <a:pPr algn="ctr" fontAlgn="b">
                        <a:buNone/>
                      </a:pPr>
                      <a:r>
                        <a:rPr lang="en-US" sz="900" u="none" strike="noStrike">
                          <a:effectLst/>
                        </a:rPr>
                        <a:t>Total Taxable</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TOTAL REAL &amp; PERSONAL</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6,719</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9,379,716,636</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6,728</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9,976,441,750</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9</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0.1%</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a:effectLst/>
                        </a:rPr>
                        <a:t>596,725,114</a:t>
                      </a:r>
                      <a:endParaRPr lang="en-US" sz="900" b="0" i="0" u="none" strike="noStrike">
                        <a:solidFill>
                          <a:srgbClr val="000000"/>
                        </a:solidFill>
                        <a:effectLst/>
                        <a:latin typeface="Calibri" panose="020F0502020204030204" pitchFamily="34" charset="0"/>
                      </a:endParaRPr>
                    </a:p>
                  </a:txBody>
                  <a:tcPr marL="5945" marR="5945" marT="5945" marB="0" anchor="b"/>
                </a:tc>
                <a:tc>
                  <a:txBody>
                    <a:bodyPr/>
                    <a:lstStyle/>
                    <a:p>
                      <a:pPr algn="ctr" fontAlgn="b">
                        <a:buNone/>
                      </a:pPr>
                      <a:r>
                        <a:rPr lang="en-US" sz="900" u="none" strike="noStrike" dirty="0">
                          <a:effectLst/>
                        </a:rPr>
                        <a:t>6.4%</a:t>
                      </a:r>
                      <a:endParaRPr lang="en-US" sz="900" b="0" i="0" u="none" strike="noStrike" dirty="0">
                        <a:solidFill>
                          <a:srgbClr val="000000"/>
                        </a:solidFill>
                        <a:effectLst/>
                        <a:latin typeface="Calibri" panose="020F0502020204030204" pitchFamily="34" charset="0"/>
                      </a:endParaRPr>
                    </a:p>
                  </a:txBody>
                  <a:tcPr marL="5945" marR="5945" marT="5945" marB="0" anchor="b"/>
                </a:tc>
                <a:extLst>
                  <a:ext uri="{0D108BD9-81ED-4DB2-BD59-A6C34878D82A}">
                    <a16:rowId xmlns:a16="http://schemas.microsoft.com/office/drawing/2014/main" val="2228831372"/>
                  </a:ext>
                </a:extLst>
              </a:tr>
            </a:tbl>
          </a:graphicData>
        </a:graphic>
      </p:graphicFrame>
    </p:spTree>
    <p:extLst>
      <p:ext uri="{BB962C8B-B14F-4D97-AF65-F5344CB8AC3E}">
        <p14:creationId xmlns:p14="http://schemas.microsoft.com/office/powerpoint/2010/main" val="2688686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E4E1DBF-64FF-ABAA-4B46-96106B8C8219}"/>
              </a:ext>
            </a:extLst>
          </p:cNvPr>
          <p:cNvSpPr>
            <a:spLocks noGrp="1"/>
          </p:cNvSpPr>
          <p:nvPr>
            <p:ph type="sldNum" sz="quarter" idx="12"/>
          </p:nvPr>
        </p:nvSpPr>
        <p:spPr/>
        <p:txBody>
          <a:bodyPr/>
          <a:lstStyle/>
          <a:p>
            <a:fld id="{6D22F896-40B5-4ADD-8801-0D06FADFA095}" type="slidenum">
              <a:rPr lang="en-US" noProof="0" smtClean="0"/>
              <a:t>32</a:t>
            </a:fld>
            <a:endParaRPr lang="en-US" noProof="0"/>
          </a:p>
        </p:txBody>
      </p:sp>
      <p:sp>
        <p:nvSpPr>
          <p:cNvPr id="2" name="Title 1"/>
          <p:cNvSpPr>
            <a:spLocks noGrp="1"/>
          </p:cNvSpPr>
          <p:nvPr>
            <p:ph type="title" idx="4294967295"/>
          </p:nvPr>
        </p:nvSpPr>
        <p:spPr>
          <a:xfrm>
            <a:off x="2078038" y="5075238"/>
            <a:ext cx="10113962" cy="822325"/>
          </a:xfrm>
        </p:spPr>
        <p:txBody>
          <a:bodyPr/>
          <a:lstStyle/>
          <a:p>
            <a:r>
              <a:rPr lang="en-US"/>
              <a:t>Add a Slide Title - 5</a:t>
            </a:r>
          </a:p>
        </p:txBody>
      </p:sp>
      <p:pic>
        <p:nvPicPr>
          <p:cNvPr id="6" name="Picture 5">
            <a:extLst>
              <a:ext uri="{FF2B5EF4-FFF2-40B4-BE49-F238E27FC236}">
                <a16:creationId xmlns:a16="http://schemas.microsoft.com/office/drawing/2014/main" id="{8FEA1273-CC78-9998-FC5D-D2F7110208E1}"/>
              </a:ext>
            </a:extLst>
          </p:cNvPr>
          <p:cNvPicPr>
            <a:picLocks noChangeAspect="1"/>
          </p:cNvPicPr>
          <p:nvPr/>
        </p:nvPicPr>
        <p:blipFill>
          <a:blip r:embed="rId2"/>
          <a:stretch>
            <a:fillRect/>
          </a:stretch>
        </p:blipFill>
        <p:spPr>
          <a:xfrm>
            <a:off x="192932" y="586966"/>
            <a:ext cx="12115800" cy="5784958"/>
          </a:xfrm>
          <a:prstGeom prst="rect">
            <a:avLst/>
          </a:prstGeom>
        </p:spPr>
      </p:pic>
      <p:sp>
        <p:nvSpPr>
          <p:cNvPr id="8" name="TextBox 7">
            <a:extLst>
              <a:ext uri="{FF2B5EF4-FFF2-40B4-BE49-F238E27FC236}">
                <a16:creationId xmlns:a16="http://schemas.microsoft.com/office/drawing/2014/main" id="{9BF4432C-D0A7-9C10-E529-54DC68E19F19}"/>
              </a:ext>
            </a:extLst>
          </p:cNvPr>
          <p:cNvSpPr txBox="1"/>
          <p:nvPr/>
        </p:nvSpPr>
        <p:spPr>
          <a:xfrm>
            <a:off x="4324573" y="2674"/>
            <a:ext cx="403148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ADDENDUM #5</a:t>
            </a:r>
          </a:p>
        </p:txBody>
      </p:sp>
    </p:spTree>
    <p:extLst>
      <p:ext uri="{BB962C8B-B14F-4D97-AF65-F5344CB8AC3E}">
        <p14:creationId xmlns:p14="http://schemas.microsoft.com/office/powerpoint/2010/main" val="33926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7353" y="503847"/>
            <a:ext cx="4851888" cy="970118"/>
          </a:xfrm>
        </p:spPr>
        <p:txBody>
          <a:bodyPr>
            <a:normAutofit fontScale="90000"/>
          </a:bodyPr>
          <a:lstStyle/>
          <a:p>
            <a:r>
              <a:rPr lang="en-US">
                <a:latin typeface="Times New Roman" panose="02020603050405020304" pitchFamily="18" charset="0"/>
                <a:cs typeface="Times New Roman" panose="02020603050405020304" pitchFamily="18" charset="0"/>
              </a:rPr>
              <a:t>Select Board’s Role</a:t>
            </a:r>
          </a:p>
        </p:txBody>
      </p:sp>
      <p:graphicFrame>
        <p:nvGraphicFramePr>
          <p:cNvPr id="5" name="Content Placeholder 2">
            <a:extLst>
              <a:ext uri="{FF2B5EF4-FFF2-40B4-BE49-F238E27FC236}">
                <a16:creationId xmlns:a16="http://schemas.microsoft.com/office/drawing/2014/main" id="{E989BADB-BA4D-68CB-4977-62FB162AEB95}"/>
              </a:ext>
            </a:extLst>
          </p:cNvPr>
          <p:cNvGraphicFramePr>
            <a:graphicFrameLocks noGrp="1"/>
          </p:cNvGraphicFramePr>
          <p:nvPr>
            <p:ph idx="1"/>
            <p:extLst>
              <p:ext uri="{D42A27DB-BD31-4B8C-83A1-F6EECF244321}">
                <p14:modId xmlns:p14="http://schemas.microsoft.com/office/powerpoint/2010/main" val="2327532548"/>
              </p:ext>
            </p:extLst>
          </p:nvPr>
        </p:nvGraphicFramePr>
        <p:xfrm>
          <a:off x="4974769" y="2198914"/>
          <a:ext cx="6574973" cy="36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0BA0C46-2423-B631-79C6-E558D6D46C6B}"/>
              </a:ext>
            </a:extLst>
          </p:cNvPr>
          <p:cNvSpPr txBox="1"/>
          <p:nvPr/>
        </p:nvSpPr>
        <p:spPr>
          <a:xfrm>
            <a:off x="437789" y="2198914"/>
            <a:ext cx="4357236" cy="3139321"/>
          </a:xfrm>
          <a:prstGeom prst="rect">
            <a:avLst/>
          </a:prstGeom>
          <a:noFill/>
        </p:spPr>
        <p:txBody>
          <a:bodyPr wrap="square" rtlCol="0">
            <a:spAutoFit/>
          </a:bodyPr>
          <a:lstStyle/>
          <a:p>
            <a:r>
              <a:rPr lang="en-US" b="1" u="sng">
                <a:latin typeface="Times New Roman" panose="02020603050405020304" pitchFamily="18" charset="0"/>
                <a:cs typeface="Times New Roman" panose="02020603050405020304" pitchFamily="18" charset="0"/>
              </a:rPr>
              <a:t>Vote</a:t>
            </a:r>
            <a:r>
              <a:rPr lang="en-US">
                <a:latin typeface="Times New Roman" panose="02020603050405020304" pitchFamily="18" charset="0"/>
                <a:cs typeface="Times New Roman" panose="02020603050405020304" pitchFamily="18" charset="0"/>
              </a:rPr>
              <a:t>: Selection of a Minimum Residential Factor, Single or Split Tax Rate</a:t>
            </a:r>
          </a:p>
          <a:p>
            <a:endParaRPr lang="en-US">
              <a:latin typeface="Times New Roman" panose="02020603050405020304" pitchFamily="18" charset="0"/>
              <a:cs typeface="Times New Roman" panose="02020603050405020304" pitchFamily="18" charset="0"/>
            </a:endParaRPr>
          </a:p>
          <a:p>
            <a:r>
              <a:rPr lang="en-US" b="1" u="sng">
                <a:latin typeface="Times New Roman" panose="02020603050405020304" pitchFamily="18" charset="0"/>
                <a:cs typeface="Times New Roman" panose="02020603050405020304" pitchFamily="18" charset="0"/>
              </a:rPr>
              <a:t>Vote</a:t>
            </a:r>
            <a:r>
              <a:rPr lang="en-US">
                <a:latin typeface="Times New Roman" panose="02020603050405020304" pitchFamily="18" charset="0"/>
                <a:cs typeface="Times New Roman" panose="02020603050405020304" pitchFamily="18" charset="0"/>
              </a:rPr>
              <a:t>: Whether to Grant an Open Space Discount</a:t>
            </a:r>
          </a:p>
          <a:p>
            <a:endParaRPr lang="en-US">
              <a:latin typeface="Times New Roman" panose="02020603050405020304" pitchFamily="18" charset="0"/>
              <a:cs typeface="Times New Roman" panose="02020603050405020304" pitchFamily="18" charset="0"/>
            </a:endParaRPr>
          </a:p>
          <a:p>
            <a:r>
              <a:rPr lang="en-US" b="1" u="sng">
                <a:latin typeface="Times New Roman" panose="02020603050405020304" pitchFamily="18" charset="0"/>
                <a:cs typeface="Times New Roman" panose="02020603050405020304" pitchFamily="18" charset="0"/>
              </a:rPr>
              <a:t>Vote</a:t>
            </a:r>
            <a:r>
              <a:rPr lang="en-US">
                <a:latin typeface="Times New Roman" panose="02020603050405020304" pitchFamily="18" charset="0"/>
                <a:cs typeface="Times New Roman" panose="02020603050405020304" pitchFamily="18" charset="0"/>
              </a:rPr>
              <a:t>:  Whether to Adopt a Residential Exemption</a:t>
            </a:r>
          </a:p>
          <a:p>
            <a:endParaRPr lang="en-US">
              <a:latin typeface="Times New Roman" panose="02020603050405020304" pitchFamily="18" charset="0"/>
              <a:cs typeface="Times New Roman" panose="02020603050405020304" pitchFamily="18" charset="0"/>
            </a:endParaRPr>
          </a:p>
          <a:p>
            <a:r>
              <a:rPr lang="en-US" b="1" u="sng">
                <a:latin typeface="Times New Roman" panose="02020603050405020304" pitchFamily="18" charset="0"/>
                <a:cs typeface="Times New Roman" panose="02020603050405020304" pitchFamily="18" charset="0"/>
              </a:rPr>
              <a:t>Vote</a:t>
            </a:r>
            <a:r>
              <a:rPr lang="en-US">
                <a:latin typeface="Times New Roman" panose="02020603050405020304" pitchFamily="18" charset="0"/>
                <a:cs typeface="Times New Roman" panose="02020603050405020304" pitchFamily="18" charset="0"/>
              </a:rPr>
              <a:t>: Whether to Adopt a Small Commercial Exemption</a:t>
            </a:r>
          </a:p>
        </p:txBody>
      </p:sp>
      <p:sp>
        <p:nvSpPr>
          <p:cNvPr id="3" name="Slide Number Placeholder 2">
            <a:extLst>
              <a:ext uri="{FF2B5EF4-FFF2-40B4-BE49-F238E27FC236}">
                <a16:creationId xmlns:a16="http://schemas.microsoft.com/office/drawing/2014/main" id="{83AC9679-D9FE-AA67-096D-F766D6820986}"/>
              </a:ext>
            </a:extLst>
          </p:cNvPr>
          <p:cNvSpPr>
            <a:spLocks noGrp="1"/>
          </p:cNvSpPr>
          <p:nvPr>
            <p:ph type="sldNum" sz="quarter" idx="12"/>
          </p:nvPr>
        </p:nvSpPr>
        <p:spPr/>
        <p:txBody>
          <a:bodyPr/>
          <a:lstStyle/>
          <a:p>
            <a:fld id="{6D22F896-40B5-4ADD-8801-0D06FADFA095}" type="slidenum">
              <a:rPr lang="en-US" noProof="0" smtClean="0"/>
              <a:t>4</a:t>
            </a:fld>
            <a:endParaRPr lang="en-US" noProof="0"/>
          </a:p>
        </p:txBody>
      </p:sp>
      <p:sp>
        <p:nvSpPr>
          <p:cNvPr id="4" name="Subtitle 2">
            <a:extLst>
              <a:ext uri="{FF2B5EF4-FFF2-40B4-BE49-F238E27FC236}">
                <a16:creationId xmlns:a16="http://schemas.microsoft.com/office/drawing/2014/main" id="{23120DDF-482C-EF70-3DA0-216E80E0763A}"/>
              </a:ext>
            </a:extLst>
          </p:cNvPr>
          <p:cNvSpPr txBox="1">
            <a:spLocks/>
          </p:cNvSpPr>
          <p:nvPr/>
        </p:nvSpPr>
        <p:spPr>
          <a:xfrm>
            <a:off x="1715582" y="1321476"/>
            <a:ext cx="8881992" cy="530352"/>
          </a:xfrm>
          <a:prstGeom prst="rect">
            <a:avLst/>
          </a:prstGeom>
        </p:spPr>
        <p:txBody>
          <a:bodyPr vert="horz" lIns="91440" tIns="45720" rIns="91440" bIns="45720" rtlCol="0" anchor="t">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lgn="ctr" eaLnBrk="0" hangingPunct="0">
              <a:buNone/>
              <a:defRPr/>
            </a:pPr>
            <a:r>
              <a:rPr lang="en-US" dirty="0">
                <a:latin typeface="Times New Roman" panose="02020603050405020304" pitchFamily="18" charset="0"/>
                <a:cs typeface="Times New Roman" panose="02020603050405020304" pitchFamily="18" charset="0"/>
              </a:rPr>
              <a:t>The Select Board will consider four key decisions for tax classification:</a:t>
            </a:r>
          </a:p>
        </p:txBody>
      </p:sp>
    </p:spTree>
    <p:extLst>
      <p:ext uri="{BB962C8B-B14F-4D97-AF65-F5344CB8AC3E}">
        <p14:creationId xmlns:p14="http://schemas.microsoft.com/office/powerpoint/2010/main" val="22966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5BD0EF-FAEE-D5C3-B03D-4C7FB4575809}"/>
              </a:ext>
            </a:extLst>
          </p:cNvPr>
          <p:cNvSpPr txBox="1"/>
          <p:nvPr/>
        </p:nvSpPr>
        <p:spPr>
          <a:xfrm>
            <a:off x="8144291" y="1841033"/>
            <a:ext cx="4047709" cy="4801314"/>
          </a:xfrm>
          <a:prstGeom prst="rect">
            <a:avLst/>
          </a:prstGeom>
          <a:noFill/>
        </p:spPr>
        <p:txBody>
          <a:bodyPr wrap="square">
            <a:spAutoFit/>
          </a:bodyPr>
          <a:lstStyle/>
          <a:p>
            <a:pPr marL="201168" lvl="1" indent="0" algn="ctr">
              <a:buNone/>
            </a:pPr>
            <a:r>
              <a:rPr lang="en-US" sz="2000" b="1" dirty="0">
                <a:latin typeface="Times New Roman" panose="02020603050405020304" pitchFamily="18" charset="0"/>
                <a:cs typeface="Times New Roman" panose="02020603050405020304" pitchFamily="18" charset="0"/>
              </a:rPr>
              <a:t>PROPOSED TAX RATE =  LEVY/CERTIFIED VALUES</a:t>
            </a:r>
          </a:p>
          <a:p>
            <a:pPr marL="201168" lvl="1" indent="0" algn="ctr">
              <a:buNone/>
            </a:pPr>
            <a:endParaRPr lang="en-US" sz="2000" dirty="0">
              <a:latin typeface="Times New Roman" panose="02020603050405020304" pitchFamily="18" charset="0"/>
              <a:cs typeface="Times New Roman" panose="02020603050405020304" pitchFamily="18" charset="0"/>
            </a:endParaRPr>
          </a:p>
          <a:p>
            <a:pPr marL="201168" lvl="1" indent="0" algn="ctr">
              <a:buNone/>
            </a:pPr>
            <a:r>
              <a:rPr lang="en-US" sz="2000" u="sng" dirty="0">
                <a:latin typeface="Times New Roman" panose="02020603050405020304" pitchFamily="18" charset="0"/>
                <a:cs typeface="Times New Roman" panose="02020603050405020304" pitchFamily="18" charset="0"/>
              </a:rPr>
              <a:t>$121,805,848 (LEVY)</a:t>
            </a:r>
          </a:p>
          <a:p>
            <a:pPr marL="201168" lvl="1" indent="0" algn="ctr">
              <a:buNone/>
            </a:pPr>
            <a:r>
              <a:rPr lang="en-US" sz="2000" dirty="0">
                <a:latin typeface="Times New Roman" panose="02020603050405020304" pitchFamily="18" charset="0"/>
                <a:cs typeface="Times New Roman" panose="02020603050405020304" pitchFamily="18" charset="0"/>
              </a:rPr>
              <a:t>$9,976,441,750 (VALUES)</a:t>
            </a:r>
          </a:p>
          <a:p>
            <a:pPr marL="201168" lvl="1" indent="0" algn="ctr">
              <a:buNone/>
            </a:pPr>
            <a:endParaRPr lang="en-US" sz="2000" dirty="0">
              <a:latin typeface="Times New Roman" panose="02020603050405020304" pitchFamily="18" charset="0"/>
              <a:cs typeface="Times New Roman" panose="02020603050405020304" pitchFamily="18" charset="0"/>
            </a:endParaRPr>
          </a:p>
          <a:p>
            <a:pPr marL="201168" lvl="1" indent="0" algn="ctr">
              <a:buNone/>
            </a:pPr>
            <a:r>
              <a:rPr lang="en-US" sz="2000" dirty="0">
                <a:latin typeface="Times New Roman" panose="02020603050405020304" pitchFamily="18" charset="0"/>
                <a:cs typeface="Times New Roman" panose="02020603050405020304" pitchFamily="18" charset="0"/>
              </a:rPr>
              <a:t>Single Tax Rate =$12.21*</a:t>
            </a:r>
          </a:p>
          <a:p>
            <a:pPr marL="201168" lvl="1" algn="ctr"/>
            <a:endParaRPr lang="en-US" sz="2000" dirty="0">
              <a:latin typeface="Times New Roman" panose="02020603050405020304" pitchFamily="18" charset="0"/>
              <a:cs typeface="Times New Roman" panose="02020603050405020304" pitchFamily="18" charset="0"/>
            </a:endParaRPr>
          </a:p>
          <a:p>
            <a:pPr marL="201168" lvl="1" algn="ctr"/>
            <a:r>
              <a:rPr lang="en-US" sz="2000" dirty="0">
                <a:latin typeface="Times New Roman" panose="02020603050405020304" pitchFamily="18" charset="0"/>
                <a:cs typeface="Times New Roman" panose="02020603050405020304" pitchFamily="18" charset="0"/>
              </a:rPr>
              <a:t>IF A FACTOR OF 1 IS SELECTED </a:t>
            </a:r>
          </a:p>
          <a:p>
            <a:pPr marL="201168" lvl="1" algn="ctr"/>
            <a:r>
              <a:rPr lang="en-US" sz="2000" dirty="0">
                <a:latin typeface="Times New Roman" panose="02020603050405020304" pitchFamily="18" charset="0"/>
                <a:cs typeface="Times New Roman" panose="02020603050405020304" pitchFamily="18" charset="0"/>
              </a:rPr>
              <a:t>(NO SHIFT)</a:t>
            </a:r>
          </a:p>
          <a:p>
            <a:pPr marL="201168" lvl="1"/>
            <a:endParaRPr lang="en-US" sz="2000" dirty="0">
              <a:latin typeface="Times New Roman" panose="02020603050405020304" pitchFamily="18" charset="0"/>
              <a:cs typeface="Times New Roman" panose="02020603050405020304" pitchFamily="18" charset="0"/>
            </a:endParaRPr>
          </a:p>
          <a:p>
            <a:pPr marL="201168" lvl="1"/>
            <a:r>
              <a:rPr lang="en-US" sz="2000" dirty="0">
                <a:latin typeface="Times New Roman" panose="02020603050405020304" pitchFamily="18" charset="0"/>
                <a:cs typeface="Times New Roman" panose="02020603050405020304" pitchFamily="18" charset="0"/>
              </a:rPr>
              <a:t>*Subject to final approval</a:t>
            </a:r>
          </a:p>
          <a:p>
            <a:pPr marL="201168" lvl="1"/>
            <a:r>
              <a:rPr lang="en-US" sz="1400" dirty="0">
                <a:latin typeface="Times New Roman" panose="02020603050405020304" pitchFamily="18" charset="0"/>
                <a:cs typeface="Times New Roman" panose="02020603050405020304" pitchFamily="18" charset="0"/>
              </a:rPr>
              <a:t>*647 Parcels are exempt, across all property class types</a:t>
            </a:r>
          </a:p>
          <a:p>
            <a:pPr marL="201168" lvl="1" indent="0" algn="ctr">
              <a:buNone/>
            </a:pPr>
            <a:endParaRPr lang="en-US" b="1" dirty="0"/>
          </a:p>
        </p:txBody>
      </p:sp>
      <p:sp>
        <p:nvSpPr>
          <p:cNvPr id="8" name="TextBox 7">
            <a:extLst>
              <a:ext uri="{FF2B5EF4-FFF2-40B4-BE49-F238E27FC236}">
                <a16:creationId xmlns:a16="http://schemas.microsoft.com/office/drawing/2014/main" id="{4F4BD456-C772-2D25-651E-2C888101FBEE}"/>
              </a:ext>
            </a:extLst>
          </p:cNvPr>
          <p:cNvSpPr txBox="1"/>
          <p:nvPr/>
        </p:nvSpPr>
        <p:spPr>
          <a:xfrm>
            <a:off x="2453980" y="102060"/>
            <a:ext cx="7284039"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CERTIFIED VALUES—FISCAL YEAR 2026</a:t>
            </a:r>
          </a:p>
        </p:txBody>
      </p:sp>
      <p:sp>
        <p:nvSpPr>
          <p:cNvPr id="11" name="TextBox 10">
            <a:extLst>
              <a:ext uri="{FF2B5EF4-FFF2-40B4-BE49-F238E27FC236}">
                <a16:creationId xmlns:a16="http://schemas.microsoft.com/office/drawing/2014/main" id="{91AFBA60-0A3F-72FF-2C16-66AA0C491DCE}"/>
              </a:ext>
            </a:extLst>
          </p:cNvPr>
          <p:cNvSpPr txBox="1"/>
          <p:nvPr/>
        </p:nvSpPr>
        <p:spPr>
          <a:xfrm>
            <a:off x="8432739" y="832894"/>
            <a:ext cx="3093577"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See Addendum #1 for historical data regarding Town Levy</a:t>
            </a:r>
          </a:p>
        </p:txBody>
      </p:sp>
      <p:sp>
        <p:nvSpPr>
          <p:cNvPr id="12" name="Slide Number Placeholder 11">
            <a:extLst>
              <a:ext uri="{FF2B5EF4-FFF2-40B4-BE49-F238E27FC236}">
                <a16:creationId xmlns:a16="http://schemas.microsoft.com/office/drawing/2014/main" id="{FF83ED96-D132-83D5-B06F-540AE4543820}"/>
              </a:ext>
            </a:extLst>
          </p:cNvPr>
          <p:cNvSpPr>
            <a:spLocks noGrp="1"/>
          </p:cNvSpPr>
          <p:nvPr>
            <p:ph type="sldNum" sz="quarter" idx="12"/>
          </p:nvPr>
        </p:nvSpPr>
        <p:spPr/>
        <p:txBody>
          <a:bodyPr/>
          <a:lstStyle/>
          <a:p>
            <a:fld id="{6D22F896-40B5-4ADD-8801-0D06FADFA095}" type="slidenum">
              <a:rPr lang="en-US" noProof="0" smtClean="0"/>
              <a:t>5</a:t>
            </a:fld>
            <a:endParaRPr lang="en-US" noProof="0" dirty="0"/>
          </a:p>
        </p:txBody>
      </p:sp>
      <p:pic>
        <p:nvPicPr>
          <p:cNvPr id="3" name="Picture 2">
            <a:extLst>
              <a:ext uri="{FF2B5EF4-FFF2-40B4-BE49-F238E27FC236}">
                <a16:creationId xmlns:a16="http://schemas.microsoft.com/office/drawing/2014/main" id="{768DF45C-F2B6-8B8F-3AEC-222C8D8C502A}"/>
              </a:ext>
            </a:extLst>
          </p:cNvPr>
          <p:cNvPicPr>
            <a:picLocks noChangeAspect="1"/>
          </p:cNvPicPr>
          <p:nvPr/>
        </p:nvPicPr>
        <p:blipFill>
          <a:blip r:embed="rId2"/>
          <a:stretch>
            <a:fillRect/>
          </a:stretch>
        </p:blipFill>
        <p:spPr>
          <a:xfrm>
            <a:off x="0" y="594503"/>
            <a:ext cx="8287352" cy="5735658"/>
          </a:xfrm>
          <a:prstGeom prst="rect">
            <a:avLst/>
          </a:prstGeom>
        </p:spPr>
      </p:pic>
    </p:spTree>
    <p:extLst>
      <p:ext uri="{BB962C8B-B14F-4D97-AF65-F5344CB8AC3E}">
        <p14:creationId xmlns:p14="http://schemas.microsoft.com/office/powerpoint/2010/main" val="374573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7CC9B6-BC7A-4869-C64D-BD9A818DE3B2}"/>
              </a:ext>
            </a:extLst>
          </p:cNvPr>
          <p:cNvSpPr txBox="1"/>
          <p:nvPr/>
        </p:nvSpPr>
        <p:spPr>
          <a:xfrm>
            <a:off x="3198642" y="201429"/>
            <a:ext cx="4817661" cy="707886"/>
          </a:xfrm>
          <a:prstGeom prst="rect">
            <a:avLst/>
          </a:prstGeom>
          <a:noFill/>
        </p:spPr>
        <p:txBody>
          <a:bodyPr wrap="square">
            <a:spAutoFit/>
          </a:bodyPr>
          <a:lstStyle/>
          <a:p>
            <a:pPr algn="ctr"/>
            <a:r>
              <a:rPr lang="en-US" altLang="en-US" sz="4000">
                <a:latin typeface="Times New Roman" panose="02020603050405020304" pitchFamily="18" charset="0"/>
                <a:cs typeface="Times New Roman" panose="02020603050405020304" pitchFamily="18" charset="0"/>
              </a:rPr>
              <a:t>Tax Rate Calculation</a:t>
            </a:r>
            <a:endParaRPr lang="en-US" sz="4000">
              <a:latin typeface="Times New Roman" panose="02020603050405020304" pitchFamily="18" charset="0"/>
              <a:cs typeface="Times New Roman" panose="02020603050405020304" pitchFamily="18" charset="0"/>
            </a:endParaRPr>
          </a:p>
        </p:txBody>
      </p:sp>
      <p:sp>
        <p:nvSpPr>
          <p:cNvPr id="4" name="Rounded Rectangle 16">
            <a:extLst>
              <a:ext uri="{FF2B5EF4-FFF2-40B4-BE49-F238E27FC236}">
                <a16:creationId xmlns:a16="http://schemas.microsoft.com/office/drawing/2014/main" id="{EFAB38FE-4884-BC5A-6B3B-43E102057583}"/>
              </a:ext>
            </a:extLst>
          </p:cNvPr>
          <p:cNvSpPr/>
          <p:nvPr/>
        </p:nvSpPr>
        <p:spPr>
          <a:xfrm>
            <a:off x="3245272" y="1127947"/>
            <a:ext cx="4724400" cy="140176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b="1" dirty="0">
                <a:solidFill>
                  <a:schemeClr val="tx1"/>
                </a:solidFill>
                <a:latin typeface="Times New Roman" panose="02020603050405020304" pitchFamily="18" charset="0"/>
                <a:cs typeface="Times New Roman" panose="02020603050405020304" pitchFamily="18" charset="0"/>
              </a:rPr>
              <a:t>Single Rate, with no shift, the Tax Rate would be $12.21/$1,000 of assessed value</a:t>
            </a:r>
          </a:p>
          <a:p>
            <a:pPr algn="ctr" eaLnBrk="0" hangingPunct="0">
              <a:defRPr/>
            </a:pPr>
            <a:endParaRPr lang="en-US" dirty="0"/>
          </a:p>
        </p:txBody>
      </p:sp>
      <p:sp>
        <p:nvSpPr>
          <p:cNvPr id="8" name="TextBox 7">
            <a:extLst>
              <a:ext uri="{FF2B5EF4-FFF2-40B4-BE49-F238E27FC236}">
                <a16:creationId xmlns:a16="http://schemas.microsoft.com/office/drawing/2014/main" id="{45D34199-2BA8-A7BD-4293-DA2DC5A6138F}"/>
              </a:ext>
            </a:extLst>
          </p:cNvPr>
          <p:cNvSpPr txBox="1"/>
          <p:nvPr/>
        </p:nvSpPr>
        <p:spPr>
          <a:xfrm rot="10800000" flipV="1">
            <a:off x="1111053" y="2857894"/>
            <a:ext cx="2589276" cy="338554"/>
          </a:xfrm>
          <a:prstGeom prst="rect">
            <a:avLst/>
          </a:prstGeom>
          <a:noFill/>
        </p:spPr>
        <p:txBody>
          <a:bodyPr wrap="square">
            <a:spAutoFit/>
          </a:bodyPr>
          <a:lstStyle/>
          <a:p>
            <a:pPr>
              <a:lnSpc>
                <a:spcPct val="100000"/>
              </a:lnSpc>
              <a:spcBef>
                <a:spcPct val="0"/>
              </a:spcBef>
              <a:buSzTx/>
              <a:buFontTx/>
              <a:buNone/>
            </a:pPr>
            <a:r>
              <a:rPr lang="en-US" altLang="en-US" sz="1600" b="1" u="sng" dirty="0">
                <a:latin typeface="Times New Roman" panose="02020603050405020304" pitchFamily="18" charset="0"/>
                <a:cs typeface="Times New Roman" panose="02020603050405020304" pitchFamily="18" charset="0"/>
              </a:rPr>
              <a:t>FY2026 Property Tax Levy</a:t>
            </a:r>
          </a:p>
        </p:txBody>
      </p:sp>
      <p:sp>
        <p:nvSpPr>
          <p:cNvPr id="9" name="TextBox 5">
            <a:extLst>
              <a:ext uri="{FF2B5EF4-FFF2-40B4-BE49-F238E27FC236}">
                <a16:creationId xmlns:a16="http://schemas.microsoft.com/office/drawing/2014/main" id="{23DA7ED3-E707-4FB9-81C8-7B8A045E7D09}"/>
              </a:ext>
            </a:extLst>
          </p:cNvPr>
          <p:cNvSpPr txBox="1">
            <a:spLocks noChangeArrowheads="1"/>
          </p:cNvSpPr>
          <p:nvPr/>
        </p:nvSpPr>
        <p:spPr bwMode="auto">
          <a:xfrm>
            <a:off x="1156368" y="3105835"/>
            <a:ext cx="229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5000"/>
              </a:spcBef>
              <a:buSzPct val="125000"/>
              <a:buChar char="•"/>
              <a:defRPr sz="2000" b="1">
                <a:solidFill>
                  <a:schemeClr val="tx1"/>
                </a:solidFill>
                <a:latin typeface="Arial" charset="0"/>
              </a:defRPr>
            </a:lvl1pPr>
            <a:lvl2pPr marL="742950" indent="-285750" eaLnBrk="0" hangingPunct="0">
              <a:lnSpc>
                <a:spcPct val="90000"/>
              </a:lnSpc>
              <a:spcBef>
                <a:spcPct val="25000"/>
              </a:spcBef>
              <a:buSzPct val="100000"/>
              <a:buChar char="–"/>
              <a:defRPr b="1">
                <a:solidFill>
                  <a:schemeClr val="tx1"/>
                </a:solidFill>
                <a:latin typeface="Arial" charset="0"/>
              </a:defRPr>
            </a:lvl2pPr>
            <a:lvl3pPr marL="1143000" indent="-228600" eaLnBrk="0" hangingPunct="0">
              <a:lnSpc>
                <a:spcPct val="90000"/>
              </a:lnSpc>
              <a:spcBef>
                <a:spcPct val="25000"/>
              </a:spcBef>
              <a:buSzPct val="100000"/>
              <a:buChar char=" "/>
              <a:defRPr sz="1600" b="1">
                <a:solidFill>
                  <a:schemeClr val="tx1"/>
                </a:solidFill>
                <a:latin typeface="Arial" charset="0"/>
              </a:defRPr>
            </a:lvl3pPr>
            <a:lvl4pPr marL="1600200" indent="-228600" eaLnBrk="0" hangingPunct="0">
              <a:lnSpc>
                <a:spcPct val="90000"/>
              </a:lnSpc>
              <a:spcBef>
                <a:spcPct val="25000"/>
              </a:spcBef>
              <a:buSzPct val="100000"/>
              <a:buChar char=" "/>
              <a:defRPr sz="1400" b="1">
                <a:solidFill>
                  <a:schemeClr val="tx1"/>
                </a:solidFill>
                <a:latin typeface="Arial" charset="0"/>
              </a:defRPr>
            </a:lvl4pPr>
            <a:lvl5pPr marL="2057400" indent="-228600" eaLnBrk="0" hangingPunct="0">
              <a:lnSpc>
                <a:spcPct val="90000"/>
              </a:lnSpc>
              <a:spcBef>
                <a:spcPct val="25000"/>
              </a:spcBef>
              <a:buSzPct val="100000"/>
              <a:buChar char=" "/>
              <a:defRPr sz="1400" b="1">
                <a:solidFill>
                  <a:schemeClr val="tx1"/>
                </a:solidFill>
                <a:latin typeface="Arial" charset="0"/>
              </a:defRPr>
            </a:lvl5pPr>
            <a:lvl6pPr marL="2514600" indent="-228600" eaLnBrk="0" fontAlgn="base" hangingPunct="0">
              <a:lnSpc>
                <a:spcPct val="90000"/>
              </a:lnSpc>
              <a:spcBef>
                <a:spcPct val="25000"/>
              </a:spcBef>
              <a:spcAft>
                <a:spcPct val="0"/>
              </a:spcAft>
              <a:buSzPct val="100000"/>
              <a:buChar char=" "/>
              <a:defRPr sz="1400" b="1">
                <a:solidFill>
                  <a:schemeClr val="tx1"/>
                </a:solidFill>
                <a:latin typeface="Arial" charset="0"/>
              </a:defRPr>
            </a:lvl6pPr>
            <a:lvl7pPr marL="2971800" indent="-228600" eaLnBrk="0" fontAlgn="base" hangingPunct="0">
              <a:lnSpc>
                <a:spcPct val="90000"/>
              </a:lnSpc>
              <a:spcBef>
                <a:spcPct val="25000"/>
              </a:spcBef>
              <a:spcAft>
                <a:spcPct val="0"/>
              </a:spcAft>
              <a:buSzPct val="100000"/>
              <a:buChar char=" "/>
              <a:defRPr sz="1400" b="1">
                <a:solidFill>
                  <a:schemeClr val="tx1"/>
                </a:solidFill>
                <a:latin typeface="Arial" charset="0"/>
              </a:defRPr>
            </a:lvl7pPr>
            <a:lvl8pPr marL="3429000" indent="-228600" eaLnBrk="0" fontAlgn="base" hangingPunct="0">
              <a:lnSpc>
                <a:spcPct val="90000"/>
              </a:lnSpc>
              <a:spcBef>
                <a:spcPct val="25000"/>
              </a:spcBef>
              <a:spcAft>
                <a:spcPct val="0"/>
              </a:spcAft>
              <a:buSzPct val="100000"/>
              <a:buChar char=" "/>
              <a:defRPr sz="1400" b="1">
                <a:solidFill>
                  <a:schemeClr val="tx1"/>
                </a:solidFill>
                <a:latin typeface="Arial" charset="0"/>
              </a:defRPr>
            </a:lvl8pPr>
            <a:lvl9pPr marL="3886200" indent="-228600" eaLnBrk="0" fontAlgn="base" hangingPunct="0">
              <a:lnSpc>
                <a:spcPct val="90000"/>
              </a:lnSpc>
              <a:spcBef>
                <a:spcPct val="25000"/>
              </a:spcBef>
              <a:spcAft>
                <a:spcPct val="0"/>
              </a:spcAft>
              <a:buSzPct val="100000"/>
              <a:buChar char=" "/>
              <a:defRPr sz="1400" b="1">
                <a:solidFill>
                  <a:schemeClr val="tx1"/>
                </a:solidFill>
                <a:latin typeface="Arial" charset="0"/>
              </a:defRPr>
            </a:lvl9pPr>
          </a:lstStyle>
          <a:p>
            <a:pPr>
              <a:lnSpc>
                <a:spcPct val="100000"/>
              </a:lnSpc>
              <a:spcBef>
                <a:spcPct val="0"/>
              </a:spcBef>
              <a:buSzTx/>
              <a:buFontTx/>
              <a:buNone/>
            </a:pPr>
            <a:r>
              <a:rPr lang="en-US" altLang="en-US" sz="1600">
                <a:latin typeface="Times New Roman" panose="02020603050405020304" pitchFamily="18" charset="0"/>
                <a:cs typeface="Times New Roman" panose="02020603050405020304" pitchFamily="18" charset="0"/>
              </a:rPr>
              <a:t>Town Taxable Valuation</a:t>
            </a:r>
          </a:p>
        </p:txBody>
      </p:sp>
      <p:sp>
        <p:nvSpPr>
          <p:cNvPr id="11" name="TextBox 10">
            <a:extLst>
              <a:ext uri="{FF2B5EF4-FFF2-40B4-BE49-F238E27FC236}">
                <a16:creationId xmlns:a16="http://schemas.microsoft.com/office/drawing/2014/main" id="{F2126D94-68D2-1038-C3D0-78991BE05D3C}"/>
              </a:ext>
            </a:extLst>
          </p:cNvPr>
          <p:cNvSpPr txBox="1"/>
          <p:nvPr/>
        </p:nvSpPr>
        <p:spPr>
          <a:xfrm>
            <a:off x="6674119" y="2855038"/>
            <a:ext cx="3781362" cy="646331"/>
          </a:xfrm>
          <a:prstGeom prst="rect">
            <a:avLst/>
          </a:prstGeom>
          <a:noFill/>
        </p:spPr>
        <p:txBody>
          <a:bodyPr wrap="square">
            <a:spAutoFit/>
          </a:bodyPr>
          <a:lstStyle/>
          <a:p>
            <a:pPr>
              <a:lnSpc>
                <a:spcPct val="100000"/>
              </a:lnSpc>
              <a:spcBef>
                <a:spcPct val="0"/>
              </a:spcBef>
              <a:buSzTx/>
              <a:buFontTx/>
              <a:buNone/>
            </a:pPr>
            <a:r>
              <a:rPr lang="en-US" altLang="en-US" b="1" dirty="0">
                <a:latin typeface="Times New Roman" panose="02020603050405020304" pitchFamily="18" charset="0"/>
                <a:cs typeface="Times New Roman" panose="02020603050405020304" pitchFamily="18" charset="0"/>
              </a:rPr>
              <a:t>$12.21 per thousand dollars of assessed value</a:t>
            </a:r>
          </a:p>
        </p:txBody>
      </p:sp>
      <p:sp>
        <p:nvSpPr>
          <p:cNvPr id="13" name="TextBox 12">
            <a:extLst>
              <a:ext uri="{FF2B5EF4-FFF2-40B4-BE49-F238E27FC236}">
                <a16:creationId xmlns:a16="http://schemas.microsoft.com/office/drawing/2014/main" id="{749BDD3E-0BE6-44DF-D15C-134136095BE5}"/>
              </a:ext>
            </a:extLst>
          </p:cNvPr>
          <p:cNvSpPr txBox="1"/>
          <p:nvPr/>
        </p:nvSpPr>
        <p:spPr>
          <a:xfrm>
            <a:off x="3764234" y="2825688"/>
            <a:ext cx="3507295" cy="369332"/>
          </a:xfrm>
          <a:prstGeom prst="rect">
            <a:avLst/>
          </a:prstGeom>
          <a:noFill/>
        </p:spPr>
        <p:txBody>
          <a:bodyPr wrap="square">
            <a:spAutoFit/>
          </a:bodyPr>
          <a:lstStyle/>
          <a:p>
            <a:pPr>
              <a:buNone/>
            </a:pPr>
            <a:r>
              <a:rPr lang="en-US" altLang="en-US" sz="1800" b="1" u="sng" dirty="0">
                <a:latin typeface="Times New Roman" panose="02020603050405020304" pitchFamily="18" charset="0"/>
                <a:cs typeface="Times New Roman" panose="02020603050405020304" pitchFamily="18" charset="0"/>
              </a:rPr>
              <a:t>$121,805,848</a:t>
            </a:r>
            <a:r>
              <a:rPr lang="en-US" altLang="en-US" sz="1800" b="1" u="sng" dirty="0">
                <a:solidFill>
                  <a:srgbClr val="C00000"/>
                </a:solidFill>
                <a:latin typeface="Times New Roman" panose="02020603050405020304" pitchFamily="18" charset="0"/>
                <a:cs typeface="Times New Roman" panose="02020603050405020304" pitchFamily="18" charset="0"/>
              </a:rPr>
              <a:t>              </a:t>
            </a:r>
            <a:r>
              <a:rPr lang="en-US" altLang="en-US" sz="1800" b="1" u="sng" dirty="0">
                <a:latin typeface="Times New Roman" panose="02020603050405020304" pitchFamily="18" charset="0"/>
                <a:cs typeface="Times New Roman" panose="02020603050405020304" pitchFamily="18" charset="0"/>
              </a:rPr>
              <a:t> </a:t>
            </a:r>
            <a:endParaRPr lang="en-US" sz="1800" b="1" u="sng"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4063B15-AC74-F69F-5B82-6DA5778FC2B9}"/>
              </a:ext>
            </a:extLst>
          </p:cNvPr>
          <p:cNvSpPr txBox="1"/>
          <p:nvPr/>
        </p:nvSpPr>
        <p:spPr>
          <a:xfrm>
            <a:off x="3745645" y="3075057"/>
            <a:ext cx="1820922"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$9,976,441,750</a:t>
            </a:r>
          </a:p>
        </p:txBody>
      </p:sp>
      <p:graphicFrame>
        <p:nvGraphicFramePr>
          <p:cNvPr id="16" name="Table 15">
            <a:extLst>
              <a:ext uri="{FF2B5EF4-FFF2-40B4-BE49-F238E27FC236}">
                <a16:creationId xmlns:a16="http://schemas.microsoft.com/office/drawing/2014/main" id="{29890CB1-4789-532D-258E-470B2682FCF0}"/>
              </a:ext>
            </a:extLst>
          </p:cNvPr>
          <p:cNvGraphicFramePr>
            <a:graphicFrameLocks noGrp="1"/>
          </p:cNvGraphicFramePr>
          <p:nvPr>
            <p:extLst>
              <p:ext uri="{D42A27DB-BD31-4B8C-83A1-F6EECF244321}">
                <p14:modId xmlns:p14="http://schemas.microsoft.com/office/powerpoint/2010/main" val="1597297044"/>
              </p:ext>
            </p:extLst>
          </p:nvPr>
        </p:nvGraphicFramePr>
        <p:xfrm>
          <a:off x="85725" y="3661553"/>
          <a:ext cx="11991973" cy="1943664"/>
        </p:xfrm>
        <a:graphic>
          <a:graphicData uri="http://schemas.openxmlformats.org/drawingml/2006/table">
            <a:tbl>
              <a:tblPr>
                <a:tableStyleId>{B301B821-A1FF-4177-AEE7-76D212191A09}</a:tableStyleId>
              </a:tblPr>
              <a:tblGrid>
                <a:gridCol w="4140798">
                  <a:extLst>
                    <a:ext uri="{9D8B030D-6E8A-4147-A177-3AD203B41FA5}">
                      <a16:colId xmlns:a16="http://schemas.microsoft.com/office/drawing/2014/main" val="3504168286"/>
                    </a:ext>
                  </a:extLst>
                </a:gridCol>
                <a:gridCol w="1088427">
                  <a:extLst>
                    <a:ext uri="{9D8B030D-6E8A-4147-A177-3AD203B41FA5}">
                      <a16:colId xmlns:a16="http://schemas.microsoft.com/office/drawing/2014/main" val="3304286549"/>
                    </a:ext>
                  </a:extLst>
                </a:gridCol>
                <a:gridCol w="1895475">
                  <a:extLst>
                    <a:ext uri="{9D8B030D-6E8A-4147-A177-3AD203B41FA5}">
                      <a16:colId xmlns:a16="http://schemas.microsoft.com/office/drawing/2014/main" val="3822617698"/>
                    </a:ext>
                  </a:extLst>
                </a:gridCol>
                <a:gridCol w="890973">
                  <a:extLst>
                    <a:ext uri="{9D8B030D-6E8A-4147-A177-3AD203B41FA5}">
                      <a16:colId xmlns:a16="http://schemas.microsoft.com/office/drawing/2014/main" val="1221201235"/>
                    </a:ext>
                  </a:extLst>
                </a:gridCol>
                <a:gridCol w="1300250">
                  <a:extLst>
                    <a:ext uri="{9D8B030D-6E8A-4147-A177-3AD203B41FA5}">
                      <a16:colId xmlns:a16="http://schemas.microsoft.com/office/drawing/2014/main" val="3181457536"/>
                    </a:ext>
                  </a:extLst>
                </a:gridCol>
                <a:gridCol w="1809277">
                  <a:extLst>
                    <a:ext uri="{9D8B030D-6E8A-4147-A177-3AD203B41FA5}">
                      <a16:colId xmlns:a16="http://schemas.microsoft.com/office/drawing/2014/main" val="1135684369"/>
                    </a:ext>
                  </a:extLst>
                </a:gridCol>
                <a:gridCol w="866773">
                  <a:extLst>
                    <a:ext uri="{9D8B030D-6E8A-4147-A177-3AD203B41FA5}">
                      <a16:colId xmlns:a16="http://schemas.microsoft.com/office/drawing/2014/main" val="2031485039"/>
                    </a:ext>
                  </a:extLst>
                </a:gridCol>
              </a:tblGrid>
              <a:tr h="215170">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b="1" u="sng" strike="noStrike" dirty="0">
                          <a:effectLst/>
                          <a:latin typeface="Times New Roman" panose="02020603050405020304" pitchFamily="18" charset="0"/>
                          <a:cs typeface="Times New Roman" panose="02020603050405020304" pitchFamily="18" charset="0"/>
                        </a:rPr>
                        <a:t> FY25 Value</a:t>
                      </a:r>
                      <a:endParaRPr lang="en-US" sz="16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600" b="1" i="0" u="sng" strike="noStrike" dirty="0">
                          <a:solidFill>
                            <a:srgbClr val="000000"/>
                          </a:solidFill>
                          <a:effectLst/>
                          <a:latin typeface="Times New Roman" panose="02020603050405020304" pitchFamily="18" charset="0"/>
                          <a:cs typeface="Times New Roman" panose="02020603050405020304" pitchFamily="18" charset="0"/>
                        </a:rPr>
                        <a:t>Tax Rate w/out RTE</a:t>
                      </a:r>
                    </a:p>
                  </a:txBody>
                  <a:tcPr marL="9525" marR="9525" marT="9525" marB="0" anchor="b"/>
                </a:tc>
                <a:tc>
                  <a:txBody>
                    <a:bodyPr/>
                    <a:lstStyle/>
                    <a:p>
                      <a:pPr algn="l" fontAlgn="b"/>
                      <a:r>
                        <a:rPr lang="en-US" sz="1600" b="1" u="sng" strike="noStrike" dirty="0">
                          <a:effectLst/>
                          <a:latin typeface="Times New Roman" panose="02020603050405020304" pitchFamily="18" charset="0"/>
                          <a:cs typeface="Times New Roman" panose="02020603050405020304" pitchFamily="18" charset="0"/>
                        </a:rPr>
                        <a:t> RE Taxes </a:t>
                      </a:r>
                      <a:endParaRPr lang="en-US" sz="16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b="1" u="sng" strike="noStrike" dirty="0">
                          <a:effectLst/>
                          <a:latin typeface="Times New Roman" panose="02020603050405020304" pitchFamily="18" charset="0"/>
                          <a:cs typeface="Times New Roman" panose="02020603050405020304" pitchFamily="18" charset="0"/>
                        </a:rPr>
                        <a:t> FY26 Value</a:t>
                      </a:r>
                      <a:endParaRPr lang="en-US" sz="16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b="1" i="0" u="sng" strike="noStrike" dirty="0">
                          <a:solidFill>
                            <a:srgbClr val="000000"/>
                          </a:solidFill>
                          <a:effectLst/>
                          <a:latin typeface="Times New Roman" panose="02020603050405020304" pitchFamily="18" charset="0"/>
                          <a:cs typeface="Times New Roman" panose="02020603050405020304" pitchFamily="18" charset="0"/>
                        </a:rPr>
                        <a:t>Tax Rate w/out RTE</a:t>
                      </a:r>
                    </a:p>
                  </a:txBody>
                  <a:tcPr marL="9525" marR="9525" marT="9525" marB="0" anchor="b"/>
                </a:tc>
                <a:tc>
                  <a:txBody>
                    <a:bodyPr/>
                    <a:lstStyle/>
                    <a:p>
                      <a:pPr algn="l" fontAlgn="b"/>
                      <a:r>
                        <a:rPr lang="en-US" sz="1600" b="1" u="sng" strike="noStrike" dirty="0">
                          <a:effectLst/>
                          <a:latin typeface="Times New Roman" panose="02020603050405020304" pitchFamily="18" charset="0"/>
                          <a:cs typeface="Times New Roman" panose="02020603050405020304" pitchFamily="18" charset="0"/>
                        </a:rPr>
                        <a:t>RE Taxes </a:t>
                      </a:r>
                      <a:endParaRPr lang="en-US" sz="16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7206156"/>
                  </a:ext>
                </a:extLst>
              </a:tr>
              <a:tr h="422251">
                <a:tc>
                  <a:txBody>
                    <a:bodyPr/>
                    <a:lstStyle/>
                    <a:p>
                      <a:pPr algn="l" fontAlgn="b"/>
                      <a:r>
                        <a:rPr lang="en-US" sz="1600" b="1" u="none" strike="noStrike">
                          <a:effectLst/>
                          <a:latin typeface="Times New Roman" panose="02020603050405020304" pitchFamily="18" charset="0"/>
                          <a:cs typeface="Times New Roman" panose="02020603050405020304" pitchFamily="18" charset="0"/>
                        </a:rPr>
                        <a:t>Average Assessed Value 101-Single Family:</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1,581,435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$12.39</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$19,594.00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$1,682,338</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$12.21</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  20,541.00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78877421"/>
                  </a:ext>
                </a:extLst>
              </a:tr>
              <a:tr h="409552">
                <a:tc>
                  <a:txBody>
                    <a:bodyPr/>
                    <a:lstStyle/>
                    <a:p>
                      <a:pPr algn="l" fontAlgn="b"/>
                      <a:r>
                        <a:rPr lang="en-US" sz="1600" b="1" u="none" strike="noStrike">
                          <a:effectLst/>
                          <a:latin typeface="Times New Roman" panose="02020603050405020304" pitchFamily="18" charset="0"/>
                          <a:cs typeface="Times New Roman" panose="02020603050405020304" pitchFamily="18" charset="0"/>
                        </a:rPr>
                        <a:t>Median Assessed Value 101-Single Family</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  1,331,300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$12.39</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$16,495.00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$1,429,750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$12.21</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$17,457.00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343629852"/>
                  </a:ext>
                </a:extLst>
              </a:tr>
              <a:tr h="422251">
                <a:tc>
                  <a:txBody>
                    <a:bodyPr/>
                    <a:lstStyle/>
                    <a:p>
                      <a:pPr algn="l" fontAlgn="b"/>
                      <a:r>
                        <a:rPr lang="en-US" sz="1600" b="1" u="none" strike="noStrike">
                          <a:effectLst/>
                          <a:latin typeface="Times New Roman" panose="02020603050405020304" pitchFamily="18" charset="0"/>
                          <a:cs typeface="Times New Roman" panose="02020603050405020304" pitchFamily="18" charset="0"/>
                        </a:rPr>
                        <a:t>Average Assessed Value 102-Condominium</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      743,580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$12.39</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$9,213.00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$808,482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$12.21</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$9,872.00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47278109"/>
                  </a:ext>
                </a:extLst>
              </a:tr>
              <a:tr h="422251">
                <a:tc>
                  <a:txBody>
                    <a:bodyPr/>
                    <a:lstStyle/>
                    <a:p>
                      <a:pPr algn="l" fontAlgn="b"/>
                      <a:r>
                        <a:rPr lang="en-US" sz="1600" b="1" u="none" strike="noStrike">
                          <a:effectLst/>
                          <a:latin typeface="Times New Roman" panose="02020603050405020304" pitchFamily="18" charset="0"/>
                          <a:cs typeface="Times New Roman" panose="02020603050405020304" pitchFamily="18" charset="0"/>
                        </a:rPr>
                        <a:t>Median Assessed Value 102-Condominium</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      639,587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$12.39</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$7,924.00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$699,900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$12.21</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$8,546.00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58624418"/>
                  </a:ext>
                </a:extLst>
              </a:tr>
            </a:tbl>
          </a:graphicData>
        </a:graphic>
      </p:graphicFrame>
      <p:sp>
        <p:nvSpPr>
          <p:cNvPr id="5" name="Slide Number Placeholder 4">
            <a:extLst>
              <a:ext uri="{FF2B5EF4-FFF2-40B4-BE49-F238E27FC236}">
                <a16:creationId xmlns:a16="http://schemas.microsoft.com/office/drawing/2014/main" id="{61AD1A9E-C1DD-69A7-CFAB-94D5E816F2D9}"/>
              </a:ext>
            </a:extLst>
          </p:cNvPr>
          <p:cNvSpPr>
            <a:spLocks noGrp="1"/>
          </p:cNvSpPr>
          <p:nvPr>
            <p:ph type="sldNum" sz="quarter" idx="12"/>
          </p:nvPr>
        </p:nvSpPr>
        <p:spPr/>
        <p:txBody>
          <a:bodyPr/>
          <a:lstStyle/>
          <a:p>
            <a:fld id="{6D22F896-40B5-4ADD-8801-0D06FADFA095}" type="slidenum">
              <a:rPr lang="en-US" noProof="0" smtClean="0"/>
              <a:t>6</a:t>
            </a:fld>
            <a:endParaRPr lang="en-US" noProof="0"/>
          </a:p>
        </p:txBody>
      </p:sp>
      <p:sp>
        <p:nvSpPr>
          <p:cNvPr id="2" name="TextBox 1">
            <a:extLst>
              <a:ext uri="{FF2B5EF4-FFF2-40B4-BE49-F238E27FC236}">
                <a16:creationId xmlns:a16="http://schemas.microsoft.com/office/drawing/2014/main" id="{42CF6A4E-DFF6-2211-29B7-65F53C799741}"/>
              </a:ext>
            </a:extLst>
          </p:cNvPr>
          <p:cNvSpPr txBox="1"/>
          <p:nvPr/>
        </p:nvSpPr>
        <p:spPr>
          <a:xfrm>
            <a:off x="5906675" y="2771111"/>
            <a:ext cx="604282" cy="707886"/>
          </a:xfrm>
          <a:prstGeom prst="rect">
            <a:avLst/>
          </a:prstGeom>
          <a:noFill/>
        </p:spPr>
        <p:txBody>
          <a:bodyPr wrap="square" rtlCol="0">
            <a:spAutoFit/>
          </a:bodyPr>
          <a:lstStyle/>
          <a:p>
            <a:r>
              <a:rPr lang="en-US" sz="4000"/>
              <a:t>=</a:t>
            </a:r>
          </a:p>
        </p:txBody>
      </p:sp>
    </p:spTree>
    <p:extLst>
      <p:ext uri="{BB962C8B-B14F-4D97-AF65-F5344CB8AC3E}">
        <p14:creationId xmlns:p14="http://schemas.microsoft.com/office/powerpoint/2010/main" val="417304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A0E8-6EB5-6DE0-8B42-889BF33373A9}"/>
              </a:ext>
            </a:extLst>
          </p:cNvPr>
          <p:cNvSpPr>
            <a:spLocks noGrp="1"/>
          </p:cNvSpPr>
          <p:nvPr>
            <p:ph type="title" idx="4294967295"/>
          </p:nvPr>
        </p:nvSpPr>
        <p:spPr>
          <a:xfrm>
            <a:off x="1655762" y="193675"/>
            <a:ext cx="9289329" cy="1077912"/>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Breakdown of Taxable Property Classes</a:t>
            </a:r>
          </a:p>
        </p:txBody>
      </p:sp>
      <p:graphicFrame>
        <p:nvGraphicFramePr>
          <p:cNvPr id="6" name="Content Placeholder 5">
            <a:extLst>
              <a:ext uri="{FF2B5EF4-FFF2-40B4-BE49-F238E27FC236}">
                <a16:creationId xmlns:a16="http://schemas.microsoft.com/office/drawing/2014/main" id="{82E2C18B-F2BF-5B7A-5D72-2FB27936F348}"/>
              </a:ext>
            </a:extLst>
          </p:cNvPr>
          <p:cNvGraphicFramePr>
            <a:graphicFrameLocks noGrp="1"/>
          </p:cNvGraphicFramePr>
          <p:nvPr>
            <p:ph idx="4294967295"/>
            <p:extLst>
              <p:ext uri="{D42A27DB-BD31-4B8C-83A1-F6EECF244321}">
                <p14:modId xmlns:p14="http://schemas.microsoft.com/office/powerpoint/2010/main" val="75152611"/>
              </p:ext>
            </p:extLst>
          </p:nvPr>
        </p:nvGraphicFramePr>
        <p:xfrm>
          <a:off x="347209" y="1390650"/>
          <a:ext cx="10349366" cy="527367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E20B6C51-FCC6-2EB4-1C16-1952C5547002}"/>
              </a:ext>
            </a:extLst>
          </p:cNvPr>
          <p:cNvSpPr>
            <a:spLocks noGrp="1"/>
          </p:cNvSpPr>
          <p:nvPr>
            <p:ph type="sldNum" sz="quarter" idx="12"/>
          </p:nvPr>
        </p:nvSpPr>
        <p:spPr/>
        <p:txBody>
          <a:bodyPr/>
          <a:lstStyle/>
          <a:p>
            <a:fld id="{6D22F896-40B5-4ADD-8801-0D06FADFA095}" type="slidenum">
              <a:rPr lang="en-US" noProof="0" smtClean="0"/>
              <a:t>7</a:t>
            </a:fld>
            <a:endParaRPr lang="en-US" noProof="0"/>
          </a:p>
        </p:txBody>
      </p:sp>
    </p:spTree>
    <p:extLst>
      <p:ext uri="{BB962C8B-B14F-4D97-AF65-F5344CB8AC3E}">
        <p14:creationId xmlns:p14="http://schemas.microsoft.com/office/powerpoint/2010/main" val="423060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785368-FCE5-A089-4B0C-968F428552A0}"/>
              </a:ext>
            </a:extLst>
          </p:cNvPr>
          <p:cNvPicPr>
            <a:picLocks noChangeAspect="1"/>
          </p:cNvPicPr>
          <p:nvPr/>
        </p:nvPicPr>
        <p:blipFill>
          <a:blip r:embed="rId3"/>
          <a:stretch>
            <a:fillRect/>
          </a:stretch>
        </p:blipFill>
        <p:spPr>
          <a:xfrm>
            <a:off x="2096216" y="909136"/>
            <a:ext cx="7999568" cy="5039728"/>
          </a:xfrm>
          <a:prstGeom prst="rect">
            <a:avLst/>
          </a:prstGeom>
        </p:spPr>
      </p:pic>
      <p:sp>
        <p:nvSpPr>
          <p:cNvPr id="2" name="Slide Number Placeholder 1">
            <a:extLst>
              <a:ext uri="{FF2B5EF4-FFF2-40B4-BE49-F238E27FC236}">
                <a16:creationId xmlns:a16="http://schemas.microsoft.com/office/drawing/2014/main" id="{9B447C6E-298C-4901-9309-A923E9230D5B}"/>
              </a:ext>
            </a:extLst>
          </p:cNvPr>
          <p:cNvSpPr>
            <a:spLocks noGrp="1"/>
          </p:cNvSpPr>
          <p:nvPr>
            <p:ph type="sldNum" sz="quarter" idx="12"/>
          </p:nvPr>
        </p:nvSpPr>
        <p:spPr>
          <a:xfrm>
            <a:off x="9900458" y="6459785"/>
            <a:ext cx="1312025" cy="365125"/>
          </a:xfrm>
        </p:spPr>
        <p:txBody>
          <a:bodyPr>
            <a:normAutofit/>
          </a:bodyPr>
          <a:lstStyle/>
          <a:p>
            <a:pPr>
              <a:spcAft>
                <a:spcPts val="600"/>
              </a:spcAft>
            </a:pPr>
            <a:fld id="{6D22F896-40B5-4ADD-8801-0D06FADFA095}" type="slidenum">
              <a:rPr lang="en-US" noProof="0" smtClean="0"/>
              <a:pPr>
                <a:spcAft>
                  <a:spcPts val="600"/>
                </a:spcAft>
              </a:pPr>
              <a:t>8</a:t>
            </a:fld>
            <a:endParaRPr lang="en-US" noProof="0"/>
          </a:p>
        </p:txBody>
      </p:sp>
      <p:sp>
        <p:nvSpPr>
          <p:cNvPr id="5" name="TextBox 4">
            <a:extLst>
              <a:ext uri="{FF2B5EF4-FFF2-40B4-BE49-F238E27FC236}">
                <a16:creationId xmlns:a16="http://schemas.microsoft.com/office/drawing/2014/main" id="{35B93365-5CFB-4B1B-2C53-F062F25175C0}"/>
              </a:ext>
            </a:extLst>
          </p:cNvPr>
          <p:cNvSpPr txBox="1"/>
          <p:nvPr/>
        </p:nvSpPr>
        <p:spPr>
          <a:xfrm>
            <a:off x="9440464" y="2240280"/>
            <a:ext cx="1801368" cy="1754326"/>
          </a:xfrm>
          <a:prstGeom prst="rect">
            <a:avLst/>
          </a:prstGeom>
          <a:noFill/>
        </p:spPr>
        <p:txBody>
          <a:bodyPr wrap="square" rtlCol="0">
            <a:spAutoFit/>
          </a:bodyPr>
          <a:lstStyle/>
          <a:p>
            <a:r>
              <a:rPr lang="en-US" dirty="0"/>
              <a:t>Residential &amp; Open Space Blue vs. Commercial, Industrial, Personal Property Green</a:t>
            </a:r>
          </a:p>
        </p:txBody>
      </p:sp>
      <p:sp>
        <p:nvSpPr>
          <p:cNvPr id="3" name="TextBox 2">
            <a:extLst>
              <a:ext uri="{FF2B5EF4-FFF2-40B4-BE49-F238E27FC236}">
                <a16:creationId xmlns:a16="http://schemas.microsoft.com/office/drawing/2014/main" id="{99DD92B8-E961-A21E-2EEE-98314CDEEDA5}"/>
              </a:ext>
            </a:extLst>
          </p:cNvPr>
          <p:cNvSpPr txBox="1"/>
          <p:nvPr/>
        </p:nvSpPr>
        <p:spPr>
          <a:xfrm>
            <a:off x="775480" y="2794277"/>
            <a:ext cx="1801368" cy="369332"/>
          </a:xfrm>
          <a:prstGeom prst="rect">
            <a:avLst/>
          </a:prstGeom>
          <a:noFill/>
        </p:spPr>
        <p:txBody>
          <a:bodyPr wrap="square" rtlCol="0">
            <a:spAutoFit/>
          </a:bodyPr>
          <a:lstStyle/>
          <a:p>
            <a:pPr algn="ctr"/>
            <a:r>
              <a:rPr lang="en-US" dirty="0"/>
              <a:t>Value in Billions</a:t>
            </a:r>
          </a:p>
        </p:txBody>
      </p:sp>
      <p:sp>
        <p:nvSpPr>
          <p:cNvPr id="6" name="TextBox 5">
            <a:extLst>
              <a:ext uri="{FF2B5EF4-FFF2-40B4-BE49-F238E27FC236}">
                <a16:creationId xmlns:a16="http://schemas.microsoft.com/office/drawing/2014/main" id="{8B3298A3-F9B4-A09B-B96C-A9D6D9D60FF3}"/>
              </a:ext>
            </a:extLst>
          </p:cNvPr>
          <p:cNvSpPr txBox="1"/>
          <p:nvPr/>
        </p:nvSpPr>
        <p:spPr>
          <a:xfrm>
            <a:off x="3291817" y="5320784"/>
            <a:ext cx="857250" cy="369332"/>
          </a:xfrm>
          <a:prstGeom prst="rect">
            <a:avLst/>
          </a:prstGeom>
          <a:noFill/>
        </p:spPr>
        <p:txBody>
          <a:bodyPr wrap="square" rtlCol="0">
            <a:spAutoFit/>
          </a:bodyPr>
          <a:lstStyle/>
          <a:p>
            <a:r>
              <a:rPr lang="en-US" dirty="0"/>
              <a:t>2022</a:t>
            </a:r>
          </a:p>
        </p:txBody>
      </p:sp>
      <p:sp>
        <p:nvSpPr>
          <p:cNvPr id="7" name="TextBox 6">
            <a:extLst>
              <a:ext uri="{FF2B5EF4-FFF2-40B4-BE49-F238E27FC236}">
                <a16:creationId xmlns:a16="http://schemas.microsoft.com/office/drawing/2014/main" id="{1FCB64B1-76B9-08A0-DEA1-2E0B7C74A3A1}"/>
              </a:ext>
            </a:extLst>
          </p:cNvPr>
          <p:cNvSpPr txBox="1"/>
          <p:nvPr/>
        </p:nvSpPr>
        <p:spPr>
          <a:xfrm>
            <a:off x="4935809" y="5320784"/>
            <a:ext cx="857250" cy="369332"/>
          </a:xfrm>
          <a:prstGeom prst="rect">
            <a:avLst/>
          </a:prstGeom>
          <a:noFill/>
        </p:spPr>
        <p:txBody>
          <a:bodyPr wrap="square" rtlCol="0">
            <a:spAutoFit/>
          </a:bodyPr>
          <a:lstStyle/>
          <a:p>
            <a:r>
              <a:rPr lang="en-US" dirty="0"/>
              <a:t>2023</a:t>
            </a:r>
          </a:p>
        </p:txBody>
      </p:sp>
      <p:sp>
        <p:nvSpPr>
          <p:cNvPr id="8" name="TextBox 7">
            <a:extLst>
              <a:ext uri="{FF2B5EF4-FFF2-40B4-BE49-F238E27FC236}">
                <a16:creationId xmlns:a16="http://schemas.microsoft.com/office/drawing/2014/main" id="{41E4302B-63C1-0061-EE05-6A636312812A}"/>
              </a:ext>
            </a:extLst>
          </p:cNvPr>
          <p:cNvSpPr txBox="1"/>
          <p:nvPr/>
        </p:nvSpPr>
        <p:spPr>
          <a:xfrm>
            <a:off x="6509293" y="5320784"/>
            <a:ext cx="857250" cy="369332"/>
          </a:xfrm>
          <a:prstGeom prst="rect">
            <a:avLst/>
          </a:prstGeom>
          <a:noFill/>
        </p:spPr>
        <p:txBody>
          <a:bodyPr wrap="square" rtlCol="0">
            <a:spAutoFit/>
          </a:bodyPr>
          <a:lstStyle/>
          <a:p>
            <a:r>
              <a:rPr lang="en-US" dirty="0"/>
              <a:t>2024</a:t>
            </a:r>
          </a:p>
        </p:txBody>
      </p:sp>
      <p:sp>
        <p:nvSpPr>
          <p:cNvPr id="10" name="TextBox 9">
            <a:extLst>
              <a:ext uri="{FF2B5EF4-FFF2-40B4-BE49-F238E27FC236}">
                <a16:creationId xmlns:a16="http://schemas.microsoft.com/office/drawing/2014/main" id="{2B3F5B1D-8E1E-4F57-165F-022BF64958F5}"/>
              </a:ext>
            </a:extLst>
          </p:cNvPr>
          <p:cNvSpPr txBox="1"/>
          <p:nvPr/>
        </p:nvSpPr>
        <p:spPr>
          <a:xfrm>
            <a:off x="8082777" y="5320784"/>
            <a:ext cx="857250" cy="369332"/>
          </a:xfrm>
          <a:prstGeom prst="rect">
            <a:avLst/>
          </a:prstGeom>
          <a:noFill/>
        </p:spPr>
        <p:txBody>
          <a:bodyPr wrap="square" rtlCol="0">
            <a:spAutoFit/>
          </a:bodyPr>
          <a:lstStyle/>
          <a:p>
            <a:r>
              <a:rPr lang="en-US" dirty="0"/>
              <a:t>2025</a:t>
            </a:r>
          </a:p>
        </p:txBody>
      </p:sp>
    </p:spTree>
    <p:extLst>
      <p:ext uri="{BB962C8B-B14F-4D97-AF65-F5344CB8AC3E}">
        <p14:creationId xmlns:p14="http://schemas.microsoft.com/office/powerpoint/2010/main" val="391057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D907-297D-8846-01E4-A318718E7617}"/>
              </a:ext>
            </a:extLst>
          </p:cNvPr>
          <p:cNvSpPr>
            <a:spLocks noGrp="1"/>
          </p:cNvSpPr>
          <p:nvPr>
            <p:ph type="title"/>
          </p:nvPr>
        </p:nvSpPr>
        <p:spPr>
          <a:xfrm>
            <a:off x="0" y="2549750"/>
            <a:ext cx="12192000" cy="1325563"/>
          </a:xfrm>
        </p:spPr>
        <p:txBody>
          <a:bodyPr>
            <a:normAutofit fontScale="90000"/>
          </a:bodyPr>
          <a:lstStyle/>
          <a:p>
            <a:pPr algn="ctr"/>
            <a:r>
              <a:rPr lang="en-US" b="1">
                <a:latin typeface="Times New Roman" panose="02020603050405020304" pitchFamily="18" charset="0"/>
                <a:cs typeface="Times New Roman" panose="02020603050405020304" pitchFamily="18" charset="0"/>
              </a:rPr>
              <a:t>SELECTION OF A MINIMUM RESIDENTIAL FACTOR, SINGLE OR SPLIT TAX RATE</a:t>
            </a:r>
          </a:p>
        </p:txBody>
      </p:sp>
      <p:sp>
        <p:nvSpPr>
          <p:cNvPr id="4" name="TextBox 3">
            <a:extLst>
              <a:ext uri="{FF2B5EF4-FFF2-40B4-BE49-F238E27FC236}">
                <a16:creationId xmlns:a16="http://schemas.microsoft.com/office/drawing/2014/main" id="{D0162BCD-25D8-2492-33A7-569F69853F46}"/>
              </a:ext>
            </a:extLst>
          </p:cNvPr>
          <p:cNvSpPr txBox="1"/>
          <p:nvPr/>
        </p:nvSpPr>
        <p:spPr>
          <a:xfrm>
            <a:off x="4855723" y="1021404"/>
            <a:ext cx="2480553" cy="861774"/>
          </a:xfrm>
          <a:prstGeom prst="rect">
            <a:avLst/>
          </a:prstGeom>
          <a:noFill/>
        </p:spPr>
        <p:txBody>
          <a:bodyPr wrap="square" rtlCol="0">
            <a:spAutoFit/>
          </a:bodyPr>
          <a:lstStyle/>
          <a:p>
            <a:r>
              <a:rPr lang="en-US" sz="5000" b="1">
                <a:latin typeface="Times New Roman" panose="02020603050405020304" pitchFamily="18" charset="0"/>
                <a:cs typeface="Times New Roman" panose="02020603050405020304" pitchFamily="18" charset="0"/>
              </a:rPr>
              <a:t>VOTE 1</a:t>
            </a:r>
          </a:p>
        </p:txBody>
      </p:sp>
      <p:sp>
        <p:nvSpPr>
          <p:cNvPr id="5" name="Slide Number Placeholder 4">
            <a:extLst>
              <a:ext uri="{FF2B5EF4-FFF2-40B4-BE49-F238E27FC236}">
                <a16:creationId xmlns:a16="http://schemas.microsoft.com/office/drawing/2014/main" id="{D76CB371-E22D-74A0-AF0D-69BF35992119}"/>
              </a:ext>
            </a:extLst>
          </p:cNvPr>
          <p:cNvSpPr>
            <a:spLocks noGrp="1"/>
          </p:cNvSpPr>
          <p:nvPr>
            <p:ph type="sldNum" sz="quarter" idx="12"/>
          </p:nvPr>
        </p:nvSpPr>
        <p:spPr/>
        <p:txBody>
          <a:bodyPr/>
          <a:lstStyle/>
          <a:p>
            <a:fld id="{6D22F896-40B5-4ADD-8801-0D06FADFA095}" type="slidenum">
              <a:rPr lang="en-US" noProof="0" smtClean="0"/>
              <a:t>9</a:t>
            </a:fld>
            <a:endParaRPr lang="en-US" noProof="0"/>
          </a:p>
        </p:txBody>
      </p:sp>
    </p:spTree>
    <p:extLst>
      <p:ext uri="{BB962C8B-B14F-4D97-AF65-F5344CB8AC3E}">
        <p14:creationId xmlns:p14="http://schemas.microsoft.com/office/powerpoint/2010/main" val="400019122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3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4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a115548-e0cf-4ffa-8d41-7d9b5502f518" xsi:nil="true"/>
    <lcf76f155ced4ddcb4097134ff3c332f xmlns="ada9c547-b504-4a7a-b906-b4981648194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302174D9FE304297EB06C309BEBCD8" ma:contentTypeVersion="12" ma:contentTypeDescription="Create a new document." ma:contentTypeScope="" ma:versionID="a5c1c99033abb08ae0f59e8ba35ca04d">
  <xsd:schema xmlns:xsd="http://www.w3.org/2001/XMLSchema" xmlns:xs="http://www.w3.org/2001/XMLSchema" xmlns:p="http://schemas.microsoft.com/office/2006/metadata/properties" xmlns:ns2="ada9c547-b504-4a7a-b906-b49816481940" xmlns:ns3="9a115548-e0cf-4ffa-8d41-7d9b5502f518" targetNamespace="http://schemas.microsoft.com/office/2006/metadata/properties" ma:root="true" ma:fieldsID="e6b854cc18ba212f84037893e9f2faae" ns2:_="" ns3:_="">
    <xsd:import namespace="ada9c547-b504-4a7a-b906-b49816481940"/>
    <xsd:import namespace="9a115548-e0cf-4ffa-8d41-7d9b5502f5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9c547-b504-4a7a-b906-b498164819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115548-e0cf-4ffa-8d41-7d9b5502f51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fa41c50-400e-4706-ac42-b6d2d28eccbb}" ma:internalName="TaxCatchAll" ma:showField="CatchAllData" ma:web="9a115548-e0cf-4ffa-8d41-7d9b5502f5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8ADAB2-5713-4CC8-B21C-AD74ED6A7DF7}">
  <ds:schemaRefs>
    <ds:schemaRef ds:uri="http://schemas.microsoft.com/sharepoint/v3/contenttype/forms"/>
  </ds:schemaRefs>
</ds:datastoreItem>
</file>

<file path=customXml/itemProps2.xml><?xml version="1.0" encoding="utf-8"?>
<ds:datastoreItem xmlns:ds="http://schemas.openxmlformats.org/officeDocument/2006/customXml" ds:itemID="{98D3DDD6-8E74-4DF3-A7C9-6234C7DB3E79}">
  <ds:schemaRefs>
    <ds:schemaRef ds:uri="http://www.w3.org/XML/1998/namespace"/>
    <ds:schemaRef ds:uri="http://purl.org/dc/terms/"/>
    <ds:schemaRef ds:uri="http://schemas.microsoft.com/office/2006/documentManagement/types"/>
    <ds:schemaRef ds:uri="http://schemas.openxmlformats.org/package/2006/metadata/core-properties"/>
    <ds:schemaRef ds:uri="http://purl.org/dc/elements/1.1/"/>
    <ds:schemaRef ds:uri="9a115548-e0cf-4ffa-8d41-7d9b5502f518"/>
    <ds:schemaRef ds:uri="ada9c547-b504-4a7a-b906-b49816481940"/>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47404DD-0F0E-478B-ACB8-2867CBD8DB6C}">
  <ds:schemaRefs>
    <ds:schemaRef ds:uri="9a115548-e0cf-4ffa-8d41-7d9b5502f518"/>
    <ds:schemaRef ds:uri="ada9c547-b504-4a7a-b906-b498164819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2437</TotalTime>
  <Words>2194</Words>
  <Application>Microsoft Office PowerPoint</Application>
  <PresentationFormat>Widescreen</PresentationFormat>
  <Paragraphs>682</Paragraphs>
  <Slides>32</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32</vt:i4>
      </vt:variant>
    </vt:vector>
  </HeadingPairs>
  <TitlesOfParts>
    <vt:vector size="42" baseType="lpstr">
      <vt:lpstr>Arial</vt:lpstr>
      <vt:lpstr>Calibri</vt:lpstr>
      <vt:lpstr>Calibri Light</vt:lpstr>
      <vt:lpstr>Times New Roman</vt:lpstr>
      <vt:lpstr>Wingdings</vt:lpstr>
      <vt:lpstr>Retrospect</vt:lpstr>
      <vt:lpstr>1_Retrospect</vt:lpstr>
      <vt:lpstr>2_Retrospect</vt:lpstr>
      <vt:lpstr>3_Retrospect</vt:lpstr>
      <vt:lpstr>4_Retrospect</vt:lpstr>
      <vt:lpstr>     Fiscal Year 2026 Tax Classification Hearing          Town of Concord November 17, 2025</vt:lpstr>
      <vt:lpstr>Timeline</vt:lpstr>
      <vt:lpstr>PowerPoint Presentation</vt:lpstr>
      <vt:lpstr>Select Board’s Role</vt:lpstr>
      <vt:lpstr>PowerPoint Presentation</vt:lpstr>
      <vt:lpstr>PowerPoint Presentation</vt:lpstr>
      <vt:lpstr>Breakdown of Taxable Property Classes</vt:lpstr>
      <vt:lpstr>PowerPoint Presentation</vt:lpstr>
      <vt:lpstr>SELECTION OF A MINIMUM RESIDENTIAL FACTOR, SINGLE OR SPLIT TAX RATE</vt:lpstr>
      <vt:lpstr>What is a Split Tax Rate?</vt:lpstr>
      <vt:lpstr>PowerPoint Presentation</vt:lpstr>
      <vt:lpstr>WHETHER TO GRANT AN OPEN SPACE DISCOUNT</vt:lpstr>
      <vt:lpstr>OPEN SPACE DISCOUNT</vt:lpstr>
      <vt:lpstr>WHETHER TO ADOPT A RESIDENTIAL EXEMPTION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WHETHER TO ADOPT A SMALL COMMERCIAL EXEMPTION</vt:lpstr>
      <vt:lpstr>PowerPoint Presentation</vt:lpstr>
      <vt:lpstr>Town of Concord</vt:lpstr>
      <vt:lpstr>PowerPoint Presentation</vt:lpstr>
      <vt:lpstr>PowerPoint Presentation</vt:lpstr>
      <vt:lpstr>PowerPoint Presentation</vt:lpstr>
      <vt:lpstr>PowerPoint Presentation</vt:lpstr>
      <vt:lpstr>PowerPoint Presentation</vt:lpstr>
      <vt:lpstr>Add a Slide Title - 5</vt:lpstr>
    </vt:vector>
  </TitlesOfParts>
  <Company>Town of Concord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Meredith Stone</dc:creator>
  <cp:lastModifiedBy>Carolyn Dee</cp:lastModifiedBy>
  <cp:revision>21</cp:revision>
  <cp:lastPrinted>2025-11-12T14:01:50Z</cp:lastPrinted>
  <dcterms:created xsi:type="dcterms:W3CDTF">2024-10-21T14:58:50Z</dcterms:created>
  <dcterms:modified xsi:type="dcterms:W3CDTF">2025-11-12T19:53:10Z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0x0101002E302174D9FE304297EB06C309BEBCD8</vt:lpwstr>
  </property>
  <property fmtid="{D5CDD505-2E9C-101B-9397-08002B2CF9AE}" pid="3" name="MediaServiceImageTags">
    <vt:lpwstr/>
  </property>
</Properties>
</file>