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9" r:id="rId3"/>
    <p:sldId id="281" r:id="rId4"/>
    <p:sldId id="279" r:id="rId5"/>
    <p:sldId id="282" r:id="rId6"/>
    <p:sldId id="280" r:id="rId7"/>
    <p:sldId id="285" r:id="rId8"/>
    <p:sldId id="284" r:id="rId9"/>
    <p:sldId id="283" r:id="rId10"/>
  </p:sldIdLst>
  <p:sldSz cx="9144000" cy="6858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2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8313"/>
          </a:xfrm>
          <a:prstGeom prst="rect">
            <a:avLst/>
          </a:prstGeom>
        </p:spPr>
        <p:txBody>
          <a:bodyPr vert="horz" lIns="91440" tIns="45720" rIns="91440" bIns="45720" rtlCol="0"/>
          <a:lstStyle>
            <a:lvl1pPr algn="r">
              <a:defRPr sz="1200"/>
            </a:lvl1pPr>
          </a:lstStyle>
          <a:p>
            <a:fld id="{D1CAD976-315F-4083-AB05-CEF29B911D02}" type="datetimeFigureOut">
              <a:rPr lang="en-US" smtClean="0"/>
              <a:t>11/17/2016</a:t>
            </a:fld>
            <a:endParaRPr lang="en-US"/>
          </a:p>
        </p:txBody>
      </p:sp>
      <p:sp>
        <p:nvSpPr>
          <p:cNvPr id="4" name="Slide Image Placeholder 3"/>
          <p:cNvSpPr>
            <a:spLocks noGrp="1" noRot="1" noChangeAspect="1"/>
          </p:cNvSpPr>
          <p:nvPr>
            <p:ph type="sldImg" idx="2"/>
          </p:nvPr>
        </p:nvSpPr>
        <p:spPr>
          <a:xfrm>
            <a:off x="1420813" y="1169988"/>
            <a:ext cx="4211637" cy="31575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502150"/>
            <a:ext cx="5643563" cy="36845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88413"/>
            <a:ext cx="3055938" cy="4683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88413"/>
            <a:ext cx="3055937" cy="468312"/>
          </a:xfrm>
          <a:prstGeom prst="rect">
            <a:avLst/>
          </a:prstGeom>
        </p:spPr>
        <p:txBody>
          <a:bodyPr vert="horz" lIns="91440" tIns="45720" rIns="91440" bIns="45720" rtlCol="0" anchor="b"/>
          <a:lstStyle>
            <a:lvl1pPr algn="r">
              <a:defRPr sz="1200"/>
            </a:lvl1pPr>
          </a:lstStyle>
          <a:p>
            <a:fld id="{95EB7A31-8E3F-4426-8004-5AE51998E75F}" type="slidenum">
              <a:rPr lang="en-US" smtClean="0"/>
              <a:t>‹#›</a:t>
            </a:fld>
            <a:endParaRPr lang="en-US"/>
          </a:p>
        </p:txBody>
      </p:sp>
    </p:spTree>
    <p:extLst>
      <p:ext uri="{BB962C8B-B14F-4D97-AF65-F5344CB8AC3E}">
        <p14:creationId xmlns:p14="http://schemas.microsoft.com/office/powerpoint/2010/main" val="792841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2</a:t>
            </a:fld>
            <a:endParaRPr lang="en-US"/>
          </a:p>
        </p:txBody>
      </p:sp>
    </p:spTree>
    <p:extLst>
      <p:ext uri="{BB962C8B-B14F-4D97-AF65-F5344CB8AC3E}">
        <p14:creationId xmlns:p14="http://schemas.microsoft.com/office/powerpoint/2010/main" val="3387594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3</a:t>
            </a:fld>
            <a:endParaRPr lang="en-US"/>
          </a:p>
        </p:txBody>
      </p:sp>
    </p:spTree>
    <p:extLst>
      <p:ext uri="{BB962C8B-B14F-4D97-AF65-F5344CB8AC3E}">
        <p14:creationId xmlns:p14="http://schemas.microsoft.com/office/powerpoint/2010/main" val="1630054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4</a:t>
            </a:fld>
            <a:endParaRPr lang="en-US"/>
          </a:p>
        </p:txBody>
      </p:sp>
    </p:spTree>
    <p:extLst>
      <p:ext uri="{BB962C8B-B14F-4D97-AF65-F5344CB8AC3E}">
        <p14:creationId xmlns:p14="http://schemas.microsoft.com/office/powerpoint/2010/main" val="2842191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5</a:t>
            </a:fld>
            <a:endParaRPr lang="en-US"/>
          </a:p>
        </p:txBody>
      </p:sp>
    </p:spTree>
    <p:extLst>
      <p:ext uri="{BB962C8B-B14F-4D97-AF65-F5344CB8AC3E}">
        <p14:creationId xmlns:p14="http://schemas.microsoft.com/office/powerpoint/2010/main" val="3677234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6</a:t>
            </a:fld>
            <a:endParaRPr lang="en-US"/>
          </a:p>
        </p:txBody>
      </p:sp>
    </p:spTree>
    <p:extLst>
      <p:ext uri="{BB962C8B-B14F-4D97-AF65-F5344CB8AC3E}">
        <p14:creationId xmlns:p14="http://schemas.microsoft.com/office/powerpoint/2010/main" val="1141628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7</a:t>
            </a:fld>
            <a:endParaRPr lang="en-US"/>
          </a:p>
        </p:txBody>
      </p:sp>
    </p:spTree>
    <p:extLst>
      <p:ext uri="{BB962C8B-B14F-4D97-AF65-F5344CB8AC3E}">
        <p14:creationId xmlns:p14="http://schemas.microsoft.com/office/powerpoint/2010/main" val="1889314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8</a:t>
            </a:fld>
            <a:endParaRPr lang="en-US"/>
          </a:p>
        </p:txBody>
      </p:sp>
    </p:spTree>
    <p:extLst>
      <p:ext uri="{BB962C8B-B14F-4D97-AF65-F5344CB8AC3E}">
        <p14:creationId xmlns:p14="http://schemas.microsoft.com/office/powerpoint/2010/main" val="451823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EB7A31-8E3F-4426-8004-5AE51998E75F}" type="slidenum">
              <a:rPr lang="en-US" smtClean="0"/>
              <a:t>9</a:t>
            </a:fld>
            <a:endParaRPr lang="en-US"/>
          </a:p>
        </p:txBody>
      </p:sp>
    </p:spTree>
    <p:extLst>
      <p:ext uri="{BB962C8B-B14F-4D97-AF65-F5344CB8AC3E}">
        <p14:creationId xmlns:p14="http://schemas.microsoft.com/office/powerpoint/2010/main" val="586619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1E8BBE4-7252-49C8-BB3C-17A0B9E59A3F}" type="datetime1">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1294391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1857FE-75CE-487E-884F-E988BD25B921}" type="datetime1">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1277816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D6AFB9-D3A6-472E-B5D6-B3F6AE30D11F}" type="datetime1">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220038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537B4D-D819-4148-B724-7D0E473F0BA1}" type="datetime1">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282543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E10690-B708-422B-A8CF-047CA8CF8CF4}" type="datetime1">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310049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E083BF-E54C-423E-88CB-34BA9A094BB7}" type="datetime1">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678169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157B14-139F-4AE7-BF63-E82CD8FBA731}" type="datetime1">
              <a:rPr lang="en-US" smtClean="0"/>
              <a:t>11/17/2016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1819984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7FAE40-4A94-40DF-B5D8-54496A223F9C}" type="datetime1">
              <a:rPr lang="en-US" smtClean="0"/>
              <a:t>11/17/2016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2651304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365B3B-A089-4EB5-B5CE-1268AB5B2A04}" type="datetime1">
              <a:rPr lang="en-US" smtClean="0"/>
              <a:t>11/17/2016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39724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171EF-C42E-4BF0-8D68-65A1DC003A02}" type="datetime1">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884368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3FC56-74DC-447F-AFEF-CF112739B5C2}" type="datetime1">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D4175-807B-4C9B-8F4E-9D910DA74B4B}" type="slidenum">
              <a:rPr lang="en-US" smtClean="0"/>
              <a:t>‹#›</a:t>
            </a:fld>
            <a:endParaRPr lang="en-US"/>
          </a:p>
        </p:txBody>
      </p:sp>
    </p:spTree>
    <p:extLst>
      <p:ext uri="{BB962C8B-B14F-4D97-AF65-F5344CB8AC3E}">
        <p14:creationId xmlns:p14="http://schemas.microsoft.com/office/powerpoint/2010/main" val="3765901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FAA7D-0A20-4828-8F9E-728A3A882EAD}" type="datetime1">
              <a:rPr lang="en-US" smtClean="0"/>
              <a:t>11/17/2016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D4175-807B-4C9B-8F4E-9D910DA74B4B}" type="slidenum">
              <a:rPr lang="en-US" smtClean="0"/>
              <a:t>‹#›</a:t>
            </a:fld>
            <a:endParaRPr lang="en-US"/>
          </a:p>
        </p:txBody>
      </p:sp>
    </p:spTree>
    <p:extLst>
      <p:ext uri="{BB962C8B-B14F-4D97-AF65-F5344CB8AC3E}">
        <p14:creationId xmlns:p14="http://schemas.microsoft.com/office/powerpoint/2010/main" val="2576293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2"/>
            <a:ext cx="7772400" cy="3221037"/>
          </a:xfrm>
        </p:spPr>
        <p:txBody>
          <a:bodyPr>
            <a:normAutofit/>
          </a:bodyPr>
          <a:lstStyle/>
          <a:p>
            <a:r>
              <a:rPr lang="en-US" sz="4800" dirty="0" smtClean="0"/>
              <a:t>Possible Organizational Structures to Realize Concord’s Desired Energy Future </a:t>
            </a:r>
            <a:endParaRPr lang="en-US" sz="4800" dirty="0"/>
          </a:p>
        </p:txBody>
      </p:sp>
      <p:sp>
        <p:nvSpPr>
          <p:cNvPr id="3" name="Subtitle 2"/>
          <p:cNvSpPr>
            <a:spLocks noGrp="1"/>
          </p:cNvSpPr>
          <p:nvPr>
            <p:ph type="subTitle" idx="1"/>
          </p:nvPr>
        </p:nvSpPr>
        <p:spPr>
          <a:xfrm>
            <a:off x="1143000" y="4650904"/>
            <a:ext cx="6858000" cy="1655762"/>
          </a:xfrm>
        </p:spPr>
        <p:txBody>
          <a:bodyPr/>
          <a:lstStyle/>
          <a:p>
            <a:r>
              <a:rPr lang="en-US" dirty="0" smtClean="0"/>
              <a:t>Draft for Discussion</a:t>
            </a:r>
          </a:p>
          <a:p>
            <a:endParaRPr lang="en-US" dirty="0" smtClean="0"/>
          </a:p>
          <a:p>
            <a:r>
              <a:rPr lang="en-US" dirty="0" smtClean="0"/>
              <a:t>EFTF November 18</a:t>
            </a:r>
            <a:r>
              <a:rPr lang="en-US" baseline="30000" dirty="0" smtClean="0"/>
              <a:t>th</a:t>
            </a:r>
            <a:r>
              <a:rPr lang="en-US" dirty="0" smtClean="0"/>
              <a:t> Meeting</a:t>
            </a:r>
            <a:endParaRPr lang="en-US" dirty="0"/>
          </a:p>
        </p:txBody>
      </p:sp>
      <p:sp>
        <p:nvSpPr>
          <p:cNvPr id="4" name="Slide Number Placeholder 3"/>
          <p:cNvSpPr>
            <a:spLocks noGrp="1"/>
          </p:cNvSpPr>
          <p:nvPr>
            <p:ph type="sldNum" sz="quarter" idx="12"/>
          </p:nvPr>
        </p:nvSpPr>
        <p:spPr/>
        <p:txBody>
          <a:bodyPr/>
          <a:lstStyle/>
          <a:p>
            <a:fld id="{32DD4175-807B-4C9B-8F4E-9D910DA74B4B}" type="slidenum">
              <a:rPr lang="en-US" smtClean="0"/>
              <a:t>1</a:t>
            </a:fld>
            <a:endParaRPr lang="en-US"/>
          </a:p>
        </p:txBody>
      </p:sp>
    </p:spTree>
    <p:extLst>
      <p:ext uri="{BB962C8B-B14F-4D97-AF65-F5344CB8AC3E}">
        <p14:creationId xmlns:p14="http://schemas.microsoft.com/office/powerpoint/2010/main" val="1039473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Purpose of Presentation</a:t>
            </a:r>
            <a:endParaRPr lang="en-US" dirty="0"/>
          </a:p>
        </p:txBody>
      </p:sp>
      <p:sp>
        <p:nvSpPr>
          <p:cNvPr id="4" name="Content Placeholder 1"/>
          <p:cNvSpPr txBox="1">
            <a:spLocks noGrp="1"/>
          </p:cNvSpPr>
          <p:nvPr>
            <p:ph idx="1"/>
          </p:nvPr>
        </p:nvSpPr>
        <p:spPr>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This PPT reviews different organizational structures that could be employed to enable Concord to realize its desired energy future</a:t>
            </a:r>
          </a:p>
          <a:p>
            <a:r>
              <a:rPr lang="en-US" dirty="0" smtClean="0"/>
              <a:t>The EFTF’s charge </a:t>
            </a:r>
            <a:r>
              <a:rPr lang="en-US" dirty="0"/>
              <a:t>specifies </a:t>
            </a:r>
            <a:r>
              <a:rPr lang="en-US" dirty="0" smtClean="0"/>
              <a:t>that we are to </a:t>
            </a:r>
            <a:r>
              <a:rPr lang="en-US" dirty="0"/>
              <a:t>“make </a:t>
            </a:r>
            <a:r>
              <a:rPr lang="en-US" dirty="0" smtClean="0"/>
              <a:t>recommendations for </a:t>
            </a:r>
            <a:r>
              <a:rPr lang="en-US" dirty="0"/>
              <a:t>where the energy plan will reside within Concord’s organizational structure to assure long </a:t>
            </a:r>
            <a:r>
              <a:rPr lang="en-US" dirty="0" smtClean="0"/>
              <a:t>term accountability </a:t>
            </a:r>
            <a:r>
              <a:rPr lang="en-US" dirty="0"/>
              <a:t>of it goals and effective implementation of the plan</a:t>
            </a:r>
            <a:r>
              <a:rPr lang="en-US" dirty="0" smtClean="0"/>
              <a:t>.”</a:t>
            </a:r>
            <a:endParaRPr lang="en-US" dirty="0"/>
          </a:p>
          <a:p>
            <a:r>
              <a:rPr lang="en-US" dirty="0" smtClean="0"/>
              <a:t>This PPT seeks to begin to answer this question</a:t>
            </a:r>
          </a:p>
        </p:txBody>
      </p:sp>
      <p:sp>
        <p:nvSpPr>
          <p:cNvPr id="5" name="Slide Number Placeholder 4"/>
          <p:cNvSpPr>
            <a:spLocks noGrp="1"/>
          </p:cNvSpPr>
          <p:nvPr>
            <p:ph type="sldNum" sz="quarter" idx="12"/>
          </p:nvPr>
        </p:nvSpPr>
        <p:spPr/>
        <p:txBody>
          <a:bodyPr/>
          <a:lstStyle/>
          <a:p>
            <a:fld id="{32DD4175-807B-4C9B-8F4E-9D910DA74B4B}" type="slidenum">
              <a:rPr lang="en-US" smtClean="0"/>
              <a:t>2</a:t>
            </a:fld>
            <a:endParaRPr lang="en-US"/>
          </a:p>
        </p:txBody>
      </p:sp>
    </p:spTree>
    <p:extLst>
      <p:ext uri="{BB962C8B-B14F-4D97-AF65-F5344CB8AC3E}">
        <p14:creationId xmlns:p14="http://schemas.microsoft.com/office/powerpoint/2010/main" val="301805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EFTF Charge </a:t>
            </a:r>
            <a:r>
              <a:rPr lang="en-US" dirty="0" smtClean="0"/>
              <a:t>also specified </a:t>
            </a:r>
            <a:r>
              <a:rPr lang="en-US" dirty="0"/>
              <a:t>as:</a:t>
            </a:r>
          </a:p>
        </p:txBody>
      </p:sp>
      <p:sp>
        <p:nvSpPr>
          <p:cNvPr id="4" name="Content Placeholder 1"/>
          <p:cNvSpPr txBox="1">
            <a:spLocks noGrp="1"/>
          </p:cNvSpPr>
          <p:nvPr>
            <p:ph idx="1"/>
          </p:nvPr>
        </p:nvSpPr>
        <p:spPr>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 “to </a:t>
            </a:r>
            <a:r>
              <a:rPr lang="en-US" dirty="0"/>
              <a:t>create the framework for the development of an energy </a:t>
            </a:r>
            <a:r>
              <a:rPr lang="en-US" dirty="0" smtClean="0"/>
              <a:t>and sustainability </a:t>
            </a:r>
            <a:r>
              <a:rPr lang="en-US" dirty="0"/>
              <a:t>plan for Concord, to identify short and long-term energy goals, and to identify </a:t>
            </a:r>
            <a:r>
              <a:rPr lang="en-US" dirty="0" smtClean="0"/>
              <a:t>the means </a:t>
            </a:r>
            <a:r>
              <a:rPr lang="en-US" dirty="0"/>
              <a:t>for effective controls and measurement of stated goals. The framework will be the basis of </a:t>
            </a:r>
            <a:r>
              <a:rPr lang="en-US" dirty="0" smtClean="0"/>
              <a:t>a multi-year</a:t>
            </a:r>
            <a:r>
              <a:rPr lang="en-US" dirty="0"/>
              <a:t>, stakeholder engagement process to develop a long-range plan for a low-carbon future</a:t>
            </a:r>
            <a:r>
              <a:rPr lang="en-US" dirty="0" smtClean="0"/>
              <a:t>.”</a:t>
            </a:r>
          </a:p>
          <a:p>
            <a:r>
              <a:rPr lang="en-US" dirty="0" smtClean="0"/>
              <a:t>This suggests that there would be another stakeholder engagement process to develop a long-range plan for a low-carbon future.</a:t>
            </a:r>
          </a:p>
          <a:p>
            <a:r>
              <a:rPr lang="en-US" dirty="0" smtClean="0"/>
              <a:t>We have heard from stakeholders: “be bold” and who have made clear that from their perspective “time is of the essence”</a:t>
            </a:r>
          </a:p>
          <a:p>
            <a:r>
              <a:rPr lang="en-US" dirty="0" smtClean="0"/>
              <a:t>This direction suggests that an organizational structure be put in place after the EFTF to begin the work to transform Concord’s energy future</a:t>
            </a:r>
          </a:p>
        </p:txBody>
      </p:sp>
      <p:sp>
        <p:nvSpPr>
          <p:cNvPr id="5" name="Slide Number Placeholder 4"/>
          <p:cNvSpPr>
            <a:spLocks noGrp="1"/>
          </p:cNvSpPr>
          <p:nvPr>
            <p:ph type="sldNum" sz="quarter" idx="12"/>
          </p:nvPr>
        </p:nvSpPr>
        <p:spPr/>
        <p:txBody>
          <a:bodyPr/>
          <a:lstStyle/>
          <a:p>
            <a:fld id="{32DD4175-807B-4C9B-8F4E-9D910DA74B4B}" type="slidenum">
              <a:rPr lang="en-US" smtClean="0"/>
              <a:t>3</a:t>
            </a:fld>
            <a:endParaRPr lang="en-US"/>
          </a:p>
        </p:txBody>
      </p:sp>
    </p:spTree>
    <p:extLst>
      <p:ext uri="{BB962C8B-B14F-4D97-AF65-F5344CB8AC3E}">
        <p14:creationId xmlns:p14="http://schemas.microsoft.com/office/powerpoint/2010/main" val="3241196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031256" cy="1325563"/>
          </a:xfrm>
        </p:spPr>
        <p:txBody>
          <a:bodyPr>
            <a:normAutofit fontScale="90000"/>
          </a:bodyPr>
          <a:lstStyle/>
          <a:p>
            <a:r>
              <a:rPr lang="en-US" dirty="0" smtClean="0"/>
              <a:t>Realizing energy future requires major changes to Concord’s energy use</a:t>
            </a:r>
            <a:endParaRPr lang="en-US" dirty="0"/>
          </a:p>
        </p:txBody>
      </p:sp>
      <p:sp>
        <p:nvSpPr>
          <p:cNvPr id="4" name="Content Placeholder 1"/>
          <p:cNvSpPr txBox="1">
            <a:spLocks noGrp="1"/>
          </p:cNvSpPr>
          <p:nvPr>
            <p:ph idx="1"/>
          </p:nvPr>
        </p:nvSpPr>
        <p:spPr>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EFTF has recommended that Concord’s Energy Future be aligned with the goals of the MA </a:t>
            </a:r>
            <a:r>
              <a:rPr lang="en-US" i="1" dirty="0" smtClean="0"/>
              <a:t>Global Warming Solutions Act of 2008</a:t>
            </a:r>
            <a:r>
              <a:rPr lang="en-US" dirty="0" smtClean="0"/>
              <a:t> and </a:t>
            </a:r>
            <a:r>
              <a:rPr lang="en-US" dirty="0"/>
              <a:t>with the Paris </a:t>
            </a:r>
            <a:r>
              <a:rPr lang="en-US" i="1" dirty="0" smtClean="0"/>
              <a:t>Climate </a:t>
            </a:r>
            <a:r>
              <a:rPr lang="en-US" i="1" dirty="0"/>
              <a:t>Agreement of 2016</a:t>
            </a:r>
            <a:r>
              <a:rPr lang="en-US" dirty="0"/>
              <a:t> in a financially prudent manner to achieve:</a:t>
            </a:r>
          </a:p>
          <a:p>
            <a:pPr lvl="1"/>
            <a:r>
              <a:rPr lang="en-US" dirty="0"/>
              <a:t>25% reduction in GHG emissions by 2020 and </a:t>
            </a:r>
          </a:p>
          <a:p>
            <a:pPr lvl="1"/>
            <a:r>
              <a:rPr lang="en-US" dirty="0"/>
              <a:t>80% reduction by 2050</a:t>
            </a:r>
          </a:p>
          <a:p>
            <a:r>
              <a:rPr lang="en-US" dirty="0" smtClean="0"/>
              <a:t>Recall that often the lowest cost source of energy reductions are realized when equipment is replaced.  At this time Concord can elect to purchase higher efficiency equipment.  This suggests that Concord should move immediately to pursue this new energy future, rather than wait for a second stakeholder engagement process that would develop a long-range plan for a low carbon future.   </a:t>
            </a:r>
          </a:p>
          <a:p>
            <a:pPr lvl="1"/>
            <a:r>
              <a:rPr lang="en-US" dirty="0" smtClean="0"/>
              <a:t>It will cost Concord less and impacts will be greater if we begin to respond now.</a:t>
            </a:r>
          </a:p>
          <a:p>
            <a:endParaRPr lang="en-US" dirty="0" smtClean="0"/>
          </a:p>
          <a:p>
            <a:pPr marL="457200" lvl="1" indent="0">
              <a:buNone/>
            </a:pPr>
            <a:endParaRPr lang="en-US" dirty="0" smtClean="0"/>
          </a:p>
          <a:p>
            <a:endParaRPr lang="en-US" dirty="0" smtClean="0"/>
          </a:p>
        </p:txBody>
      </p:sp>
      <p:sp>
        <p:nvSpPr>
          <p:cNvPr id="5" name="Slide Number Placeholder 4"/>
          <p:cNvSpPr>
            <a:spLocks noGrp="1"/>
          </p:cNvSpPr>
          <p:nvPr>
            <p:ph type="sldNum" sz="quarter" idx="12"/>
          </p:nvPr>
        </p:nvSpPr>
        <p:spPr/>
        <p:txBody>
          <a:bodyPr/>
          <a:lstStyle/>
          <a:p>
            <a:fld id="{32DD4175-807B-4C9B-8F4E-9D910DA74B4B}" type="slidenum">
              <a:rPr lang="en-US" smtClean="0"/>
              <a:t>4</a:t>
            </a:fld>
            <a:endParaRPr lang="en-US"/>
          </a:p>
        </p:txBody>
      </p:sp>
    </p:spTree>
    <p:extLst>
      <p:ext uri="{BB962C8B-B14F-4D97-AF65-F5344CB8AC3E}">
        <p14:creationId xmlns:p14="http://schemas.microsoft.com/office/powerpoint/2010/main" val="1408881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031256" cy="1325563"/>
          </a:xfrm>
        </p:spPr>
        <p:txBody>
          <a:bodyPr>
            <a:normAutofit/>
          </a:bodyPr>
          <a:lstStyle/>
          <a:p>
            <a:r>
              <a:rPr lang="en-US" dirty="0" smtClean="0"/>
              <a:t>EFTF recommended: Concord employ Director of Energy</a:t>
            </a:r>
            <a:endParaRPr lang="en-US" dirty="0"/>
          </a:p>
        </p:txBody>
      </p:sp>
      <p:sp>
        <p:nvSpPr>
          <p:cNvPr id="4" name="Content Placeholder 1"/>
          <p:cNvSpPr txBox="1">
            <a:spLocks noGrp="1"/>
          </p:cNvSpPr>
          <p:nvPr>
            <p:ph idx="1"/>
          </p:nvPr>
        </p:nvSpPr>
        <p:spPr>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To this end the EFTF also recommended: “Employ </a:t>
            </a:r>
            <a:r>
              <a:rPr lang="en-US" dirty="0"/>
              <a:t>a Director of Energy to be accountable to the Town Manager for establishing policy and measuring progress toward meeting these goals and tracking and assessing new energy technologies and funding opportunities</a:t>
            </a:r>
            <a:r>
              <a:rPr lang="en-US" dirty="0" smtClean="0"/>
              <a:t>.” </a:t>
            </a:r>
          </a:p>
          <a:p>
            <a:r>
              <a:rPr lang="en-US" dirty="0" smtClean="0"/>
              <a:t>What needs to be done to ensure the success of this individual in advancing Concord’s energy goals?</a:t>
            </a:r>
          </a:p>
          <a:p>
            <a:endParaRPr lang="en-US" dirty="0" smtClean="0"/>
          </a:p>
          <a:p>
            <a:pPr marL="457200" lvl="1" indent="0">
              <a:buNone/>
            </a:pPr>
            <a:endParaRPr lang="en-US" dirty="0" smtClean="0"/>
          </a:p>
          <a:p>
            <a:endParaRPr lang="en-US" dirty="0" smtClean="0"/>
          </a:p>
        </p:txBody>
      </p:sp>
      <p:sp>
        <p:nvSpPr>
          <p:cNvPr id="5" name="Slide Number Placeholder 4"/>
          <p:cNvSpPr>
            <a:spLocks noGrp="1"/>
          </p:cNvSpPr>
          <p:nvPr>
            <p:ph type="sldNum" sz="quarter" idx="12"/>
          </p:nvPr>
        </p:nvSpPr>
        <p:spPr/>
        <p:txBody>
          <a:bodyPr/>
          <a:lstStyle/>
          <a:p>
            <a:fld id="{32DD4175-807B-4C9B-8F4E-9D910DA74B4B}" type="slidenum">
              <a:rPr lang="en-US" smtClean="0"/>
              <a:t>5</a:t>
            </a:fld>
            <a:endParaRPr lang="en-US"/>
          </a:p>
        </p:txBody>
      </p:sp>
    </p:spTree>
    <p:extLst>
      <p:ext uri="{BB962C8B-B14F-4D97-AF65-F5344CB8AC3E}">
        <p14:creationId xmlns:p14="http://schemas.microsoft.com/office/powerpoint/2010/main" val="1445735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Ensuring success </a:t>
            </a:r>
            <a:r>
              <a:rPr lang="en-US" dirty="0"/>
              <a:t>of Director </a:t>
            </a:r>
            <a:r>
              <a:rPr lang="en-US" dirty="0" smtClean="0"/>
              <a:t>of</a:t>
            </a:r>
            <a:r>
              <a:rPr lang="en-US" dirty="0"/>
              <a:t/>
            </a:r>
            <a:br>
              <a:rPr lang="en-US" dirty="0"/>
            </a:br>
            <a:r>
              <a:rPr lang="en-US" dirty="0"/>
              <a:t>Energy</a:t>
            </a:r>
          </a:p>
        </p:txBody>
      </p:sp>
      <p:sp>
        <p:nvSpPr>
          <p:cNvPr id="4" name="Content Placeholder 1"/>
          <p:cNvSpPr txBox="1">
            <a:spLocks noGrp="1"/>
          </p:cNvSpPr>
          <p:nvPr>
            <p:ph idx="1"/>
          </p:nvPr>
        </p:nvSpPr>
        <p:spPr>
          <a:xfrm>
            <a:off x="628650" y="1825625"/>
            <a:ext cx="7886700" cy="4709646"/>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Ensure that the position has appropriate visibility and reporting relationships</a:t>
            </a:r>
          </a:p>
          <a:p>
            <a:pPr lvl="1"/>
            <a:r>
              <a:rPr lang="en-US" dirty="0" smtClean="0"/>
              <a:t> Recommendation captures this</a:t>
            </a:r>
          </a:p>
          <a:p>
            <a:pPr lvl="2"/>
            <a:r>
              <a:rPr lang="en-US" dirty="0" smtClean="0"/>
              <a:t>Reporting to Town Manager </a:t>
            </a:r>
          </a:p>
          <a:p>
            <a:pPr lvl="2"/>
            <a:r>
              <a:rPr lang="en-US" dirty="0" smtClean="0"/>
              <a:t>Title of Director</a:t>
            </a:r>
          </a:p>
          <a:p>
            <a:r>
              <a:rPr lang="en-US" dirty="0" smtClean="0"/>
              <a:t>Establish ambitious work plan for Director</a:t>
            </a:r>
          </a:p>
          <a:p>
            <a:pPr lvl="1"/>
            <a:r>
              <a:rPr lang="en-US" dirty="0" smtClean="0"/>
              <a:t>Work plan recommendations made by EFTF Successor entity and approved by Town Manager</a:t>
            </a:r>
          </a:p>
          <a:p>
            <a:pPr lvl="1"/>
            <a:r>
              <a:rPr lang="en-US" dirty="0" smtClean="0"/>
              <a:t>Example projects include:</a:t>
            </a:r>
          </a:p>
          <a:p>
            <a:pPr lvl="2"/>
            <a:r>
              <a:rPr lang="en-US" dirty="0" smtClean="0"/>
              <a:t>Ensure that the Town’s procurement processes follow best practices for cost-effectively minimizing energy use</a:t>
            </a:r>
          </a:p>
          <a:p>
            <a:pPr lvl="2"/>
            <a:r>
              <a:rPr lang="en-US" dirty="0" smtClean="0"/>
              <a:t>Develop a municipal green fleet policy</a:t>
            </a:r>
          </a:p>
          <a:p>
            <a:pPr lvl="2"/>
            <a:r>
              <a:rPr lang="en-US" dirty="0" smtClean="0"/>
              <a:t>Report progress on achieving goals</a:t>
            </a:r>
          </a:p>
          <a:p>
            <a:pPr lvl="3"/>
            <a:r>
              <a:rPr lang="en-US" dirty="0" smtClean="0"/>
              <a:t>Check needed on ensuring reasonableness of progress assessment given that this will be the ultimate measure of the Director of Energy’s effectiveness</a:t>
            </a:r>
          </a:p>
          <a:p>
            <a:pPr lvl="2"/>
            <a:r>
              <a:rPr lang="en-US" dirty="0" smtClean="0"/>
              <a:t>In effect, in the short-term responsibility for realization of EFTF goals would reside with Director of Energy </a:t>
            </a:r>
            <a:endParaRPr lang="en-US" dirty="0"/>
          </a:p>
          <a:p>
            <a:r>
              <a:rPr lang="en-US" dirty="0" smtClean="0"/>
              <a:t>Require departments to consult with Director of Energy on efficiency of major capital investments and require signoff on major capital investments</a:t>
            </a:r>
          </a:p>
          <a:p>
            <a:pPr marL="0" indent="0">
              <a:buNone/>
            </a:pPr>
            <a:endParaRPr lang="en-US" dirty="0" smtClean="0"/>
          </a:p>
        </p:txBody>
      </p:sp>
      <p:sp>
        <p:nvSpPr>
          <p:cNvPr id="5" name="Slide Number Placeholder 4"/>
          <p:cNvSpPr>
            <a:spLocks noGrp="1"/>
          </p:cNvSpPr>
          <p:nvPr>
            <p:ph type="sldNum" sz="quarter" idx="12"/>
          </p:nvPr>
        </p:nvSpPr>
        <p:spPr/>
        <p:txBody>
          <a:bodyPr/>
          <a:lstStyle/>
          <a:p>
            <a:fld id="{32DD4175-807B-4C9B-8F4E-9D910DA74B4B}" type="slidenum">
              <a:rPr lang="en-US" smtClean="0"/>
              <a:t>6</a:t>
            </a:fld>
            <a:endParaRPr lang="en-US"/>
          </a:p>
        </p:txBody>
      </p:sp>
    </p:spTree>
    <p:extLst>
      <p:ext uri="{BB962C8B-B14F-4D97-AF65-F5344CB8AC3E}">
        <p14:creationId xmlns:p14="http://schemas.microsoft.com/office/powerpoint/2010/main" val="1856894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 regarding Director of Energy</a:t>
            </a:r>
            <a:endParaRPr lang="en-US" dirty="0"/>
          </a:p>
        </p:txBody>
      </p:sp>
      <p:sp>
        <p:nvSpPr>
          <p:cNvPr id="4" name="Content Placeholder 1"/>
          <p:cNvSpPr txBox="1">
            <a:spLocks noGrp="1"/>
          </p:cNvSpPr>
          <p:nvPr>
            <p:ph idx="1"/>
          </p:nvPr>
        </p:nvSpPr>
        <p:spPr>
          <a:xfrm>
            <a:off x="628650" y="1825625"/>
            <a:ext cx="7886700" cy="4530726"/>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How does this role fit with other town employees who have responsibilities </a:t>
            </a:r>
            <a:r>
              <a:rPr lang="en-US" dirty="0"/>
              <a:t>in </a:t>
            </a:r>
            <a:r>
              <a:rPr lang="en-US" dirty="0" smtClean="0"/>
              <a:t>some of these areas?</a:t>
            </a:r>
          </a:p>
          <a:p>
            <a:r>
              <a:rPr lang="en-US" dirty="0" smtClean="0"/>
              <a:t>What else can we do to ensure the effectiveness of this position?</a:t>
            </a:r>
          </a:p>
          <a:p>
            <a:r>
              <a:rPr lang="en-US" dirty="0" smtClean="0"/>
              <a:t>How do we ensure independence in terms of assessing realization of energy goals?</a:t>
            </a:r>
          </a:p>
          <a:p>
            <a:r>
              <a:rPr lang="en-US" dirty="0" smtClean="0"/>
              <a:t>What is the appropriate role of Director of Energy and successor task force?</a:t>
            </a:r>
          </a:p>
          <a:p>
            <a:pPr lvl="1"/>
            <a:r>
              <a:rPr lang="en-US" dirty="0" smtClean="0"/>
              <a:t>Is it akin to Town Manager and Select Board?</a:t>
            </a:r>
          </a:p>
          <a:p>
            <a:endParaRPr lang="en-US" dirty="0" smtClean="0"/>
          </a:p>
        </p:txBody>
      </p:sp>
      <p:sp>
        <p:nvSpPr>
          <p:cNvPr id="5" name="Slide Number Placeholder 4"/>
          <p:cNvSpPr>
            <a:spLocks noGrp="1"/>
          </p:cNvSpPr>
          <p:nvPr>
            <p:ph type="sldNum" sz="quarter" idx="12"/>
          </p:nvPr>
        </p:nvSpPr>
        <p:spPr/>
        <p:txBody>
          <a:bodyPr/>
          <a:lstStyle/>
          <a:p>
            <a:fld id="{32DD4175-807B-4C9B-8F4E-9D910DA74B4B}" type="slidenum">
              <a:rPr lang="en-US" smtClean="0"/>
              <a:t>7</a:t>
            </a:fld>
            <a:endParaRPr lang="en-US"/>
          </a:p>
        </p:txBody>
      </p:sp>
    </p:spTree>
    <p:extLst>
      <p:ext uri="{BB962C8B-B14F-4D97-AF65-F5344CB8AC3E}">
        <p14:creationId xmlns:p14="http://schemas.microsoft.com/office/powerpoint/2010/main" val="3005177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Charge: </a:t>
            </a:r>
            <a:r>
              <a:rPr lang="en-US" dirty="0"/>
              <a:t>multi-year, stakeholder engagement process to develop a </a:t>
            </a:r>
            <a:r>
              <a:rPr lang="en-US" dirty="0" smtClean="0"/>
              <a:t>low-carbon, long-range plan</a:t>
            </a:r>
            <a:endParaRPr lang="en-US" dirty="0"/>
          </a:p>
        </p:txBody>
      </p:sp>
      <p:sp>
        <p:nvSpPr>
          <p:cNvPr id="4" name="Content Placeholder 1"/>
          <p:cNvSpPr txBox="1">
            <a:spLocks noGrp="1"/>
          </p:cNvSpPr>
          <p:nvPr>
            <p:ph idx="1"/>
          </p:nvPr>
        </p:nvSpPr>
        <p:spPr>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Longer term Concord requires a long-range plan to realize this low-carbon future</a:t>
            </a:r>
          </a:p>
          <a:p>
            <a:r>
              <a:rPr lang="en-US" dirty="0" smtClean="0"/>
              <a:t>Select Board to appointment task force or committee with members having appropriate experience and/or disciplines</a:t>
            </a:r>
          </a:p>
          <a:p>
            <a:pPr lvl="1"/>
            <a:r>
              <a:rPr lang="en-US" dirty="0" smtClean="0"/>
              <a:t>Engineering?</a:t>
            </a:r>
          </a:p>
          <a:p>
            <a:pPr lvl="1"/>
            <a:r>
              <a:rPr lang="en-US" dirty="0" smtClean="0"/>
              <a:t>Municipal Government?</a:t>
            </a:r>
          </a:p>
          <a:p>
            <a:pPr lvl="1"/>
            <a:r>
              <a:rPr lang="en-US" dirty="0" smtClean="0"/>
              <a:t>Energy Efficiency?</a:t>
            </a:r>
          </a:p>
          <a:p>
            <a:pPr lvl="1"/>
            <a:r>
              <a:rPr lang="en-US" dirty="0" smtClean="0"/>
              <a:t>Utility sector?</a:t>
            </a:r>
          </a:p>
          <a:p>
            <a:pPr lvl="1"/>
            <a:r>
              <a:rPr lang="en-US" dirty="0" smtClean="0"/>
              <a:t>CMLP representative</a:t>
            </a:r>
          </a:p>
          <a:p>
            <a:r>
              <a:rPr lang="en-US" dirty="0" smtClean="0"/>
              <a:t>Director of Energy to participate </a:t>
            </a:r>
            <a:r>
              <a:rPr lang="en-US" dirty="0"/>
              <a:t>i</a:t>
            </a:r>
            <a:r>
              <a:rPr lang="en-US" dirty="0" smtClean="0"/>
              <a:t>n task force/committee</a:t>
            </a:r>
          </a:p>
          <a:p>
            <a:pPr lvl="1"/>
            <a:endParaRPr lang="en-US" dirty="0" smtClean="0"/>
          </a:p>
          <a:p>
            <a:pPr lvl="1"/>
            <a:endParaRPr lang="en-US" dirty="0" smtClean="0"/>
          </a:p>
        </p:txBody>
      </p:sp>
      <p:sp>
        <p:nvSpPr>
          <p:cNvPr id="5" name="Slide Number Placeholder 4"/>
          <p:cNvSpPr>
            <a:spLocks noGrp="1"/>
          </p:cNvSpPr>
          <p:nvPr>
            <p:ph type="sldNum" sz="quarter" idx="12"/>
          </p:nvPr>
        </p:nvSpPr>
        <p:spPr/>
        <p:txBody>
          <a:bodyPr/>
          <a:lstStyle/>
          <a:p>
            <a:fld id="{32DD4175-807B-4C9B-8F4E-9D910DA74B4B}" type="slidenum">
              <a:rPr lang="en-US" smtClean="0"/>
              <a:t>8</a:t>
            </a:fld>
            <a:endParaRPr lang="en-US"/>
          </a:p>
        </p:txBody>
      </p:sp>
    </p:spTree>
    <p:extLst>
      <p:ext uri="{BB962C8B-B14F-4D97-AF65-F5344CB8AC3E}">
        <p14:creationId xmlns:p14="http://schemas.microsoft.com/office/powerpoint/2010/main" val="893426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 EPA’s Social </a:t>
            </a:r>
            <a:r>
              <a:rPr lang="en-US" dirty="0"/>
              <a:t>C</a:t>
            </a:r>
            <a:r>
              <a:rPr lang="en-US" dirty="0" smtClean="0"/>
              <a:t>ost of Carbon reflected in procurement decisions</a:t>
            </a:r>
            <a:endParaRPr lang="en-US" dirty="0"/>
          </a:p>
        </p:txBody>
      </p:sp>
      <p:sp>
        <p:nvSpPr>
          <p:cNvPr id="4" name="Content Placeholder 1"/>
          <p:cNvSpPr txBox="1">
            <a:spLocks noGrp="1"/>
          </p:cNvSpPr>
          <p:nvPr>
            <p:ph idx="1"/>
          </p:nvPr>
        </p:nvSpPr>
        <p:spPr>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00000"/>
              </a:lnSpc>
              <a:spcBef>
                <a:spcPts val="600"/>
              </a:spcBef>
              <a:buFont typeface="Arial" panose="020B0604020202020204" pitchFamily="34" charset="0"/>
              <a:buChar char="•"/>
              <a:defRPr sz="3200" b="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1pPr>
            <a:lvl2pPr marL="685800" indent="-228600" algn="l" defTabSz="914400" rtl="0" eaLnBrk="1" latinLnBrk="0" hangingPunct="1">
              <a:lnSpc>
                <a:spcPct val="100000"/>
              </a:lnSpc>
              <a:spcBef>
                <a:spcPts val="600"/>
              </a:spcBef>
              <a:buFont typeface="Arial" panose="020B0604020202020204" pitchFamily="34" charset="0"/>
              <a:buChar char="•"/>
              <a:defRPr sz="28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2pPr>
            <a:lvl3pPr marL="1143000" indent="-228600" algn="l" defTabSz="914400" rtl="0" eaLnBrk="1" latinLnBrk="0" hangingPunct="1">
              <a:lnSpc>
                <a:spcPct val="100000"/>
              </a:lnSpc>
              <a:spcBef>
                <a:spcPts val="600"/>
              </a:spcBef>
              <a:buFont typeface="Arial" panose="020B0604020202020204" pitchFamily="34" charset="0"/>
              <a:buChar char="•"/>
              <a:defRPr sz="24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3pPr>
            <a:lvl4pPr marL="16002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4pPr>
            <a:lvl5pPr marL="2057400" indent="-2286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Gadugi" panose="020B0502040204020203" pitchFamily="34" charset="0"/>
                <a:ea typeface="Yu Gothic UI Semilight" panose="020B0400000000000000" pitchFamily="34" charset="-128"/>
                <a:cs typeface="Microsoft Tai L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When procuring energy using equipment the incremental GHG emissions from less efficient equipment should be estimated over the useful life of the equipment and the cost of these emissions using EPA’s Social Cost of Carbon estimate</a:t>
            </a:r>
          </a:p>
          <a:p>
            <a:pPr lvl="1"/>
            <a:r>
              <a:rPr lang="en-US" dirty="0" smtClean="0"/>
              <a:t>Should EPA eliminate this metric in the future the current value would be employed assuming a 2% real inflation rate</a:t>
            </a:r>
          </a:p>
          <a:p>
            <a:endParaRPr lang="en-US" dirty="0" smtClean="0"/>
          </a:p>
          <a:p>
            <a:pPr marL="457200" lvl="1" indent="0">
              <a:buNone/>
            </a:pPr>
            <a:endParaRPr lang="en-US" dirty="0" smtClean="0"/>
          </a:p>
        </p:txBody>
      </p:sp>
      <p:sp>
        <p:nvSpPr>
          <p:cNvPr id="5" name="Slide Number Placeholder 4"/>
          <p:cNvSpPr>
            <a:spLocks noGrp="1"/>
          </p:cNvSpPr>
          <p:nvPr>
            <p:ph type="sldNum" sz="quarter" idx="12"/>
          </p:nvPr>
        </p:nvSpPr>
        <p:spPr/>
        <p:txBody>
          <a:bodyPr/>
          <a:lstStyle/>
          <a:p>
            <a:fld id="{32DD4175-807B-4C9B-8F4E-9D910DA74B4B}" type="slidenum">
              <a:rPr lang="en-US" smtClean="0"/>
              <a:t>9</a:t>
            </a:fld>
            <a:endParaRPr lang="en-US"/>
          </a:p>
        </p:txBody>
      </p:sp>
      <p:sp>
        <p:nvSpPr>
          <p:cNvPr id="3" name="TextBox 2"/>
          <p:cNvSpPr txBox="1"/>
          <p:nvPr/>
        </p:nvSpPr>
        <p:spPr>
          <a:xfrm>
            <a:off x="7288310" y="282388"/>
            <a:ext cx="1749069" cy="369332"/>
          </a:xfrm>
          <a:prstGeom prst="rect">
            <a:avLst/>
          </a:prstGeom>
          <a:noFill/>
        </p:spPr>
        <p:txBody>
          <a:bodyPr wrap="none" rtlCol="0">
            <a:spAutoFit/>
          </a:bodyPr>
          <a:lstStyle/>
          <a:p>
            <a:r>
              <a:rPr lang="en-US" dirty="0" smtClean="0">
                <a:solidFill>
                  <a:srgbClr val="FF0000"/>
                </a:solidFill>
              </a:rPr>
              <a:t>Parking Lot issue</a:t>
            </a:r>
            <a:endParaRPr lang="en-US" dirty="0">
              <a:solidFill>
                <a:srgbClr val="FF0000"/>
              </a:solidFill>
            </a:endParaRPr>
          </a:p>
        </p:txBody>
      </p:sp>
    </p:spTree>
    <p:extLst>
      <p:ext uri="{BB962C8B-B14F-4D97-AF65-F5344CB8AC3E}">
        <p14:creationId xmlns:p14="http://schemas.microsoft.com/office/powerpoint/2010/main" val="40157986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20212</TotalTime>
  <Words>792</Words>
  <Application>Microsoft Office PowerPoint</Application>
  <PresentationFormat>On-screen Show (4:3)</PresentationFormat>
  <Paragraphs>74</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Gadugi</vt:lpstr>
      <vt:lpstr>Microsoft Tai Le</vt:lpstr>
      <vt:lpstr>Yu Gothic UI Semilight</vt:lpstr>
      <vt:lpstr>Office Theme</vt:lpstr>
      <vt:lpstr>Possible Organizational Structures to Realize Concord’s Desired Energy Future </vt:lpstr>
      <vt:lpstr>Purpose of Presentation</vt:lpstr>
      <vt:lpstr>EFTF Charge also specified as:</vt:lpstr>
      <vt:lpstr>Realizing energy future requires major changes to Concord’s energy use</vt:lpstr>
      <vt:lpstr>EFTF recommended: Concord employ Director of Energy</vt:lpstr>
      <vt:lpstr>Ensuring success of Director of Energy</vt:lpstr>
      <vt:lpstr>Questions regarding Director of Energy</vt:lpstr>
      <vt:lpstr>Charge: multi-year, stakeholder engagement process to develop a low-carbon, long-range plan</vt:lpstr>
      <vt:lpstr>Recommend: EPA’s Social Cost of Carbon reflected in procurement decisions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Dalton</dc:creator>
  <cp:lastModifiedBy>John Dalton</cp:lastModifiedBy>
  <cp:revision>109</cp:revision>
  <cp:lastPrinted>2016-09-28T12:12:26Z</cp:lastPrinted>
  <dcterms:created xsi:type="dcterms:W3CDTF">2016-08-20T19:13:15Z</dcterms:created>
  <dcterms:modified xsi:type="dcterms:W3CDTF">2016-11-17T22:28:33Z</dcterms:modified>
</cp:coreProperties>
</file>